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19"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p:cViewPr varScale="1">
        <p:scale>
          <a:sx n="61" d="100"/>
          <a:sy n="61" d="100"/>
        </p:scale>
        <p:origin x="96" y="3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802.11-19/1744r0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628-00-AANI-itu-imt-2020-status-updat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702-00-AANI-aani-sept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t>Monday 12 November – EVE: 19:30-21:30</a:t>
            </a:r>
          </a:p>
          <a:p>
            <a:pPr lvl="1">
              <a:buFont typeface="Arial" panose="020B0604020202020204" pitchFamily="34" charset="0"/>
              <a:buChar char="•"/>
            </a:pPr>
            <a:r>
              <a:rPr lang="en-US" b="0" dirty="0"/>
              <a:t>Thursday 14 November – AM</a:t>
            </a:r>
            <a:r>
              <a:rPr lang="en-US" dirty="0"/>
              <a:t>1: 08:00-10:00</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371600"/>
            <a:ext cx="11049000" cy="47990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a:buFont typeface="Arial" panose="020B0604020202020204" pitchFamily="34" charset="0"/>
              <a:buChar char="•"/>
            </a:pPr>
            <a:r>
              <a:rPr lang="en-GB" dirty="0"/>
              <a:t>The SMEs have provided initial input to IEEE staff</a:t>
            </a:r>
          </a:p>
          <a:p>
            <a:pPr>
              <a:buFont typeface="Arial" panose="020B0604020202020204" pitchFamily="34" charset="0"/>
              <a:buChar char="•"/>
            </a:pPr>
            <a:r>
              <a:rPr lang="en-GB" dirty="0"/>
              <a:t>IEEE staff has provided initial draft to the SMEs for review</a:t>
            </a:r>
          </a:p>
          <a:p>
            <a:pPr>
              <a:buFont typeface="Arial" panose="020B0604020202020204" pitchFamily="34" charset="0"/>
              <a:buChar char="•"/>
            </a:pPr>
            <a:r>
              <a:rPr lang="en-GB" dirty="0"/>
              <a:t>The SMEs have provided feedback on the draft</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At the September the status of the IMT-2020 was summarized in: </a:t>
            </a:r>
            <a:r>
              <a:rPr lang="en-US" sz="2800" b="0" dirty="0">
                <a:solidFill>
                  <a:schemeClr val="tx1"/>
                </a:solidFill>
                <a:hlinkClick r:id="rId2"/>
              </a:rPr>
              <a:t>11-19/1628r0</a:t>
            </a:r>
            <a:r>
              <a:rPr lang="en-US" sz="2800" b="0" dirty="0">
                <a:solidFill>
                  <a:schemeClr val="tx1"/>
                </a:solidFill>
              </a:rPr>
              <a:t> “</a:t>
            </a:r>
            <a:r>
              <a:rPr lang="en-US" sz="2800" b="0" dirty="0"/>
              <a:t>ITU IMT-2020 Status – Update”, Joseph Levy (InterDigital)</a:t>
            </a:r>
            <a:endParaRPr lang="en-US" sz="2800" b="0" dirty="0">
              <a:solidFill>
                <a:schemeClr val="tx1"/>
              </a:solidFill>
            </a:endParaRPr>
          </a:p>
          <a:p>
            <a:pPr>
              <a:buFont typeface="Arial" panose="020B0604020202020204" pitchFamily="34" charset="0"/>
              <a:buChar char="•"/>
            </a:pPr>
            <a:r>
              <a:rPr lang="en-US" sz="2800" b="0" dirty="0"/>
              <a:t>The three proposal that were not accepted as “complete”:</a:t>
            </a:r>
          </a:p>
          <a:p>
            <a:pPr marL="971550" lvl="1" indent="-457200">
              <a:buFont typeface="Arial" panose="020B0604020202020204" pitchFamily="34" charset="0"/>
              <a:buChar char="•"/>
            </a:pPr>
            <a:r>
              <a:rPr lang="en-US" sz="1800" b="1" dirty="0"/>
              <a:t>ETSI </a:t>
            </a:r>
            <a:r>
              <a:rPr lang="en-US" sz="1800" dirty="0"/>
              <a:t>and</a:t>
            </a:r>
            <a:r>
              <a:rPr lang="en-US" sz="1800" b="1" dirty="0"/>
              <a:t> </a:t>
            </a:r>
            <a:r>
              <a:rPr lang="en-US" altLang="zh-CN" sz="1800" b="1" dirty="0"/>
              <a:t>DECT Forum</a:t>
            </a:r>
            <a:r>
              <a:rPr lang="en-US" sz="1800" b="1" dirty="0"/>
              <a:t> </a:t>
            </a:r>
            <a:r>
              <a:rPr lang="en-US" sz="1800" dirty="0"/>
              <a:t>– has provided a RIT proposal</a:t>
            </a:r>
          </a:p>
          <a:p>
            <a:pPr marL="971550" lvl="1" indent="-457200">
              <a:buFont typeface="Arial" panose="020B0604020202020204" pitchFamily="34" charset="0"/>
              <a:buChar char="•"/>
            </a:pPr>
            <a:r>
              <a:rPr lang="en-US" sz="1800" b="1" dirty="0"/>
              <a:t>TSDSI (</a:t>
            </a:r>
            <a:r>
              <a:rPr lang="en-US" sz="1800" dirty="0"/>
              <a:t>India</a:t>
            </a:r>
            <a:r>
              <a:rPr lang="en-US" sz="1800" b="1" dirty="0"/>
              <a:t>)</a:t>
            </a:r>
            <a:r>
              <a:rPr lang="en-US" sz="1800" dirty="0"/>
              <a:t> – has provided a RIT proposal</a:t>
            </a:r>
          </a:p>
          <a:p>
            <a:pPr marL="971550" lvl="1" indent="-457200">
              <a:buFont typeface="Arial" panose="020B0604020202020204" pitchFamily="34" charset="0"/>
              <a:buChar char="•"/>
            </a:pPr>
            <a:r>
              <a:rPr lang="en-US" sz="1800" b="1" dirty="0"/>
              <a:t>Nufront</a:t>
            </a:r>
            <a:r>
              <a:rPr lang="en-US" sz="1800" dirty="0"/>
              <a:t> – has provided a RIT proposal (new)</a:t>
            </a:r>
          </a:p>
          <a:p>
            <a:pPr marL="400050" lvl="1" indent="0"/>
            <a:r>
              <a:rPr lang="en-US" sz="2800" dirty="0">
                <a:cs typeface="+mn-cs"/>
              </a:rPr>
              <a:t>have provided additional information </a:t>
            </a:r>
          </a:p>
          <a:p>
            <a:pPr>
              <a:buFont typeface="Arial" panose="020B0604020202020204" pitchFamily="34" charset="0"/>
              <a:buChar char="•"/>
            </a:pPr>
            <a:r>
              <a:rPr lang="en-US" sz="2800" b="0" dirty="0"/>
              <a:t>The ITU-R final decision is due to occur at meeting #33 December 2019</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sz="2400" b="0" dirty="0">
                <a:solidFill>
                  <a:schemeClr val="tx1"/>
                </a:solidFill>
                <a:hlinkClick r:id="rId3"/>
              </a:rPr>
              <a:t>11-19/1529r1</a:t>
            </a:r>
            <a:r>
              <a:rPr lang="en-US" altLang="en-US" sz="2400" b="0" dirty="0">
                <a:solidFill>
                  <a:schemeClr val="tx1"/>
                </a:solidFill>
              </a:rPr>
              <a:t>, “</a:t>
            </a:r>
            <a:r>
              <a:rPr lang="en-US" sz="24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The discussion held during the September meeting did not yield sufficient support to initiating work to generate a technical report. </a:t>
            </a:r>
            <a:endParaRPr lang="en-US" altLang="en-US" b="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dirty="0">
                <a:solidFill>
                  <a:schemeClr val="tx1"/>
                </a:solidFill>
              </a:rPr>
              <a:t>???</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12-17 January 2020 </a:t>
            </a:r>
            <a:r>
              <a:rPr lang="en-GB" dirty="0"/>
              <a:t>Hotel Irvine, Irvine, California,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November 2019</a:t>
            </a:r>
          </a:p>
          <a:p>
            <a:pPr algn="ctr"/>
            <a:r>
              <a:rPr lang="en-GB" dirty="0"/>
              <a:t> Hilton Waikoloa Village, Kona, HI,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422402"/>
            <a:ext cx="10978036" cy="5053011"/>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US" dirty="0"/>
              <a:t>???</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a:t>
            </a:r>
            <a:r>
              <a:rPr lang="en-US" dirty="0"/>
              <a:t>2019 Meeting in Hanoi, Vietnam</a:t>
            </a:r>
            <a:r>
              <a:rPr lang="en-US" altLang="en-US" dirty="0"/>
              <a:t>:</a:t>
            </a:r>
            <a:br>
              <a:rPr lang="en-US" altLang="en-US" dirty="0"/>
            </a:br>
            <a:r>
              <a:rPr lang="en-US" altLang="en-US" dirty="0">
                <a:hlinkClick r:id="rId2"/>
              </a:rPr>
              <a:t>11-19/1702r0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purl.org/dc/elements/1.1/"/>
    <ds:schemaRef ds:uri="http://schemas.microsoft.com/office/infopath/2007/PartnerControls"/>
    <ds:schemaRef ds:uri="60873816-0101-4504-946e-6fdefec58fb5"/>
    <ds:schemaRef ds:uri="http://purl.org/dc/terms/"/>
    <ds:schemaRef ds:uri="http://schemas.microsoft.com/office/2006/documentManagement/types"/>
    <ds:schemaRef ds:uri="http://schemas.openxmlformats.org/package/2006/metadata/core-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34675</TotalTime>
  <Words>2041</Words>
  <Application>Microsoft Office PowerPoint</Application>
  <PresentationFormat>Widescreen</PresentationFormat>
  <Paragraphs>277</Paragraphs>
  <Slides>21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11-19-1744-00-AANI-aani-sc-agenda-novemeber-2019</dc:title>
  <dc:creator>Levy, Joseph</dc:creator>
  <cp:lastModifiedBy>Joseph Levy</cp:lastModifiedBy>
  <cp:revision>385</cp:revision>
  <cp:lastPrinted>1601-01-01T00:00:00Z</cp:lastPrinted>
  <dcterms:created xsi:type="dcterms:W3CDTF">2017-06-02T20:57:23Z</dcterms:created>
  <dcterms:modified xsi:type="dcterms:W3CDTF">2019-10-08T01:15:54Z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