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708" r:id="rId2"/>
    <p:sldId id="678" r:id="rId3"/>
    <p:sldId id="679" r:id="rId4"/>
    <p:sldId id="656" r:id="rId5"/>
    <p:sldId id="665" r:id="rId6"/>
    <p:sldId id="666" r:id="rId7"/>
    <p:sldId id="710" r:id="rId8"/>
    <p:sldId id="711" r:id="rId9"/>
    <p:sldId id="715" r:id="rId10"/>
    <p:sldId id="762" r:id="rId11"/>
    <p:sldId id="888" r:id="rId12"/>
    <p:sldId id="750" r:id="rId13"/>
    <p:sldId id="778" r:id="rId14"/>
    <p:sldId id="779" r:id="rId15"/>
    <p:sldId id="780" r:id="rId16"/>
    <p:sldId id="781" r:id="rId17"/>
    <p:sldId id="782" r:id="rId18"/>
    <p:sldId id="868" r:id="rId19"/>
    <p:sldId id="869" r:id="rId20"/>
    <p:sldId id="870" r:id="rId21"/>
    <p:sldId id="809" r:id="rId22"/>
    <p:sldId id="721" r:id="rId23"/>
    <p:sldId id="886" r:id="rId24"/>
    <p:sldId id="885" r:id="rId25"/>
    <p:sldId id="867" r:id="rId26"/>
    <p:sldId id="857" r:id="rId27"/>
    <p:sldId id="859" r:id="rId28"/>
    <p:sldId id="860" r:id="rId29"/>
    <p:sldId id="861" r:id="rId30"/>
    <p:sldId id="862" r:id="rId31"/>
    <p:sldId id="864" r:id="rId32"/>
    <p:sldId id="865" r:id="rId33"/>
    <p:sldId id="866" r:id="rId34"/>
    <p:sldId id="871" r:id="rId35"/>
    <p:sldId id="872" r:id="rId36"/>
    <p:sldId id="873" r:id="rId37"/>
    <p:sldId id="874" r:id="rId38"/>
    <p:sldId id="875" r:id="rId39"/>
    <p:sldId id="876" r:id="rId40"/>
    <p:sldId id="877" r:id="rId41"/>
    <p:sldId id="878" r:id="rId42"/>
    <p:sldId id="879" r:id="rId43"/>
    <p:sldId id="880" r:id="rId44"/>
    <p:sldId id="882" r:id="rId45"/>
    <p:sldId id="883" r:id="rId46"/>
    <p:sldId id="884" r:id="rId47"/>
    <p:sldId id="887" r:id="rId48"/>
    <p:sldId id="889" r:id="rId49"/>
    <p:sldId id="890" r:id="rId50"/>
    <p:sldId id="891" r:id="rId51"/>
    <p:sldId id="892" r:id="rId52"/>
    <p:sldId id="858" r:id="rId53"/>
    <p:sldId id="800" r:id="rId54"/>
    <p:sldId id="694" r:id="rId55"/>
    <p:sldId id="695" r:id="rId56"/>
    <p:sldId id="740" r:id="rId57"/>
    <p:sldId id="741" r:id="rId58"/>
    <p:sldId id="825" r:id="rId5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01" autoAdjust="0"/>
    <p:restoredTop sz="92169" autoAdjust="0"/>
  </p:normalViewPr>
  <p:slideViewPr>
    <p:cSldViewPr>
      <p:cViewPr varScale="1">
        <p:scale>
          <a:sx n="80" d="100"/>
          <a:sy n="80" d="100"/>
        </p:scale>
        <p:origin x="596" y="4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53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55</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77391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802.11-19/1743r10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52"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November 2019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2019-11-13</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469263"/>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001580015"/>
              </p:ext>
            </p:extLst>
          </p:nvPr>
        </p:nvGraphicFramePr>
        <p:xfrm>
          <a:off x="472926" y="1082040"/>
          <a:ext cx="11246145" cy="5315335"/>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2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Presenter</a:t>
                      </a:r>
                      <a:r>
                        <a:rPr lang="en-US" sz="1200" baseline="0" dirty="0">
                          <a:latin typeface="Arial" panose="020B0604020202020204" pitchFamily="34" charset="0"/>
                          <a:cs typeface="Arial" panose="020B0604020202020204" pitchFamily="34" charset="0"/>
                        </a:rPr>
                        <a:t> (affiliation)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CRs for D4.0 Protected WUR Frames CIDs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latin typeface="Arial" panose="020B0604020202020204" pitchFamily="34" charset="0"/>
                          <a:cs typeface="Arial" panose="020B0604020202020204" pitchFamily="34" charset="0"/>
                        </a:rPr>
                        <a:t>Rojan</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Chitrakar</a:t>
                      </a:r>
                      <a:r>
                        <a:rPr lang="en-US" sz="1200" dirty="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 4106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2"/>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6 GHz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11-19-1828</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WUR channel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4.3.15b and Annex B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5"/>
                  </a:ext>
                </a:extLst>
              </a:tr>
              <a:tr h="229242">
                <a:tc>
                  <a:txBody>
                    <a:bodyPr/>
                    <a:lstStyle/>
                    <a:p>
                      <a:r>
                        <a:rPr lang="en-US" sz="1200" dirty="0">
                          <a:latin typeface="Arial" panose="020B0604020202020204" pitchFamily="34" charset="0"/>
                          <a:cs typeface="Arial" panose="020B0604020202020204" pitchFamily="34" charset="0"/>
                        </a:rPr>
                        <a:t>11-19-1830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a:t>
                      </a:r>
                      <a:r>
                        <a:rPr lang="en-US" sz="1200" dirty="0" err="1">
                          <a:latin typeface="Arial" panose="020B0604020202020204" pitchFamily="34" charset="0"/>
                          <a:cs typeface="Arial" panose="020B0604020202020204" pitchFamily="34" charset="0"/>
                        </a:rPr>
                        <a:t>Misc</a:t>
                      </a:r>
                      <a:r>
                        <a:rPr lang="en-US" sz="1200" dirty="0">
                          <a:latin typeface="Arial" panose="020B0604020202020204" pitchFamily="34" charset="0"/>
                          <a:cs typeface="Arial" panose="020B0604020202020204" pitchFamily="34" charset="0"/>
                        </a:rPr>
                        <a:t> CIDs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6"/>
                  </a:ext>
                </a:extLst>
              </a:tr>
              <a:tr h="229242">
                <a:tc>
                  <a:txBody>
                    <a:bodyPr/>
                    <a:lstStyle/>
                    <a:p>
                      <a:r>
                        <a:rPr lang="en-US" sz="1200" dirty="0">
                          <a:latin typeface="Arial" panose="020B0604020202020204" pitchFamily="34" charset="0"/>
                          <a:cs typeface="Arial" panose="020B0604020202020204" pitchFamily="34" charset="0"/>
                        </a:rPr>
                        <a:t>11-19/1844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CIDs 4035, 4065 and 4100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Eunsung</a:t>
                      </a:r>
                      <a:r>
                        <a:rPr lang="en-US" sz="1200" baseline="0" dirty="0">
                          <a:latin typeface="Arial" panose="020B0604020202020204" pitchFamily="34" charset="0"/>
                          <a:cs typeface="Arial" panose="020B0604020202020204" pitchFamily="34" charset="0"/>
                        </a:rPr>
                        <a:t> Park (LGE)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7"/>
                  </a:ext>
                </a:extLst>
              </a:tr>
              <a:tr h="229242">
                <a:tc>
                  <a:txBody>
                    <a:bodyPr/>
                    <a:lstStyle/>
                    <a:p>
                      <a:r>
                        <a:rPr lang="en-US" sz="1200" dirty="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Motion</a:t>
                      </a:r>
                      <a:r>
                        <a:rPr lang="en-US" sz="1200" baseline="0" dirty="0">
                          <a:latin typeface="Arial" panose="020B0604020202020204" pitchFamily="34" charset="0"/>
                          <a:cs typeface="Arial" panose="020B0604020202020204" pitchFamily="34" charset="0"/>
                        </a:rPr>
                        <a:t> passed on Wed.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8"/>
                  </a:ext>
                </a:extLst>
              </a:tr>
              <a:tr h="229242">
                <a:tc>
                  <a:txBody>
                    <a:bodyPr/>
                    <a:lstStyle/>
                    <a:p>
                      <a:r>
                        <a:rPr lang="en-US" sz="1200" dirty="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Studies on False Detection of WUR PPDU as L-STF</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 AM1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9"/>
                  </a:ext>
                </a:extLst>
              </a:tr>
              <a:tr h="229242">
                <a:tc>
                  <a:txBody>
                    <a:bodyPr/>
                    <a:lstStyle/>
                    <a:p>
                      <a:r>
                        <a:rPr lang="en-US" sz="1200" dirty="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mc-</a:t>
                      </a:r>
                      <a:r>
                        <a:rPr lang="en-US" sz="1200" dirty="0" err="1">
                          <a:latin typeface="Arial" panose="020B0604020202020204" pitchFamily="34" charset="0"/>
                          <a:cs typeface="Arial" panose="020B0604020202020204" pitchFamily="34" charset="0"/>
                        </a:rPr>
                        <a:t>ook</a:t>
                      </a:r>
                      <a:r>
                        <a:rPr lang="en-US" sz="1200" dirty="0">
                          <a:latin typeface="Arial" panose="020B0604020202020204" pitchFamily="34" charset="0"/>
                          <a:cs typeface="Arial" panose="020B0604020202020204" pitchFamily="34" charset="0"/>
                        </a:rPr>
                        <a:t>-symbols-with-low-autocorrelation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Miguel</a:t>
                      </a:r>
                      <a:r>
                        <a:rPr lang="en-US" sz="1200" baseline="0" dirty="0">
                          <a:latin typeface="Arial" panose="020B0604020202020204" pitchFamily="34" charset="0"/>
                          <a:cs typeface="Arial" panose="020B0604020202020204" pitchFamily="34" charset="0"/>
                        </a:rPr>
                        <a:t> Lopez (Ericsson)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 AM1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0"/>
                  </a:ext>
                </a:extLst>
              </a:tr>
              <a:tr h="377575">
                <a:tc>
                  <a:txBody>
                    <a:bodyPr/>
                    <a:lstStyle/>
                    <a:p>
                      <a:r>
                        <a:rPr lang="en-US" sz="1200" dirty="0">
                          <a:latin typeface="Arial" panose="020B0604020202020204" pitchFamily="34" charset="0"/>
                          <a:cs typeface="Arial" panose="020B0604020202020204" pitchFamily="34" charset="0"/>
                        </a:rPr>
                        <a:t>11-19/1882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a:t>
                      </a:r>
                      <a:r>
                        <a:rPr lang="en-US" sz="1200" baseline="0" dirty="0">
                          <a:latin typeface="Arial" panose="020B0604020202020204" pitchFamily="34" charset="0"/>
                          <a:cs typeface="Arial" panose="020B0604020202020204" pitchFamily="34" charset="0"/>
                        </a:rPr>
                        <a:t> AM1 </a:t>
                      </a:r>
                      <a:r>
                        <a:rPr lang="en-US" sz="1200" dirty="0">
                          <a:latin typeface="Arial" panose="020B0604020202020204" pitchFamily="34" charset="0"/>
                          <a:cs typeface="Arial" panose="020B0604020202020204" pitchFamily="34" charset="0"/>
                        </a:rPr>
                        <a:t>(CID</a:t>
                      </a:r>
                      <a:r>
                        <a:rPr lang="en-US" sz="1200" baseline="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4070 and 4097 ready for motion); </a:t>
                      </a:r>
                      <a:r>
                        <a:rPr lang="en-US" sz="1200" b="1" dirty="0">
                          <a:latin typeface="Arial" panose="020B0604020202020204" pitchFamily="34" charset="0"/>
                          <a:cs typeface="Arial" panose="020B0604020202020204" pitchFamily="34" charset="0"/>
                        </a:rPr>
                        <a:t>other 5</a:t>
                      </a:r>
                      <a:r>
                        <a:rPr lang="en-US" sz="1200" b="1" baseline="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CIDs withdrawn by the commenters</a:t>
                      </a:r>
                      <a:r>
                        <a:rPr lang="en-US" sz="1200" dirty="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1"/>
                  </a:ext>
                </a:extLst>
              </a:tr>
              <a:tr h="229242">
                <a:tc>
                  <a:txBody>
                    <a:bodyPr/>
                    <a:lstStyle/>
                    <a:p>
                      <a:r>
                        <a:rPr lang="en-US" sz="1200" dirty="0">
                          <a:latin typeface="Arial" panose="020B0604020202020204" pitchFamily="34" charset="0"/>
                          <a:cs typeface="Arial" panose="020B0604020202020204" pitchFamily="34" charset="0"/>
                        </a:rPr>
                        <a:t>11-19/1945r0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Comment Resolutions on WUR Capability element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Suhwook</a:t>
                      </a:r>
                      <a:r>
                        <a:rPr lang="en-US" sz="1200" baseline="0" dirty="0">
                          <a:latin typeface="Arial" panose="020B0604020202020204" pitchFamily="34" charset="0"/>
                          <a:cs typeface="Arial" panose="020B0604020202020204" pitchFamily="34" charset="0"/>
                        </a:rPr>
                        <a:t> Kim (LGE)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R1 ready for</a:t>
                      </a:r>
                      <a:r>
                        <a:rPr lang="en-US" sz="1200" baseline="0" dirty="0">
                          <a:latin typeface="Arial" panose="020B0604020202020204" pitchFamily="34" charset="0"/>
                          <a:cs typeface="Arial" panose="020B0604020202020204" pitchFamily="34" charset="0"/>
                        </a:rPr>
                        <a:t> motion (</a:t>
                      </a:r>
                      <a:r>
                        <a:rPr lang="en-US" sz="12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2"/>
                  </a:ext>
                </a:extLst>
              </a:tr>
              <a:tr h="377575">
                <a:tc>
                  <a:txBody>
                    <a:bodyPr/>
                    <a:lstStyle/>
                    <a:p>
                      <a:r>
                        <a:rPr lang="en-US" sz="1200" dirty="0">
                          <a:latin typeface="Arial" panose="020B0604020202020204" pitchFamily="34" charset="0"/>
                          <a:cs typeface="Arial" panose="020B0604020202020204" pitchFamily="34" charset="0"/>
                        </a:rPr>
                        <a:t>11-19-1954r0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PHY-CR-for-Clause-30.2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(separate</a:t>
                      </a:r>
                      <a:r>
                        <a:rPr lang="en-US" sz="1200" baseline="0" dirty="0">
                          <a:latin typeface="Arial" panose="020B0604020202020204" pitchFamily="34" charset="0"/>
                          <a:cs typeface="Arial" panose="020B0604020202020204" pitchFamily="34" charset="0"/>
                        </a:rPr>
                        <a:t> motion for RXVECTOR change)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3"/>
                  </a:ext>
                </a:extLst>
              </a:tr>
              <a:tr h="229242">
                <a:tc>
                  <a:txBody>
                    <a:bodyPr/>
                    <a:lstStyle/>
                    <a:p>
                      <a:r>
                        <a:rPr lang="en-US" sz="1200" dirty="0">
                          <a:latin typeface="Arial" panose="020B0604020202020204" pitchFamily="34" charset="0"/>
                          <a:cs typeface="Arial" panose="020B0604020202020204" pitchFamily="34" charset="0"/>
                        </a:rPr>
                        <a:t>11-19/1950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 4060 and 4122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Xiaofei Wang (</a:t>
                      </a:r>
                      <a:r>
                        <a:rPr lang="en-US" sz="1200" dirty="0" err="1">
                          <a:latin typeface="Arial" panose="020B0604020202020204" pitchFamily="34" charset="0"/>
                          <a:cs typeface="Arial" panose="020B0604020202020204" pitchFamily="34" charset="0"/>
                        </a:rPr>
                        <a:t>InterDigital</a:t>
                      </a:r>
                      <a:r>
                        <a:rPr lang="en-US" sz="1200" dirty="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4"/>
                  </a:ext>
                </a:extLst>
              </a:tr>
              <a:tr h="377575">
                <a:tc>
                  <a:txBody>
                    <a:bodyPr/>
                    <a:lstStyle/>
                    <a:p>
                      <a:r>
                        <a:rPr lang="en-US" sz="1200" dirty="0">
                          <a:latin typeface="Arial" panose="020B0604020202020204" pitchFamily="34" charset="0"/>
                          <a:cs typeface="Arial" panose="020B0604020202020204" pitchFamily="34" charset="0"/>
                        </a:rPr>
                        <a:t>11-19-1985r1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Assorted-crs-11ba-d4.0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5"/>
                  </a:ext>
                </a:extLst>
              </a:tr>
              <a:tr h="123507">
                <a:tc>
                  <a:txBody>
                    <a:bodyPr/>
                    <a:lstStyle/>
                    <a:p>
                      <a:r>
                        <a:rPr lang="en-US" sz="1200" dirty="0">
                          <a:latin typeface="Arial" panose="020B0604020202020204" pitchFamily="34" charset="0"/>
                          <a:cs typeface="Arial" panose="020B0604020202020204" pitchFamily="34" charset="0"/>
                        </a:rPr>
                        <a:t>11-19-2039</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Comment Resolution for Miscellaneous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Po-Kai Huang (Intel</a:t>
                      </a:r>
                      <a:r>
                        <a:rPr lang="en-US" sz="1200" baseline="0" dirty="0">
                          <a:latin typeface="Arial" panose="020B0604020202020204" pitchFamily="34" charset="0"/>
                          <a:cs typeface="Arial" panose="020B0604020202020204" pitchFamily="34" charset="0"/>
                        </a:rPr>
                        <a:t> Corporation)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(Wed. AM1, 2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838199"/>
          </a:xfrm>
        </p:spPr>
        <p:txBody>
          <a:bodyPr/>
          <a:lstStyle/>
          <a:p>
            <a:r>
              <a:rPr lang="en-US" altLang="en-US" dirty="0"/>
              <a:t>Comment Resolution Submissions (2)</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177B4BA-9FEB-4760-8CA5-378D6C5B75E3}" type="slidenum">
              <a:rPr lang="en-US" altLang="en-US" sz="1200" b="0" smtClean="0"/>
              <a:pPr>
                <a:spcBef>
                  <a:spcPct val="0"/>
                </a:spcBef>
                <a:buFontTx/>
                <a:buNone/>
              </a:pPr>
              <a:t>11</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316851588"/>
              </p:ext>
            </p:extLst>
          </p:nvPr>
        </p:nvGraphicFramePr>
        <p:xfrm>
          <a:off x="472926" y="2224246"/>
          <a:ext cx="11246145" cy="173736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3628194">
                  <a:extLst>
                    <a:ext uri="{9D8B030D-6E8A-4147-A177-3AD203B41FA5}">
                      <a16:colId xmlns:a16="http://schemas.microsoft.com/office/drawing/2014/main" val="20001"/>
                    </a:ext>
                  </a:extLst>
                </a:gridCol>
                <a:gridCol w="310847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4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Presenter</a:t>
                      </a:r>
                      <a:r>
                        <a:rPr lang="en-US" sz="1400" baseline="0" dirty="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lb243 mac </a:t>
                      </a:r>
                      <a:r>
                        <a:rPr lang="en-US" sz="1400" dirty="0" err="1">
                          <a:latin typeface="Arial" panose="020B0604020202020204" pitchFamily="34" charset="0"/>
                          <a:cs typeface="Arial" panose="020B0604020202020204" pitchFamily="34" charset="0"/>
                        </a:rPr>
                        <a:t>cr</a:t>
                      </a:r>
                      <a:r>
                        <a:rPr lang="en-US" sz="1400" dirty="0">
                          <a:latin typeface="Arial" panose="020B0604020202020204" pitchFamily="34" charset="0"/>
                          <a:cs typeface="Arial" panose="020B0604020202020204" pitchFamily="34" charset="0"/>
                        </a:rPr>
                        <a:t> miscellaneous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6 CIDs (Wed. PM2)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r>
                        <a:rPr lang="en-US" sz="1400" dirty="0">
                          <a:latin typeface="Arial" panose="020B0604020202020204" pitchFamily="34" charset="0"/>
                          <a:cs typeface="Arial" panose="020B0604020202020204" pitchFamily="34" charset="0"/>
                        </a:rPr>
                        <a:t>11-19/1808r0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err="1">
                          <a:latin typeface="Arial" panose="020B0604020202020204" pitchFamily="34" charset="0"/>
                          <a:cs typeface="Arial" panose="020B0604020202020204" pitchFamily="34" charset="0"/>
                        </a:rPr>
                        <a:t>cr</a:t>
                      </a:r>
                      <a:r>
                        <a:rPr lang="en-US" sz="1400" dirty="0">
                          <a:latin typeface="Arial" panose="020B0604020202020204" pitchFamily="34" charset="0"/>
                          <a:cs typeface="Arial" panose="020B0604020202020204" pitchFamily="34" charset="0"/>
                        </a:rPr>
                        <a:t>-for-miscellaneous-</a:t>
                      </a:r>
                      <a:r>
                        <a:rPr lang="en-US" sz="1400" dirty="0" err="1">
                          <a:latin typeface="Arial" panose="020B0604020202020204" pitchFamily="34" charset="0"/>
                          <a:cs typeface="Arial" panose="020B0604020202020204" pitchFamily="34" charset="0"/>
                        </a:rPr>
                        <a:t>cids</a:t>
                      </a:r>
                      <a:r>
                        <a:rPr lang="en-US" sz="1400" dirty="0">
                          <a:latin typeface="Arial" panose="020B0604020202020204" pitchFamily="34" charset="0"/>
                          <a:cs typeface="Arial" panose="020B0604020202020204" pitchFamily="34" charset="0"/>
                        </a:rPr>
                        <a:t>-part-ii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Po-Kai Huang (Intel</a:t>
                      </a:r>
                      <a:r>
                        <a:rPr lang="en-US" sz="1400" baseline="0" dirty="0">
                          <a:latin typeface="Arial" panose="020B0604020202020204" pitchFamily="34" charset="0"/>
                          <a:cs typeface="Arial" panose="020B0604020202020204" pitchFamily="34" charset="0"/>
                        </a:rPr>
                        <a:t> Corporation)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Thu.</a:t>
                      </a:r>
                      <a:r>
                        <a:rPr lang="en-US" sz="1400" baseline="0" dirty="0">
                          <a:latin typeface="Arial" panose="020B0604020202020204" pitchFamily="34" charset="0"/>
                          <a:cs typeface="Arial" panose="020B0604020202020204" pitchFamily="34" charset="0"/>
                        </a:rPr>
                        <a:t>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2"/>
                  </a:ext>
                </a:extLst>
              </a:tr>
              <a:tr h="229242">
                <a:tc>
                  <a:txBody>
                    <a:bodyPr/>
                    <a:lstStyle/>
                    <a:p>
                      <a:r>
                        <a:rPr lang="en-US" sz="1400" dirty="0">
                          <a:latin typeface="Arial" panose="020B0604020202020204" pitchFamily="34" charset="0"/>
                          <a:cs typeface="Arial" panose="020B0604020202020204" pitchFamily="34" charset="0"/>
                        </a:rPr>
                        <a:t>11-19/2073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CR</a:t>
                      </a:r>
                      <a:r>
                        <a:rPr lang="en-US" sz="1400" baseline="0" dirty="0">
                          <a:latin typeface="Arial" panose="020B0604020202020204" pitchFamily="34" charset="0"/>
                          <a:cs typeface="Arial" panose="020B0604020202020204" pitchFamily="34" charset="0"/>
                        </a:rPr>
                        <a:t> for miscellaneous 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r>
                        <a:rPr lang="en-US" sz="1400" dirty="0">
                          <a:latin typeface="Arial" panose="020B0604020202020204" pitchFamily="34" charset="0"/>
                          <a:cs typeface="Arial" panose="020B0604020202020204" pitchFamily="34" charset="0"/>
                        </a:rPr>
                        <a:t>11-19-1818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Resolutions to LB243 CIDs related to Protected WUR frames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anose="020B0604020202020204" pitchFamily="34" charset="0"/>
                          <a:cs typeface="Arial" panose="020B0604020202020204" pitchFamily="34" charset="0"/>
                        </a:rPr>
                        <a:t>Rojan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Chitrakar</a:t>
                      </a:r>
                      <a:r>
                        <a:rPr lang="en-US" sz="1400" dirty="0">
                          <a:latin typeface="Arial" panose="020B0604020202020204" pitchFamily="34" charset="0"/>
                          <a:cs typeface="Arial" panose="020B0604020202020204" pitchFamily="34" charset="0"/>
                        </a:rPr>
                        <a:t> (Panasonic)</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(reviewed</a:t>
                      </a:r>
                      <a:r>
                        <a:rPr lang="en-US" sz="1400" baseline="0" dirty="0">
                          <a:latin typeface="Arial" panose="020B0604020202020204" pitchFamily="34" charset="0"/>
                          <a:cs typeface="Arial" panose="020B0604020202020204" pitchFamily="34" charset="0"/>
                        </a:rPr>
                        <a:t> in call on 11/4 but deferred to f2f) – Thu.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extLst>
      <p:ext uri="{BB962C8B-B14F-4D97-AF65-F5344CB8AC3E}">
        <p14:creationId xmlns:p14="http://schemas.microsoft.com/office/powerpoint/2010/main" val="2410710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September 2019 meeting (doc: IEEE 802.11-19/1685r0) and teleconference minutes (doc: IEEE 802.11-19/1790r2) approval</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Tuesday: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b="1" dirty="0"/>
              <a:t>Motions:</a:t>
            </a:r>
          </a:p>
          <a:p>
            <a:pPr lvl="2">
              <a:spcBef>
                <a:spcPts val="0"/>
              </a:spcBef>
            </a:pPr>
            <a:r>
              <a:rPr lang="en-US" altLang="en-US" sz="1400" b="1" dirty="0"/>
              <a:t>MDR</a:t>
            </a:r>
          </a:p>
          <a:p>
            <a:pPr lvl="2">
              <a:spcBef>
                <a:spcPts val="0"/>
              </a:spcBef>
            </a:pPr>
            <a:r>
              <a:rPr lang="en-US" altLang="en-US" sz="1400" b="1" dirty="0"/>
              <a:t>Comment resolutions</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Recess</a:t>
            </a:r>
          </a:p>
          <a:p>
            <a:pPr>
              <a:spcBef>
                <a:spcPts val="0"/>
              </a:spcBef>
            </a:pPr>
            <a:r>
              <a:rPr lang="en-US" altLang="en-US" sz="1600" dirty="0"/>
              <a:t>Thursday: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2">
              <a:spcBef>
                <a:spcPts val="0"/>
              </a:spcBef>
            </a:pPr>
            <a:r>
              <a:rPr lang="en-US" altLang="en-US" sz="1400" b="1" dirty="0"/>
              <a:t>Motion: WG recirculation letter ballot</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a:t>November 2019</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November 2019</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Waikoloa, Hawaii, USA</a:t>
            </a:r>
          </a:p>
          <a:p>
            <a:pPr algn="ctr">
              <a:lnSpc>
                <a:spcPct val="90000"/>
              </a:lnSpc>
              <a:buFontTx/>
              <a:buNone/>
            </a:pPr>
            <a:r>
              <a:rPr lang="en-US" altLang="en-US" sz="3200" dirty="0">
                <a:cs typeface="Times New Roman" panose="02020603050405020304" pitchFamily="18" charset="0"/>
              </a:rPr>
              <a:t>November 10-15,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a:t>In September meeting:</a:t>
            </a:r>
          </a:p>
          <a:p>
            <a:pPr lvl="1">
              <a:defRPr/>
            </a:pPr>
            <a:r>
              <a:rPr lang="en-US" altLang="en-US" sz="1600" dirty="0"/>
              <a:t>Completed comment resolution on D3.0 (LB241)</a:t>
            </a:r>
          </a:p>
          <a:p>
            <a:pPr lvl="1">
              <a:defRPr/>
            </a:pPr>
            <a:r>
              <a:rPr lang="en-US" altLang="en-US" sz="1600" dirty="0"/>
              <a:t>Approved 15-day WG recirculation letter ballot on D4.0 (LB243)</a:t>
            </a:r>
          </a:p>
          <a:p>
            <a:pPr lvl="1">
              <a:defRPr/>
            </a:pPr>
            <a:r>
              <a:rPr lang="en-US" altLang="en-US" sz="1600" dirty="0"/>
              <a:t>Reviewed TG timeline</a:t>
            </a:r>
          </a:p>
          <a:p>
            <a:pPr lvl="1">
              <a:defRPr/>
            </a:pPr>
            <a:r>
              <a:rPr lang="en-US" altLang="en-US" sz="1600" dirty="0"/>
              <a:t>Agenda: doc:11-19/1418r9</a:t>
            </a:r>
          </a:p>
          <a:p>
            <a:pPr>
              <a:defRPr/>
            </a:pPr>
            <a:r>
              <a:rPr lang="en-US" altLang="en-US" sz="1800" dirty="0"/>
              <a:t>LB 243 results (closed on October 15)</a:t>
            </a:r>
          </a:p>
          <a:p>
            <a:pPr lvl="1">
              <a:defRPr/>
            </a:pPr>
            <a:r>
              <a:rPr lang="en-US" altLang="en-US" sz="1600" b="1" dirty="0"/>
              <a:t>Results</a:t>
            </a:r>
            <a:r>
              <a:rPr lang="en-US" altLang="en-US" sz="1600" dirty="0"/>
              <a:t>: 238 Approve, 27 Disapprove, 24 Abstain</a:t>
            </a:r>
          </a:p>
          <a:p>
            <a:pPr lvl="1">
              <a:defRPr/>
            </a:pPr>
            <a:r>
              <a:rPr lang="en-US" altLang="en-US" sz="1600" b="1" dirty="0"/>
              <a:t>Approval rate</a:t>
            </a:r>
            <a:r>
              <a:rPr lang="en-US" altLang="en-US" sz="1600" dirty="0"/>
              <a:t>: 89.8%</a:t>
            </a:r>
          </a:p>
          <a:p>
            <a:pPr lvl="1">
              <a:defRPr/>
            </a:pPr>
            <a:r>
              <a:rPr lang="en-US" altLang="en-US" sz="1600" b="1" dirty="0"/>
              <a:t>1 member changed vote to approve after the LB (approval rate = 90.19%)</a:t>
            </a:r>
          </a:p>
          <a:p>
            <a:pPr lvl="1">
              <a:defRPr/>
            </a:pPr>
            <a:r>
              <a:rPr lang="en-US" altLang="en-US" sz="1600" b="1" dirty="0"/>
              <a:t>Comments received</a:t>
            </a:r>
            <a:r>
              <a:rPr lang="en-US" altLang="en-US" sz="1600" dirty="0"/>
              <a:t>: </a:t>
            </a:r>
            <a:r>
              <a:rPr lang="en-US" altLang="en-US" sz="1600" b="1" dirty="0"/>
              <a:t>100 technical comments, 46 editorial/general comments</a:t>
            </a:r>
          </a:p>
          <a:p>
            <a:pPr lvl="2">
              <a:defRPr/>
            </a:pPr>
            <a:r>
              <a:rPr lang="en-US" altLang="en-US" sz="1400" dirty="0"/>
              <a:t>10 disapprove voters submitted a same/similar comment</a:t>
            </a:r>
          </a:p>
          <a:p>
            <a:pPr lvl="2">
              <a:defRPr/>
            </a:pPr>
            <a:r>
              <a:rPr lang="en-US" altLang="en-US" sz="1400" dirty="0"/>
              <a:t>Another 4 disapprove voters submitted a same/similar comment</a:t>
            </a:r>
          </a:p>
          <a:p>
            <a:pPr>
              <a:defRPr/>
            </a:pPr>
            <a:r>
              <a:rPr lang="en-US" altLang="en-US" sz="1600" dirty="0"/>
              <a:t>MDR (mandatory draft review) started on D4.0 in October </a:t>
            </a:r>
          </a:p>
          <a:p>
            <a:pPr>
              <a:defRPr/>
            </a:pPr>
            <a:r>
              <a:rPr lang="en-US" altLang="en-US" sz="1800" dirty="0"/>
              <a:t>Teleconference calls</a:t>
            </a:r>
          </a:p>
          <a:p>
            <a:pPr lvl="1">
              <a:defRPr/>
            </a:pPr>
            <a:r>
              <a:rPr lang="en-US" altLang="en-US" sz="1600" dirty="0"/>
              <a:t>Assigned comments and reviewed 23 comments; total 92 unresolved comments</a:t>
            </a:r>
            <a:endParaRPr lang="en-US" altLang="en-US" dirty="0"/>
          </a:p>
          <a:p>
            <a:pPr lvl="1">
              <a:defRPr/>
            </a:pPr>
            <a:endParaRPr lang="en-US" altLang="en-US" sz="1600" dirty="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21</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September 2019 meeting [doc: IEEE 802.11-19/1685r0] and teleconference calls [doc: IEEE 802.11-19/1790r2]</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22</a:t>
            </a:fld>
            <a:endParaRPr lang="en-US" altLang="en-US" sz="12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in Wednesday AM1 for IEEE 802.11-19/1881r1</a:t>
            </a:r>
          </a:p>
        </p:txBody>
      </p:sp>
      <p:sp>
        <p:nvSpPr>
          <p:cNvPr id="3" name="Content Placeholder 2"/>
          <p:cNvSpPr>
            <a:spLocks noGrp="1"/>
          </p:cNvSpPr>
          <p:nvPr>
            <p:ph idx="1"/>
          </p:nvPr>
        </p:nvSpPr>
        <p:spPr/>
        <p:txBody>
          <a:bodyPr/>
          <a:lstStyle/>
          <a:p>
            <a:r>
              <a:rPr lang="en-US" sz="2000" dirty="0"/>
              <a:t>Motion</a:t>
            </a:r>
          </a:p>
          <a:p>
            <a:pPr marL="0" indent="0">
              <a:buNone/>
            </a:pPr>
            <a:r>
              <a:rPr lang="en-US" sz="2000" dirty="0"/>
              <a:t>Approve the comment resolutions in document IEEE 802.11-19/1881r1 to CIDs: </a:t>
            </a:r>
          </a:p>
          <a:p>
            <a:pPr marL="0" indent="0">
              <a:buNone/>
            </a:pPr>
            <a:r>
              <a:rPr lang="en-US" sz="2000" dirty="0"/>
              <a:t>4030, 4031, 4036, 4038, 4076, 4098, 4103, 4104, 4118, 4119, 4120, 4128, 4134, 4135</a:t>
            </a:r>
          </a:p>
          <a:p>
            <a:endParaRPr lang="en-US" sz="2000" dirty="0"/>
          </a:p>
          <a:p>
            <a:r>
              <a:rPr lang="en-US" sz="2000" dirty="0"/>
              <a:t>Move:	Steve Shellhammer</a:t>
            </a:r>
          </a:p>
          <a:p>
            <a:r>
              <a:rPr lang="en-US" sz="2000" dirty="0"/>
              <a:t>Second:	Geert </a:t>
            </a:r>
            <a:r>
              <a:rPr lang="en-US" sz="2000" dirty="0" err="1"/>
              <a:t>Awater</a:t>
            </a:r>
            <a:endParaRPr lang="en-US" sz="2000" dirty="0"/>
          </a:p>
          <a:p>
            <a:endParaRPr lang="en-US" sz="2000" dirty="0"/>
          </a:p>
          <a:p>
            <a:r>
              <a:rPr lang="en-US" sz="2000" dirty="0"/>
              <a:t>Yes:		80</a:t>
            </a:r>
          </a:p>
          <a:p>
            <a:r>
              <a:rPr lang="en-US" sz="2000" dirty="0"/>
              <a:t>No:		21</a:t>
            </a:r>
          </a:p>
          <a:p>
            <a:r>
              <a:rPr lang="en-US" sz="2000" dirty="0"/>
              <a:t>Abstain:	3</a:t>
            </a:r>
          </a:p>
          <a:p>
            <a:r>
              <a:rPr lang="en-US" sz="2000" dirty="0"/>
              <a:t>Motion Passes</a:t>
            </a:r>
          </a:p>
          <a:p>
            <a:endParaRPr lang="en-US" sz="2000"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2871106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CE63C-EEC9-482D-9FFC-1BC5B9398549}"/>
              </a:ext>
            </a:extLst>
          </p:cNvPr>
          <p:cNvSpPr>
            <a:spLocks noGrp="1"/>
          </p:cNvSpPr>
          <p:nvPr>
            <p:ph type="title"/>
          </p:nvPr>
        </p:nvSpPr>
        <p:spPr/>
        <p:txBody>
          <a:bodyPr/>
          <a:lstStyle/>
          <a:p>
            <a:r>
              <a:rPr lang="en-US"/>
              <a:t>MDR Motion</a:t>
            </a:r>
            <a:endParaRPr lang="en-US" dirty="0"/>
          </a:p>
        </p:txBody>
      </p:sp>
      <p:sp>
        <p:nvSpPr>
          <p:cNvPr id="3" name="Content Placeholder 2">
            <a:extLst>
              <a:ext uri="{FF2B5EF4-FFF2-40B4-BE49-F238E27FC236}">
                <a16:creationId xmlns:a16="http://schemas.microsoft.com/office/drawing/2014/main" id="{EDD8497F-8D9A-414A-A29A-8929FD85928A}"/>
              </a:ext>
            </a:extLst>
          </p:cNvPr>
          <p:cNvSpPr>
            <a:spLocks noGrp="1"/>
          </p:cNvSpPr>
          <p:nvPr>
            <p:ph idx="1"/>
          </p:nvPr>
        </p:nvSpPr>
        <p:spPr/>
        <p:txBody>
          <a:bodyPr/>
          <a:lstStyle/>
          <a:p>
            <a:r>
              <a:rPr lang="en-US" dirty="0"/>
              <a:t>Move to accept </a:t>
            </a:r>
            <a:r>
              <a:rPr lang="en-US" dirty="0" err="1"/>
              <a:t>TGba</a:t>
            </a:r>
            <a:r>
              <a:rPr lang="en-US" dirty="0"/>
              <a:t> MDR and incorporate the changes in [11-19/1765r4] into the draft specification</a:t>
            </a:r>
          </a:p>
          <a:p>
            <a:endParaRPr lang="en-US" dirty="0"/>
          </a:p>
          <a:p>
            <a:r>
              <a:rPr lang="en-US" dirty="0"/>
              <a:t>Move: Po-Kai Huang		</a:t>
            </a:r>
          </a:p>
          <a:p>
            <a:r>
              <a:rPr lang="en-US" dirty="0"/>
              <a:t>Second: </a:t>
            </a:r>
            <a:r>
              <a:rPr lang="en-US" dirty="0" err="1"/>
              <a:t>Eunsung</a:t>
            </a:r>
            <a:r>
              <a:rPr lang="en-US" dirty="0"/>
              <a:t> Park</a:t>
            </a:r>
          </a:p>
          <a:p>
            <a:r>
              <a:rPr lang="en-US" dirty="0"/>
              <a:t>Passes with unanimous consent</a:t>
            </a:r>
          </a:p>
          <a:p>
            <a:endParaRPr lang="en-US" dirty="0"/>
          </a:p>
        </p:txBody>
      </p:sp>
      <p:sp>
        <p:nvSpPr>
          <p:cNvPr id="6" name="Date Placeholder 5">
            <a:extLst>
              <a:ext uri="{FF2B5EF4-FFF2-40B4-BE49-F238E27FC236}">
                <a16:creationId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a:extLst>
              <a:ext uri="{FF2B5EF4-FFF2-40B4-BE49-F238E27FC236}">
                <a16:creationId xmlns:a16="http://schemas.microsoft.com/office/drawing/2014/main" id="{9F9E2569-F290-4BB1-8B6E-8AD7C80ED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4000 (Editorial Comments)</a:t>
            </a:r>
          </a:p>
        </p:txBody>
      </p:sp>
      <p:sp>
        <p:nvSpPr>
          <p:cNvPr id="3" name="Content Placeholder 2"/>
          <p:cNvSpPr>
            <a:spLocks noGrp="1"/>
          </p:cNvSpPr>
          <p:nvPr>
            <p:ph idx="1"/>
          </p:nvPr>
        </p:nvSpPr>
        <p:spPr/>
        <p:txBody>
          <a:bodyPr/>
          <a:lstStyle/>
          <a:p>
            <a:r>
              <a:rPr lang="en-US" dirty="0"/>
              <a:t>Move to accept the comment resolutions in [11-19/1774r0] for CIDs listed below:</a:t>
            </a:r>
          </a:p>
          <a:p>
            <a:pPr marL="0" indent="0">
              <a:buNone/>
            </a:pPr>
            <a:br>
              <a:rPr lang="en-US" dirty="0"/>
            </a:br>
            <a:r>
              <a:rPr lang="pt-BR" dirty="0"/>
              <a:t>4000, 4001, 4002, 4003, 4004, 4005, 4006, 4007, 4008, 4009, 4010, 4011, 4012, 4013, 4019, 4021, 4022, 4028, 4032, 4033, 4062, 4063, 4080, 4087, 4094, 4096, 4099, 4101, 4102, 4105, 4111, 4112, 4113, 4115, 4131, 4139, 4140, 4141</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4001</a:t>
            </a:r>
          </a:p>
        </p:txBody>
      </p:sp>
      <p:sp>
        <p:nvSpPr>
          <p:cNvPr id="3" name="Content Placeholder 2"/>
          <p:cNvSpPr>
            <a:spLocks noGrp="1"/>
          </p:cNvSpPr>
          <p:nvPr>
            <p:ph idx="1"/>
          </p:nvPr>
        </p:nvSpPr>
        <p:spPr/>
        <p:txBody>
          <a:bodyPr/>
          <a:lstStyle/>
          <a:p>
            <a:r>
              <a:rPr lang="en-US" dirty="0"/>
              <a:t>Move to accept the comment resolutions in [11-19/1792r0] for the CIDs listed below:</a:t>
            </a:r>
            <a:br>
              <a:rPr lang="en-US" dirty="0"/>
            </a:br>
            <a:br>
              <a:rPr lang="en-US" dirty="0"/>
            </a:br>
            <a:r>
              <a:rPr lang="en-US" dirty="0"/>
              <a:t>4040, 4069</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4002</a:t>
            </a:r>
          </a:p>
        </p:txBody>
      </p:sp>
      <p:sp>
        <p:nvSpPr>
          <p:cNvPr id="3" name="Content Placeholder 2"/>
          <p:cNvSpPr>
            <a:spLocks noGrp="1"/>
          </p:cNvSpPr>
          <p:nvPr>
            <p:ph idx="1"/>
          </p:nvPr>
        </p:nvSpPr>
        <p:spPr/>
        <p:txBody>
          <a:bodyPr/>
          <a:lstStyle/>
          <a:p>
            <a:r>
              <a:rPr lang="en-US" dirty="0"/>
              <a:t>Move to accept the comment resolutions in [11-19/1793r2] for the CIDs listed below:</a:t>
            </a:r>
            <a:br>
              <a:rPr lang="en-US" dirty="0"/>
            </a:br>
            <a:br>
              <a:rPr lang="en-US" dirty="0"/>
            </a:br>
            <a:r>
              <a:rPr lang="en-US" dirty="0"/>
              <a:t>4018</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3012081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4003</a:t>
            </a:r>
          </a:p>
        </p:txBody>
      </p:sp>
      <p:sp>
        <p:nvSpPr>
          <p:cNvPr id="3" name="Content Placeholder 2"/>
          <p:cNvSpPr>
            <a:spLocks noGrp="1"/>
          </p:cNvSpPr>
          <p:nvPr>
            <p:ph idx="1"/>
          </p:nvPr>
        </p:nvSpPr>
        <p:spPr/>
        <p:txBody>
          <a:bodyPr/>
          <a:lstStyle/>
          <a:p>
            <a:r>
              <a:rPr lang="en-US" dirty="0"/>
              <a:t>Move to accept the comment resolutions in [11-19/1794r1] for the CIDs listed below:</a:t>
            </a:r>
            <a:br>
              <a:rPr lang="en-US" dirty="0"/>
            </a:br>
            <a:br>
              <a:rPr lang="en-US" dirty="0"/>
            </a:br>
            <a:r>
              <a:rPr lang="en-GB" dirty="0"/>
              <a:t>4083, 4132</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901868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4004</a:t>
            </a:r>
          </a:p>
        </p:txBody>
      </p:sp>
      <p:sp>
        <p:nvSpPr>
          <p:cNvPr id="3" name="Content Placeholder 2"/>
          <p:cNvSpPr>
            <a:spLocks noGrp="1"/>
          </p:cNvSpPr>
          <p:nvPr>
            <p:ph idx="1"/>
          </p:nvPr>
        </p:nvSpPr>
        <p:spPr/>
        <p:txBody>
          <a:bodyPr/>
          <a:lstStyle/>
          <a:p>
            <a:r>
              <a:rPr lang="en-US" dirty="0"/>
              <a:t>Move to accept the comment resolutions in [11-19/1795r2] for the CIDs listed below:</a:t>
            </a:r>
            <a:br>
              <a:rPr lang="en-US" dirty="0"/>
            </a:br>
            <a:br>
              <a:rPr lang="en-US" dirty="0"/>
            </a:br>
            <a:r>
              <a:rPr lang="en-GB" dirty="0"/>
              <a:t>4029, 4041</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419807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4005</a:t>
            </a:r>
          </a:p>
        </p:txBody>
      </p:sp>
      <p:sp>
        <p:nvSpPr>
          <p:cNvPr id="3" name="Content Placeholder 2"/>
          <p:cNvSpPr>
            <a:spLocks noGrp="1"/>
          </p:cNvSpPr>
          <p:nvPr>
            <p:ph idx="1"/>
          </p:nvPr>
        </p:nvSpPr>
        <p:spPr/>
        <p:txBody>
          <a:bodyPr/>
          <a:lstStyle/>
          <a:p>
            <a:r>
              <a:rPr lang="en-US" dirty="0"/>
              <a:t>Move to accept the comment resolutions in [11-19/1797r0] for the CIDs listed below:</a:t>
            </a:r>
            <a:br>
              <a:rPr lang="en-US" dirty="0"/>
            </a:br>
            <a:br>
              <a:rPr lang="en-US" dirty="0"/>
            </a:br>
            <a:r>
              <a:rPr lang="en-GB" dirty="0"/>
              <a:t>4039, 4064, 4066</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272867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4006</a:t>
            </a:r>
          </a:p>
        </p:txBody>
      </p:sp>
      <p:sp>
        <p:nvSpPr>
          <p:cNvPr id="3" name="Content Placeholder 2"/>
          <p:cNvSpPr>
            <a:spLocks noGrp="1"/>
          </p:cNvSpPr>
          <p:nvPr>
            <p:ph idx="1"/>
          </p:nvPr>
        </p:nvSpPr>
        <p:spPr/>
        <p:txBody>
          <a:bodyPr/>
          <a:lstStyle/>
          <a:p>
            <a:r>
              <a:rPr lang="en-US" dirty="0"/>
              <a:t>Move to accept the comment resolutions in [11-19/1798r1] for the CIDs listed below:</a:t>
            </a:r>
            <a:br>
              <a:rPr lang="en-US" dirty="0"/>
            </a:br>
            <a:br>
              <a:rPr lang="en-US" dirty="0"/>
            </a:br>
            <a:r>
              <a:rPr lang="en-GB" dirty="0"/>
              <a:t>4142, 4143, 4144, 4145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3848047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4007</a:t>
            </a:r>
          </a:p>
        </p:txBody>
      </p:sp>
      <p:sp>
        <p:nvSpPr>
          <p:cNvPr id="3" name="Content Placeholder 2"/>
          <p:cNvSpPr>
            <a:spLocks noGrp="1"/>
          </p:cNvSpPr>
          <p:nvPr>
            <p:ph idx="1"/>
          </p:nvPr>
        </p:nvSpPr>
        <p:spPr/>
        <p:txBody>
          <a:bodyPr/>
          <a:lstStyle/>
          <a:p>
            <a:r>
              <a:rPr lang="en-US" dirty="0"/>
              <a:t>Move to accept the comment resolutions in [11-19/1800r0] for the CIDs listed below:</a:t>
            </a:r>
            <a:br>
              <a:rPr lang="en-US" dirty="0"/>
            </a:br>
            <a:br>
              <a:rPr lang="en-US" dirty="0"/>
            </a:br>
            <a:r>
              <a:rPr lang="en-GB" dirty="0"/>
              <a:t>4074, 4075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24039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4008</a:t>
            </a:r>
          </a:p>
        </p:txBody>
      </p:sp>
      <p:sp>
        <p:nvSpPr>
          <p:cNvPr id="3" name="Content Placeholder 2"/>
          <p:cNvSpPr>
            <a:spLocks noGrp="1"/>
          </p:cNvSpPr>
          <p:nvPr>
            <p:ph idx="1"/>
          </p:nvPr>
        </p:nvSpPr>
        <p:spPr/>
        <p:txBody>
          <a:bodyPr/>
          <a:lstStyle/>
          <a:p>
            <a:r>
              <a:rPr lang="en-US" dirty="0"/>
              <a:t>Move to accept the comment resolutions in [11-19/1799r1] for the CIDs listed below:</a:t>
            </a:r>
            <a:br>
              <a:rPr lang="en-US" dirty="0"/>
            </a:br>
            <a:br>
              <a:rPr lang="en-US" dirty="0"/>
            </a:br>
            <a:r>
              <a:rPr lang="en-GB" dirty="0"/>
              <a:t>4067, 4095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208065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4009</a:t>
            </a:r>
          </a:p>
        </p:txBody>
      </p:sp>
      <p:sp>
        <p:nvSpPr>
          <p:cNvPr id="3" name="Content Placeholder 2"/>
          <p:cNvSpPr>
            <a:spLocks noGrp="1"/>
          </p:cNvSpPr>
          <p:nvPr>
            <p:ph idx="1"/>
          </p:nvPr>
        </p:nvSpPr>
        <p:spPr/>
        <p:txBody>
          <a:bodyPr/>
          <a:lstStyle/>
          <a:p>
            <a:r>
              <a:rPr lang="en-US" dirty="0"/>
              <a:t>Move to accept the comment resolutions in [11-19/1873r0] for the CIDs listed below:</a:t>
            </a:r>
            <a:br>
              <a:rPr lang="en-US" dirty="0"/>
            </a:br>
            <a:br>
              <a:rPr lang="en-US" dirty="0"/>
            </a:br>
            <a:r>
              <a:rPr lang="en-US" dirty="0"/>
              <a:t>4106</a:t>
            </a:r>
          </a:p>
          <a:p>
            <a:endParaRPr lang="en-US" b="0" dirty="0"/>
          </a:p>
          <a:p>
            <a:r>
              <a:rPr lang="en-US" b="0" dirty="0"/>
              <a:t>Move: Leif Wilhelmsson</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13558988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4010</a:t>
            </a:r>
          </a:p>
        </p:txBody>
      </p:sp>
      <p:sp>
        <p:nvSpPr>
          <p:cNvPr id="3" name="Content Placeholder 2"/>
          <p:cNvSpPr>
            <a:spLocks noGrp="1"/>
          </p:cNvSpPr>
          <p:nvPr>
            <p:ph idx="1"/>
          </p:nvPr>
        </p:nvSpPr>
        <p:spPr/>
        <p:txBody>
          <a:bodyPr/>
          <a:lstStyle/>
          <a:p>
            <a:r>
              <a:rPr lang="en-US" dirty="0"/>
              <a:t>Move to accept the comment resolutions in [11-19/1827r0] for the CIDs listed below:</a:t>
            </a:r>
            <a:br>
              <a:rPr lang="en-US" dirty="0"/>
            </a:br>
            <a:br>
              <a:rPr lang="en-US" dirty="0"/>
            </a:br>
            <a:r>
              <a:rPr lang="en-US" dirty="0"/>
              <a:t>4023, 4037, 4061, 4109, 4110, 4114</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903480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4011</a:t>
            </a:r>
          </a:p>
        </p:txBody>
      </p:sp>
      <p:sp>
        <p:nvSpPr>
          <p:cNvPr id="3" name="Content Placeholder 2"/>
          <p:cNvSpPr>
            <a:spLocks noGrp="1"/>
          </p:cNvSpPr>
          <p:nvPr>
            <p:ph idx="1"/>
          </p:nvPr>
        </p:nvSpPr>
        <p:spPr/>
        <p:txBody>
          <a:bodyPr/>
          <a:lstStyle/>
          <a:p>
            <a:r>
              <a:rPr lang="en-US" dirty="0"/>
              <a:t>Move to accept the comment resolutions in [11-19/1828r0] for the CIDs listed below:</a:t>
            </a:r>
            <a:br>
              <a:rPr lang="en-US" dirty="0"/>
            </a:br>
            <a:br>
              <a:rPr lang="en-US" dirty="0"/>
            </a:br>
            <a:r>
              <a:rPr lang="en-US" dirty="0"/>
              <a:t>4024, 4025, 4026, 4072, 4124</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37148609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4012</a:t>
            </a:r>
          </a:p>
        </p:txBody>
      </p:sp>
      <p:sp>
        <p:nvSpPr>
          <p:cNvPr id="3" name="Content Placeholder 2"/>
          <p:cNvSpPr>
            <a:spLocks noGrp="1"/>
          </p:cNvSpPr>
          <p:nvPr>
            <p:ph idx="1"/>
          </p:nvPr>
        </p:nvSpPr>
        <p:spPr/>
        <p:txBody>
          <a:bodyPr/>
          <a:lstStyle/>
          <a:p>
            <a:r>
              <a:rPr lang="en-US" dirty="0"/>
              <a:t>Move to accept the comment resolutions in [11-19/1829r3] for the CIDs listed below:</a:t>
            </a:r>
            <a:br>
              <a:rPr lang="en-US" dirty="0"/>
            </a:br>
            <a:br>
              <a:rPr lang="en-US" dirty="0"/>
            </a:br>
            <a:r>
              <a:rPr lang="en-US" dirty="0"/>
              <a:t>4084, 4085, 4086, 4088, 4089, 4107, 4108, 4125, 4130, 4020, 4015, 4090, 4091, 4092, 4126, 4127</a:t>
            </a:r>
          </a:p>
          <a:p>
            <a:endParaRPr lang="en-US" b="0" dirty="0"/>
          </a:p>
          <a:p>
            <a:r>
              <a:rPr lang="en-US" b="0" dirty="0"/>
              <a:t>Move: Po-Kai Huang</a:t>
            </a:r>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784558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4013</a:t>
            </a:r>
          </a:p>
        </p:txBody>
      </p:sp>
      <p:sp>
        <p:nvSpPr>
          <p:cNvPr id="3" name="Content Placeholder 2"/>
          <p:cNvSpPr>
            <a:spLocks noGrp="1"/>
          </p:cNvSpPr>
          <p:nvPr>
            <p:ph idx="1"/>
          </p:nvPr>
        </p:nvSpPr>
        <p:spPr/>
        <p:txBody>
          <a:bodyPr/>
          <a:lstStyle/>
          <a:p>
            <a:r>
              <a:rPr lang="en-US" dirty="0"/>
              <a:t>Move to accept the comment resolutions in [11-19/1830r0] for the CIDs listed below:</a:t>
            </a:r>
            <a:br>
              <a:rPr lang="en-US" dirty="0"/>
            </a:br>
            <a:br>
              <a:rPr lang="en-US" dirty="0"/>
            </a:br>
            <a:r>
              <a:rPr lang="en-US" dirty="0"/>
              <a:t>4051, 4071, 4123</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2597186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4014</a:t>
            </a:r>
          </a:p>
        </p:txBody>
      </p:sp>
      <p:sp>
        <p:nvSpPr>
          <p:cNvPr id="3" name="Content Placeholder 2"/>
          <p:cNvSpPr>
            <a:spLocks noGrp="1"/>
          </p:cNvSpPr>
          <p:nvPr>
            <p:ph idx="1"/>
          </p:nvPr>
        </p:nvSpPr>
        <p:spPr/>
        <p:txBody>
          <a:bodyPr/>
          <a:lstStyle/>
          <a:p>
            <a:r>
              <a:rPr lang="en-US" dirty="0"/>
              <a:t>Move to accept the comment resolutions in [11-19/1844r0] for the CIDs listed below:</a:t>
            </a:r>
            <a:br>
              <a:rPr lang="en-US" dirty="0"/>
            </a:br>
            <a:br>
              <a:rPr lang="en-US" dirty="0"/>
            </a:br>
            <a:r>
              <a:rPr lang="en-US" dirty="0"/>
              <a:t>4035, 4065, 4100</a:t>
            </a:r>
          </a:p>
          <a:p>
            <a:endParaRPr lang="en-US" b="0" dirty="0"/>
          </a:p>
          <a:p>
            <a:r>
              <a:rPr lang="en-US" b="0" dirty="0"/>
              <a:t>Move: Eunsung Park</a:t>
            </a:r>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1668847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4015</a:t>
            </a:r>
          </a:p>
        </p:txBody>
      </p:sp>
      <p:sp>
        <p:nvSpPr>
          <p:cNvPr id="3" name="Content Placeholder 2"/>
          <p:cNvSpPr>
            <a:spLocks noGrp="1"/>
          </p:cNvSpPr>
          <p:nvPr>
            <p:ph idx="1"/>
          </p:nvPr>
        </p:nvSpPr>
        <p:spPr/>
        <p:txBody>
          <a:bodyPr/>
          <a:lstStyle/>
          <a:p>
            <a:r>
              <a:rPr lang="en-US" dirty="0"/>
              <a:t>Move to accept the comment resolutions in [11-19/1954r0] for the CIDs listed below:</a:t>
            </a:r>
            <a:br>
              <a:rPr lang="en-US" dirty="0"/>
            </a:br>
            <a:br>
              <a:rPr lang="en-US" dirty="0"/>
            </a:br>
            <a:r>
              <a:rPr lang="en-US" dirty="0"/>
              <a:t>4133</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38000369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4016</a:t>
            </a:r>
          </a:p>
        </p:txBody>
      </p:sp>
      <p:sp>
        <p:nvSpPr>
          <p:cNvPr id="3" name="Content Placeholder 2"/>
          <p:cNvSpPr>
            <a:spLocks noGrp="1"/>
          </p:cNvSpPr>
          <p:nvPr>
            <p:ph idx="1"/>
          </p:nvPr>
        </p:nvSpPr>
        <p:spPr/>
        <p:txBody>
          <a:bodyPr/>
          <a:lstStyle/>
          <a:p>
            <a:r>
              <a:rPr lang="en-US" dirty="0"/>
              <a:t>Move to accept the changes for Clause 30.2.2 (30.2.2 	TXVECTOR and RXVECTOR parameters) in [11-19/1954r0]</a:t>
            </a:r>
            <a:br>
              <a:rPr lang="en-US" dirty="0"/>
            </a:br>
            <a:br>
              <a:rPr lang="en-US" dirty="0"/>
            </a:b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702182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4017</a:t>
            </a:r>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16670275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4018</a:t>
            </a:r>
          </a:p>
        </p:txBody>
      </p:sp>
      <p:sp>
        <p:nvSpPr>
          <p:cNvPr id="3" name="Content Placeholder 2"/>
          <p:cNvSpPr>
            <a:spLocks noGrp="1"/>
          </p:cNvSpPr>
          <p:nvPr>
            <p:ph idx="1"/>
          </p:nvPr>
        </p:nvSpPr>
        <p:spPr/>
        <p:txBody>
          <a:bodyPr/>
          <a:lstStyle/>
          <a:p>
            <a:r>
              <a:rPr lang="en-US" dirty="0"/>
              <a:t>Move to accept the comment resolutions in [11-19/1882r1] for the CIDs listed below:</a:t>
            </a:r>
            <a:br>
              <a:rPr lang="en-US" dirty="0"/>
            </a:br>
            <a:br>
              <a:rPr lang="en-US" dirty="0"/>
            </a:br>
            <a:r>
              <a:rPr lang="en-US" dirty="0"/>
              <a:t>4070, 4097</a:t>
            </a:r>
          </a:p>
          <a:p>
            <a:endParaRPr lang="en-US" dirty="0"/>
          </a:p>
          <a:p>
            <a:endParaRPr lang="en-US" dirty="0"/>
          </a:p>
          <a:p>
            <a:r>
              <a:rPr lang="en-US" b="0" dirty="0"/>
              <a:t>Move: Steve Shellhammer</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5330622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4019</a:t>
            </a:r>
          </a:p>
        </p:txBody>
      </p:sp>
      <p:sp>
        <p:nvSpPr>
          <p:cNvPr id="3" name="Content Placeholder 2"/>
          <p:cNvSpPr>
            <a:spLocks noGrp="1"/>
          </p:cNvSpPr>
          <p:nvPr>
            <p:ph idx="1"/>
          </p:nvPr>
        </p:nvSpPr>
        <p:spPr/>
        <p:txBody>
          <a:bodyPr/>
          <a:lstStyle/>
          <a:p>
            <a:r>
              <a:rPr lang="en-US" dirty="0"/>
              <a:t>Move to accept the comment resolutions in [11-19/1950r1] for the CIDs listed below:</a:t>
            </a:r>
            <a:br>
              <a:rPr lang="en-US" dirty="0"/>
            </a:br>
            <a:br>
              <a:rPr lang="en-US" dirty="0"/>
            </a:br>
            <a:r>
              <a:rPr lang="en-US" dirty="0"/>
              <a:t>4060, 4122</a:t>
            </a:r>
          </a:p>
          <a:p>
            <a:endParaRPr lang="en-US" dirty="0"/>
          </a:p>
          <a:p>
            <a:endParaRPr lang="en-US" dirty="0"/>
          </a:p>
          <a:p>
            <a:r>
              <a:rPr lang="en-US" b="0" dirty="0"/>
              <a:t>Move: Xiaofei Wang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9982261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4020</a:t>
            </a:r>
          </a:p>
        </p:txBody>
      </p:sp>
      <p:sp>
        <p:nvSpPr>
          <p:cNvPr id="3" name="Content Placeholder 2"/>
          <p:cNvSpPr>
            <a:spLocks noGrp="1"/>
          </p:cNvSpPr>
          <p:nvPr>
            <p:ph idx="1"/>
          </p:nvPr>
        </p:nvSpPr>
        <p:spPr/>
        <p:txBody>
          <a:bodyPr/>
          <a:lstStyle/>
          <a:p>
            <a:r>
              <a:rPr lang="en-US" dirty="0"/>
              <a:t>Move to accept the comment resolutions in [11-19/1985r1] for the CIDs listed below:</a:t>
            </a:r>
            <a:br>
              <a:rPr lang="en-US" dirty="0"/>
            </a:br>
            <a:br>
              <a:rPr lang="en-US" dirty="0"/>
            </a:br>
            <a:r>
              <a:rPr lang="en-US" dirty="0"/>
              <a:t>4034, 4068, 4073, 4121</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297597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4021</a:t>
            </a:r>
          </a:p>
        </p:txBody>
      </p:sp>
      <p:sp>
        <p:nvSpPr>
          <p:cNvPr id="3" name="Content Placeholder 2"/>
          <p:cNvSpPr>
            <a:spLocks noGrp="1"/>
          </p:cNvSpPr>
          <p:nvPr>
            <p:ph idx="1"/>
          </p:nvPr>
        </p:nvSpPr>
        <p:spPr/>
        <p:txBody>
          <a:bodyPr/>
          <a:lstStyle/>
          <a:p>
            <a:r>
              <a:rPr lang="en-US" dirty="0"/>
              <a:t>Move to accept the comment resolutions in [11-19/1945r1] for the CIDs listed below:</a:t>
            </a:r>
            <a:br>
              <a:rPr lang="en-US" dirty="0"/>
            </a:br>
            <a:br>
              <a:rPr lang="en-US" dirty="0"/>
            </a:br>
            <a:r>
              <a:rPr lang="en-US" dirty="0"/>
              <a:t>4014, 4052, 4059, 4082</a:t>
            </a:r>
          </a:p>
          <a:p>
            <a:endParaRPr lang="en-US" dirty="0"/>
          </a:p>
          <a:p>
            <a:endParaRPr lang="en-US" dirty="0"/>
          </a:p>
          <a:p>
            <a:r>
              <a:rPr lang="en-US" b="0" dirty="0"/>
              <a:t>Move: Suhwook Kim</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20980897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4022</a:t>
            </a:r>
          </a:p>
        </p:txBody>
      </p:sp>
      <p:sp>
        <p:nvSpPr>
          <p:cNvPr id="3" name="Content Placeholder 2"/>
          <p:cNvSpPr>
            <a:spLocks noGrp="1"/>
          </p:cNvSpPr>
          <p:nvPr>
            <p:ph idx="1"/>
          </p:nvPr>
        </p:nvSpPr>
        <p:spPr/>
        <p:txBody>
          <a:bodyPr/>
          <a:lstStyle/>
          <a:p>
            <a:r>
              <a:rPr lang="en-US" dirty="0"/>
              <a:t>Move to accept the comment resolutions in [11-19/2039r1] for the CIDs listed below:</a:t>
            </a:r>
            <a:br>
              <a:rPr lang="en-US" dirty="0"/>
            </a:br>
            <a:br>
              <a:rPr lang="en-US" dirty="0"/>
            </a:br>
            <a:r>
              <a:rPr lang="en-US" dirty="0"/>
              <a:t>4093, 4017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31513576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4023</a:t>
            </a:r>
          </a:p>
        </p:txBody>
      </p:sp>
      <p:sp>
        <p:nvSpPr>
          <p:cNvPr id="3" name="Content Placeholder 2"/>
          <p:cNvSpPr>
            <a:spLocks noGrp="1"/>
          </p:cNvSpPr>
          <p:nvPr>
            <p:ph idx="1"/>
          </p:nvPr>
        </p:nvSpPr>
        <p:spPr/>
        <p:txBody>
          <a:bodyPr/>
          <a:lstStyle/>
          <a:p>
            <a:r>
              <a:rPr lang="en-US" dirty="0"/>
              <a:t>Move to accept the comment resolutions in [11-19/1821r2] for the CIDs listed below:</a:t>
            </a:r>
            <a:br>
              <a:rPr lang="en-US" dirty="0"/>
            </a:br>
            <a:br>
              <a:rPr lang="en-US" dirty="0"/>
            </a:br>
            <a:r>
              <a:rPr lang="en-US" dirty="0"/>
              <a:t>4043, 4079, 4081, 4129, 4136, 4137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33294531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4024</a:t>
            </a:r>
          </a:p>
        </p:txBody>
      </p:sp>
      <p:sp>
        <p:nvSpPr>
          <p:cNvPr id="3" name="Content Placeholder 2"/>
          <p:cNvSpPr>
            <a:spLocks noGrp="1"/>
          </p:cNvSpPr>
          <p:nvPr>
            <p:ph idx="1"/>
          </p:nvPr>
        </p:nvSpPr>
        <p:spPr/>
        <p:txBody>
          <a:bodyPr/>
          <a:lstStyle/>
          <a:p>
            <a:r>
              <a:rPr lang="en-US" dirty="0"/>
              <a:t>Move to accept the comment resolutions in [11-19/2073r0] for the CIDs listed below:</a:t>
            </a:r>
            <a:br>
              <a:rPr lang="en-US" dirty="0"/>
            </a:br>
            <a:br>
              <a:rPr lang="en-US" dirty="0"/>
            </a:br>
            <a:r>
              <a:rPr lang="en-US" dirty="0"/>
              <a:t>4027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190971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4025</a:t>
            </a:r>
          </a:p>
        </p:txBody>
      </p:sp>
      <p:sp>
        <p:nvSpPr>
          <p:cNvPr id="3" name="Content Placeholder 2"/>
          <p:cNvSpPr>
            <a:spLocks noGrp="1"/>
          </p:cNvSpPr>
          <p:nvPr>
            <p:ph idx="1"/>
          </p:nvPr>
        </p:nvSpPr>
        <p:spPr/>
        <p:txBody>
          <a:bodyPr/>
          <a:lstStyle/>
          <a:p>
            <a:r>
              <a:rPr lang="en-US" dirty="0"/>
              <a:t>Move to accept the comment resolutions in [11-19/1808r0] for the CIDs listed below:</a:t>
            </a:r>
            <a:br>
              <a:rPr lang="en-US" dirty="0"/>
            </a:br>
            <a:br>
              <a:rPr lang="en-US" dirty="0"/>
            </a:br>
            <a:r>
              <a:rPr lang="en-US" dirty="0"/>
              <a:t>4016, 4050, 4044, 4045, 4046, 4049, 4042, 4047, 4048</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6Y/1N/5A motion passes </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24480775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4026</a:t>
            </a:r>
          </a:p>
        </p:txBody>
      </p:sp>
      <p:sp>
        <p:nvSpPr>
          <p:cNvPr id="3" name="Content Placeholder 2"/>
          <p:cNvSpPr>
            <a:spLocks noGrp="1"/>
          </p:cNvSpPr>
          <p:nvPr>
            <p:ph idx="1"/>
          </p:nvPr>
        </p:nvSpPr>
        <p:spPr/>
        <p:txBody>
          <a:bodyPr/>
          <a:lstStyle/>
          <a:p>
            <a:r>
              <a:rPr lang="en-US" dirty="0"/>
              <a:t>Move to accept the comment resolutions in [11-19/1818r1] for the CIDs listed below:</a:t>
            </a:r>
            <a:br>
              <a:rPr lang="en-US" dirty="0"/>
            </a:br>
            <a:br>
              <a:rPr lang="en-US" dirty="0"/>
            </a:br>
            <a:endParaRPr lang="en-US" dirty="0"/>
          </a:p>
          <a:p>
            <a:r>
              <a:rPr lang="en-US" dirty="0"/>
              <a:t>4053, 4054, 4055, 4056, 4057, 4058</a:t>
            </a:r>
          </a:p>
          <a:p>
            <a:endParaRPr lang="en-US"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Eunsung</a:t>
            </a:r>
            <a:r>
              <a:rPr lang="en-US" b="0" dirty="0"/>
              <a:t> Park	</a:t>
            </a:r>
          </a:p>
          <a:p>
            <a:r>
              <a:rPr lang="en-US" b="0" dirty="0"/>
              <a:t>Result: 5Y/0N/6A motion passes</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51</a:t>
            </a:fld>
            <a:endParaRPr lang="en-US" altLang="en-US"/>
          </a:p>
        </p:txBody>
      </p:sp>
    </p:spTree>
    <p:extLst>
      <p:ext uri="{BB962C8B-B14F-4D97-AF65-F5344CB8AC3E}">
        <p14:creationId xmlns:p14="http://schemas.microsoft.com/office/powerpoint/2010/main" val="42404196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243 on P802.11ba D4.0 </a:t>
            </a:r>
            <a:r>
              <a:rPr lang="en-US" dirty="0"/>
              <a:t>as contained in document </a:t>
            </a:r>
            <a:r>
              <a:rPr lang="en-US" dirty="0">
                <a:solidFill>
                  <a:srgbClr val="FF0000"/>
                </a:solidFill>
              </a:rPr>
              <a:t>11-19/1770r?</a:t>
            </a:r>
            <a:r>
              <a:rPr lang="en-US" dirty="0"/>
              <a:t>,</a:t>
            </a:r>
          </a:p>
          <a:p>
            <a:r>
              <a:rPr lang="en-US" dirty="0"/>
              <a:t>Instruct the editor to prepare </a:t>
            </a:r>
            <a:r>
              <a:rPr lang="en-US" dirty="0">
                <a:solidFill>
                  <a:srgbClr val="FF0000"/>
                </a:solidFill>
              </a:rPr>
              <a:t>Draft 5.0 </a:t>
            </a:r>
            <a:r>
              <a:rPr lang="en-US" dirty="0"/>
              <a:t>incorporating these resolutions and,</a:t>
            </a:r>
          </a:p>
          <a:p>
            <a:r>
              <a:rPr lang="en-US" dirty="0"/>
              <a:t>Approve a 15 day Working Group Recirculation Ballot asking the question “Should </a:t>
            </a:r>
            <a:r>
              <a:rPr lang="en-US" dirty="0">
                <a:solidFill>
                  <a:srgbClr val="FF0000"/>
                </a:solidFill>
              </a:rPr>
              <a:t>P802.11ba D5.0 </a:t>
            </a:r>
            <a:r>
              <a:rPr lang="en-US" dirty="0"/>
              <a:t>be forwarded to Standards Association (SA) Ballot?”</a:t>
            </a:r>
          </a:p>
          <a:p>
            <a:endParaRPr lang="en-US" dirty="0"/>
          </a:p>
          <a:p>
            <a:r>
              <a:rPr lang="en-US" dirty="0"/>
              <a:t>[Moved:,  Seconded:,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52</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b="1" dirty="0"/>
              <a:t>November</a:t>
            </a:r>
            <a:r>
              <a:rPr lang="en-US" altLang="en-US" sz="1600" dirty="0"/>
              <a:t>: </a:t>
            </a:r>
            <a:r>
              <a:rPr lang="en-US" altLang="en-US" sz="1600" dirty="0" err="1"/>
              <a:t>TGba</a:t>
            </a:r>
            <a:r>
              <a:rPr lang="en-US" altLang="en-US" sz="1600" dirty="0"/>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(unchanged draft), EC approval to SA ballot (SB)</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53</a:t>
            </a:fld>
            <a:endParaRPr lang="en-US" altLang="en-US" sz="1200" b="0" dirty="0"/>
          </a:p>
        </p:txBody>
      </p:sp>
      <p:grpSp>
        <p:nvGrpSpPr>
          <p:cNvPr id="6" name="Group 5"/>
          <p:cNvGrpSpPr/>
          <p:nvPr/>
        </p:nvGrpSpPr>
        <p:grpSpPr>
          <a:xfrm>
            <a:off x="1600197" y="34464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D5.0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November 2019</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54</a:t>
            </a:fld>
            <a:endParaRPr lang="en-US" altLang="en-US" sz="1200" b="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December 16</a:t>
            </a:r>
            <a:r>
              <a:rPr lang="en-US" altLang="en-US" sz="2400" b="1" baseline="30000" dirty="0"/>
              <a:t>th</a:t>
            </a:r>
            <a:r>
              <a:rPr lang="en-US" altLang="en-US" sz="2400" b="1" dirty="0"/>
              <a:t> 10:00 ET (1 hour)</a:t>
            </a:r>
          </a:p>
          <a:p>
            <a:pPr marL="685800" lvl="2" indent="-342900">
              <a:defRPr/>
            </a:pPr>
            <a:r>
              <a:rPr lang="en-US" altLang="en-US" sz="2400" b="1" dirty="0"/>
              <a:t>January 6</a:t>
            </a:r>
            <a:r>
              <a:rPr lang="en-US" altLang="en-US" sz="2400" b="1" baseline="30000" dirty="0"/>
              <a:t>th</a:t>
            </a:r>
            <a:r>
              <a:rPr lang="en-US" altLang="en-US" sz="2400" b="1" dirty="0"/>
              <a:t>  23:00 ET (2 hours) </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55</a:t>
            </a:fld>
            <a:endParaRPr lang="en-US" altLang="en-US" sz="1200" b="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56</a:t>
            </a:fld>
            <a:endParaRPr lang="en-US" altLang="en-US" sz="1200" b="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November 2019</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58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D4.0 (LB243) and instruct the editor to generate P802.11ba D5.0</a:t>
            </a:r>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a:t>Call for submissions sent out on November 4</a:t>
            </a:r>
            <a:r>
              <a:rPr lang="en-US" sz="2800" baseline="30000" dirty="0"/>
              <a:t>th</a:t>
            </a:r>
            <a:r>
              <a:rPr lang="en-US" sz="2800" dirty="0"/>
              <a:t> : </a:t>
            </a:r>
          </a:p>
          <a:p>
            <a:pPr lvl="1">
              <a:defRPr/>
            </a:pPr>
            <a:r>
              <a:rPr lang="en-US" sz="2400" b="0" dirty="0"/>
              <a:t>Received 9</a:t>
            </a:r>
            <a:r>
              <a:rPr lang="en-US" sz="2400" dirty="0"/>
              <a:t> s</a:t>
            </a:r>
            <a:r>
              <a:rPr lang="en-US" sz="2400" b="0" dirty="0"/>
              <a:t>ubmissions (updated on November 10</a:t>
            </a:r>
            <a:r>
              <a:rPr lang="en-US" sz="2400" b="0" baseline="30000" dirty="0"/>
              <a:t>th</a:t>
            </a:r>
            <a:r>
              <a:rPr lang="en-US" sz="2400" b="0" dirty="0"/>
              <a:t> , see next slide)</a:t>
            </a:r>
          </a:p>
          <a:p>
            <a:pPr lvl="1">
              <a:defRPr/>
            </a:pPr>
            <a:endParaRPr lang="en-US" sz="2400" dirty="0"/>
          </a:p>
          <a:p>
            <a:pPr>
              <a:defRPr/>
            </a:pPr>
            <a:r>
              <a:rPr lang="en-US" sz="2800" b="0" dirty="0"/>
              <a:t>Total 20 submissions in the queue</a:t>
            </a:r>
          </a:p>
          <a:p>
            <a:pPr>
              <a:defRPr/>
            </a:pPr>
            <a:endParaRPr lang="en-US" sz="2800" dirty="0"/>
          </a:p>
          <a:p>
            <a:pPr lvl="2">
              <a:defRPr/>
            </a:pPr>
            <a:endParaRPr lang="en-US" sz="2000" dirty="0"/>
          </a:p>
          <a:p>
            <a:pPr lvl="1">
              <a:defRPr/>
            </a:pPr>
            <a:endParaRPr lang="en-US" sz="2400" b="0" dirty="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184367</TotalTime>
  <Words>3543</Words>
  <Application>Microsoft Office PowerPoint</Application>
  <PresentationFormat>Widescreen</PresentationFormat>
  <Paragraphs>815</Paragraphs>
  <Slides>58</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Monotype Sorts</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(1) </vt:lpstr>
      <vt:lpstr>Comment Resolution Submissions (2)</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in Wednesday AM1 for IEEE 802.11-19/1881r1</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Motion # 4022</vt:lpstr>
      <vt:lpstr>Motion # 4023</vt:lpstr>
      <vt:lpstr>Motion # 4024</vt:lpstr>
      <vt:lpstr>Motion # 4025</vt:lpstr>
      <vt:lpstr>Motion # 4026</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5918</cp:revision>
  <cp:lastPrinted>2014-11-04T15:04:57Z</cp:lastPrinted>
  <dcterms:created xsi:type="dcterms:W3CDTF">2007-04-17T18:10:23Z</dcterms:created>
  <dcterms:modified xsi:type="dcterms:W3CDTF">2019-11-14T21:53:55Z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2019-11-14 21:53:55Z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