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6" r:id="rId24"/>
    <p:sldId id="885" r:id="rId25"/>
    <p:sldId id="867" r:id="rId26"/>
    <p:sldId id="857" r:id="rId27"/>
    <p:sldId id="859" r:id="rId28"/>
    <p:sldId id="860" r:id="rId29"/>
    <p:sldId id="861" r:id="rId30"/>
    <p:sldId id="862" r:id="rId31"/>
    <p:sldId id="864" r:id="rId32"/>
    <p:sldId id="865" r:id="rId33"/>
    <p:sldId id="866" r:id="rId34"/>
    <p:sldId id="871" r:id="rId35"/>
    <p:sldId id="872" r:id="rId36"/>
    <p:sldId id="873" r:id="rId37"/>
    <p:sldId id="874" r:id="rId38"/>
    <p:sldId id="875" r:id="rId39"/>
    <p:sldId id="876" r:id="rId40"/>
    <p:sldId id="877" r:id="rId41"/>
    <p:sldId id="878" r:id="rId42"/>
    <p:sldId id="879" r:id="rId43"/>
    <p:sldId id="880" r:id="rId44"/>
    <p:sldId id="882" r:id="rId45"/>
    <p:sldId id="883" r:id="rId46"/>
    <p:sldId id="884" r:id="rId47"/>
    <p:sldId id="887" r:id="rId48"/>
    <p:sldId id="889" r:id="rId49"/>
    <p:sldId id="890" r:id="rId50"/>
    <p:sldId id="858" r:id="rId51"/>
    <p:sldId id="800" r:id="rId52"/>
    <p:sldId id="694" r:id="rId53"/>
    <p:sldId id="695" r:id="rId54"/>
    <p:sldId id="740" r:id="rId55"/>
    <p:sldId id="741" r:id="rId56"/>
    <p:sldId id="825" r:id="rId5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38" autoAdjust="0"/>
    <p:restoredTop sz="92169" autoAdjust="0"/>
  </p:normalViewPr>
  <p:slideViewPr>
    <p:cSldViewPr>
      <p:cViewPr varScale="1">
        <p:scale>
          <a:sx n="70" d="100"/>
          <a:sy n="70" d="100"/>
        </p:scale>
        <p:origin x="188"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802.11-19/1743r9</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44"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469263"/>
          </a:xfrm>
        </p:spPr>
        <p:txBody>
          <a:bodyPr/>
          <a:lstStyle/>
          <a:p>
            <a:r>
              <a:rPr lang="en-US" altLang="en-US" sz="2800" dirty="0" smtClean="0"/>
              <a:t>Comment Resolution </a:t>
            </a:r>
            <a:r>
              <a:rPr lang="en-US" altLang="en-US" sz="2800" dirty="0" smtClean="0"/>
              <a:t>Submissions (1) </a:t>
            </a: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473646598"/>
              </p:ext>
            </p:extLst>
          </p:nvPr>
        </p:nvGraphicFramePr>
        <p:xfrm>
          <a:off x="472926" y="1082040"/>
          <a:ext cx="11246145" cy="5394960"/>
        </p:xfrm>
        <a:graphic>
          <a:graphicData uri="http://schemas.openxmlformats.org/drawingml/2006/table">
            <a:tbl>
              <a:tblPr firstRow="1" bandRow="1">
                <a:tableStyleId>{073A0DAA-6AF3-43AB-8588-CEC1D06C72B9}</a:tableStyleId>
              </a:tblPr>
              <a:tblGrid>
                <a:gridCol w="1385280"/>
                <a:gridCol w="4069664"/>
                <a:gridCol w="2667000"/>
                <a:gridCol w="3124201"/>
              </a:tblGrid>
              <a:tr h="229242">
                <a:tc>
                  <a:txBody>
                    <a:bodyPr/>
                    <a:lstStyle/>
                    <a:p>
                      <a:r>
                        <a:rPr lang="en-US" sz="1200" dirty="0" smtClean="0">
                          <a:latin typeface="Arial" panose="020B0604020202020204" pitchFamily="34" charset="0"/>
                          <a:cs typeface="Arial" panose="020B0604020202020204" pitchFamily="34" charset="0"/>
                        </a:rPr>
                        <a:t>DCN</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Title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Presenter</a:t>
                      </a:r>
                      <a:r>
                        <a:rPr lang="en-US" sz="1200" baseline="0" dirty="0" smtClean="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CIDs/notes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CRs for D4.0 Protected WUR Frames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Arial" panose="020B0604020202020204" pitchFamily="34" charset="0"/>
                          <a:cs typeface="Arial" panose="020B0604020202020204" pitchFamily="34" charset="0"/>
                        </a:rPr>
                        <a:t>Rojan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Chitrakar</a:t>
                      </a:r>
                      <a:r>
                        <a:rPr lang="en-US" sz="12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4106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6 GHz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11-19-1828</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WUR channel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4.3.15b and Annex B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a:t>
                      </a:r>
                      <a:r>
                        <a:rPr lang="en-US" sz="1200" dirty="0" err="1" smtClean="0">
                          <a:latin typeface="Arial" panose="020B0604020202020204" pitchFamily="34" charset="0"/>
                          <a:cs typeface="Arial" panose="020B0604020202020204" pitchFamily="34" charset="0"/>
                        </a:rPr>
                        <a:t>Misc</a:t>
                      </a:r>
                      <a:r>
                        <a:rPr lang="en-US" sz="1200" dirty="0" smtClean="0">
                          <a:latin typeface="Arial" panose="020B0604020202020204" pitchFamily="34" charset="0"/>
                          <a:cs typeface="Arial" panose="020B0604020202020204" pitchFamily="34" charset="0"/>
                        </a:rPr>
                        <a:t>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11-19/1844</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CIDs 4035, 4065 and 4100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Eunsung</a:t>
                      </a:r>
                      <a:r>
                        <a:rPr lang="en-US" sz="1200" baseline="0" dirty="0" smtClean="0">
                          <a:latin typeface="Arial" panose="020B0604020202020204" pitchFamily="34" charset="0"/>
                          <a:cs typeface="Arial" panose="020B0604020202020204" pitchFamily="34" charset="0"/>
                        </a:rPr>
                        <a:t> Park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BPSK Mark Symbols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Motion</a:t>
                      </a:r>
                      <a:r>
                        <a:rPr lang="en-US" sz="1200" baseline="0" dirty="0" smtClean="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Studies on False Detection of WUR PPDU as L-STF</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mc-</a:t>
                      </a:r>
                      <a:r>
                        <a:rPr lang="en-US" sz="1200" dirty="0" err="1" smtClean="0">
                          <a:latin typeface="Arial" panose="020B0604020202020204" pitchFamily="34" charset="0"/>
                          <a:cs typeface="Arial" panose="020B0604020202020204" pitchFamily="34" charset="0"/>
                        </a:rPr>
                        <a:t>ook</a:t>
                      </a:r>
                      <a:r>
                        <a:rPr lang="en-US" sz="1200" dirty="0" smtClean="0">
                          <a:latin typeface="Arial" panose="020B0604020202020204" pitchFamily="34" charset="0"/>
                          <a:cs typeface="Arial" panose="020B0604020202020204" pitchFamily="34" charset="0"/>
                        </a:rPr>
                        <a:t>-symbols-with-low-autocorrelation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Miguel</a:t>
                      </a:r>
                      <a:r>
                        <a:rPr lang="en-US" sz="1200" baseline="0" dirty="0" smtClean="0">
                          <a:latin typeface="Arial" panose="020B0604020202020204" pitchFamily="34" charset="0"/>
                          <a:cs typeface="Arial" panose="020B0604020202020204" pitchFamily="34" charset="0"/>
                        </a:rPr>
                        <a:t> Lopez (Ericsson)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11-19/1882 </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Correlation Test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a:t>
                      </a:r>
                      <a:r>
                        <a:rPr lang="en-US" sz="1200" baseline="0" dirty="0" smtClean="0">
                          <a:latin typeface="Arial" panose="020B0604020202020204" pitchFamily="34" charset="0"/>
                          <a:cs typeface="Arial" panose="020B0604020202020204" pitchFamily="34" charset="0"/>
                        </a:rPr>
                        <a:t> AM1 </a:t>
                      </a:r>
                      <a:r>
                        <a:rPr lang="en-US" sz="1200" dirty="0" smtClean="0">
                          <a:latin typeface="Arial" panose="020B0604020202020204" pitchFamily="34" charset="0"/>
                          <a:cs typeface="Arial" panose="020B0604020202020204" pitchFamily="34" charset="0"/>
                        </a:rPr>
                        <a:t>(CID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4070 and 4097 ready for motion); </a:t>
                      </a:r>
                      <a:r>
                        <a:rPr lang="en-US" sz="1200" b="1" dirty="0" smtClean="0">
                          <a:latin typeface="Arial" panose="020B0604020202020204" pitchFamily="34" charset="0"/>
                          <a:cs typeface="Arial" panose="020B0604020202020204" pitchFamily="34" charset="0"/>
                        </a:rPr>
                        <a:t>other </a:t>
                      </a:r>
                      <a:r>
                        <a:rPr lang="en-US" sz="1200" b="1" dirty="0" smtClean="0">
                          <a:latin typeface="Arial" panose="020B0604020202020204" pitchFamily="34" charset="0"/>
                          <a:cs typeface="Arial" panose="020B0604020202020204" pitchFamily="34" charset="0"/>
                        </a:rPr>
                        <a:t>5</a:t>
                      </a:r>
                      <a:r>
                        <a:rPr lang="en-US" sz="1200" b="1" baseline="0"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CIDs withdrawn by the commenters</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11-19/1945r0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Resolutions on WUR Capability element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Suhwook</a:t>
                      </a:r>
                      <a:r>
                        <a:rPr lang="en-US" sz="1200" baseline="0" dirty="0" smtClean="0">
                          <a:latin typeface="Arial" panose="020B0604020202020204" pitchFamily="34" charset="0"/>
                          <a:cs typeface="Arial" panose="020B0604020202020204" pitchFamily="34" charset="0"/>
                        </a:rPr>
                        <a:t> Kim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R1 ready for</a:t>
                      </a:r>
                      <a:r>
                        <a:rPr lang="en-US" sz="1200" baseline="0" dirty="0" smtClean="0">
                          <a:latin typeface="Arial" panose="020B0604020202020204" pitchFamily="34" charset="0"/>
                          <a:cs typeface="Arial" panose="020B0604020202020204" pitchFamily="34" charset="0"/>
                        </a:rPr>
                        <a:t> motion (</a:t>
                      </a:r>
                      <a:r>
                        <a:rPr lang="en-US" sz="1200" dirty="0" smtClean="0">
                          <a:latin typeface="Arial" panose="020B0604020202020204" pitchFamily="34" charset="0"/>
                          <a:cs typeface="Arial" panose="020B0604020202020204" pitchFamily="34" charset="0"/>
                        </a:rPr>
                        <a:t>4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11-19-1954r0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PHY-CR-for-Clause-30.2</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(separate</a:t>
                      </a:r>
                      <a:r>
                        <a:rPr lang="en-US" sz="1200" baseline="0" dirty="0" smtClean="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11-19/1950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4060 and 4122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Xiaofei Wang (</a:t>
                      </a:r>
                      <a:r>
                        <a:rPr lang="en-US" sz="1200" dirty="0" err="1" smtClean="0">
                          <a:latin typeface="Arial" panose="020B0604020202020204" pitchFamily="34" charset="0"/>
                          <a:cs typeface="Arial" panose="020B0604020202020204" pitchFamily="34" charset="0"/>
                        </a:rPr>
                        <a:t>InterDigital</a:t>
                      </a:r>
                      <a:r>
                        <a:rPr lang="en-US" sz="12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11-19-1985</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Assorted-crs-11ba-d4.0</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4034 4068 4073 ready for motion. (</a:t>
                      </a:r>
                      <a:r>
                        <a:rPr lang="en-US" sz="1200" b="1" dirty="0" smtClean="0">
                          <a:latin typeface="Arial" panose="020B0604020202020204" pitchFamily="34" charset="0"/>
                          <a:cs typeface="Arial" panose="020B0604020202020204" pitchFamily="34" charset="0"/>
                        </a:rPr>
                        <a:t>4121 </a:t>
                      </a:r>
                      <a:r>
                        <a:rPr lang="en-US" sz="1200" b="1" dirty="0" smtClean="0">
                          <a:latin typeface="Arial" panose="020B0604020202020204" pitchFamily="34" charset="0"/>
                          <a:cs typeface="Arial" panose="020B0604020202020204" pitchFamily="34" charset="0"/>
                        </a:rPr>
                        <a:t>resolution</a:t>
                      </a:r>
                      <a:r>
                        <a:rPr lang="en-US" sz="1200" b="1" baseline="0" dirty="0" smtClean="0">
                          <a:latin typeface="Arial" panose="020B0604020202020204" pitchFamily="34" charset="0"/>
                          <a:cs typeface="Arial" panose="020B0604020202020204" pitchFamily="34" charset="0"/>
                        </a:rPr>
                        <a:t> ready for review</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123507">
                <a:tc>
                  <a:txBody>
                    <a:bodyPr/>
                    <a:lstStyle/>
                    <a:p>
                      <a:r>
                        <a:rPr lang="en-US" sz="1200" dirty="0" smtClean="0">
                          <a:latin typeface="Arial" panose="020B0604020202020204" pitchFamily="34" charset="0"/>
                          <a:cs typeface="Arial" panose="020B0604020202020204" pitchFamily="34" charset="0"/>
                        </a:rPr>
                        <a:t>11-19-2039</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 for Miscellaneous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Po-Kai Huang (Intel</a:t>
                      </a:r>
                      <a:r>
                        <a:rPr lang="en-US" sz="1200" baseline="0" dirty="0" smtClean="0">
                          <a:latin typeface="Arial" panose="020B0604020202020204" pitchFamily="34" charset="0"/>
                          <a:cs typeface="Arial" panose="020B0604020202020204" pitchFamily="34" charset="0"/>
                        </a:rPr>
                        <a:t> Corporation)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(Wed. AM1, 2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smtClean="0"/>
              <a:t>Comment Resolution Submissions (2)</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935494419"/>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gridCol w="3628194"/>
                <a:gridCol w="3108470"/>
                <a:gridCol w="3124201"/>
              </a:tblGrid>
              <a:tr h="22924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CIDs/notes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lb243 mac </a:t>
                      </a:r>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 miscellaneous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6 CIDs (Wed. </a:t>
                      </a:r>
                      <a:r>
                        <a:rPr lang="en-US" sz="1400" dirty="0" smtClean="0">
                          <a:latin typeface="Arial" panose="020B0604020202020204" pitchFamily="34" charset="0"/>
                          <a:cs typeface="Arial" panose="020B0604020202020204" pitchFamily="34" charset="0"/>
                        </a:rPr>
                        <a:t>PM2)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400" dirty="0" smtClean="0">
                          <a:latin typeface="Arial" panose="020B0604020202020204" pitchFamily="34" charset="0"/>
                          <a:cs typeface="Arial" panose="020B0604020202020204" pitchFamily="34" charset="0"/>
                        </a:rPr>
                        <a:t>11-19/1808r0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-for-miscellaneous-</a:t>
                      </a:r>
                      <a:r>
                        <a:rPr lang="en-US" sz="1400" dirty="0" err="1" smtClean="0">
                          <a:latin typeface="Arial" panose="020B0604020202020204" pitchFamily="34" charset="0"/>
                          <a:cs typeface="Arial" panose="020B0604020202020204" pitchFamily="34" charset="0"/>
                        </a:rPr>
                        <a:t>cids</a:t>
                      </a:r>
                      <a:r>
                        <a:rPr lang="en-US" sz="1400" dirty="0" smtClean="0">
                          <a:latin typeface="Arial" panose="020B0604020202020204" pitchFamily="34" charset="0"/>
                          <a:cs typeface="Arial" panose="020B0604020202020204" pitchFamily="34" charset="0"/>
                        </a:rPr>
                        <a:t>-part-ii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r>
                        <a:rPr lang="en-US" sz="1400" baseline="0" dirty="0" smtClean="0">
                          <a:latin typeface="Arial" panose="020B0604020202020204" pitchFamily="34" charset="0"/>
                          <a:cs typeface="Arial" panose="020B0604020202020204" pitchFamily="34" charset="0"/>
                        </a:rPr>
                        <a:t> Corporation)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Thu.</a:t>
                      </a:r>
                      <a:r>
                        <a:rPr lang="en-US" sz="1400" baseline="0" dirty="0" smtClean="0">
                          <a:latin typeface="Arial" panose="020B0604020202020204" pitchFamily="34" charset="0"/>
                          <a:cs typeface="Arial" panose="020B0604020202020204" pitchFamily="34" charset="0"/>
                        </a:rPr>
                        <a:t>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r>
                        <a:rPr lang="en-US" sz="1400" dirty="0" smtClean="0">
                          <a:latin typeface="Arial" panose="020B0604020202020204" pitchFamily="34" charset="0"/>
                          <a:cs typeface="Arial" panose="020B0604020202020204" pitchFamily="34" charset="0"/>
                        </a:rPr>
                        <a:t>11-19/2073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a:t>
                      </a:r>
                      <a:r>
                        <a:rPr lang="en-US" sz="1400" baseline="0" dirty="0" smtClean="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 CID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400" dirty="0" smtClean="0">
                          <a:latin typeface="Arial" panose="020B0604020202020204" pitchFamily="34" charset="0"/>
                          <a:cs typeface="Arial" panose="020B0604020202020204" pitchFamily="34" charset="0"/>
                        </a:rPr>
                        <a:t>11-19-1818 </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Resolutions to LB243 CIDs related to Protected WUR frames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r>
                        <a:rPr lang="en-US" sz="1400" dirty="0" smtClean="0">
                          <a:latin typeface="Arial" panose="020B0604020202020204" pitchFamily="34" charset="0"/>
                          <a:cs typeface="Arial" panose="020B0604020202020204" pitchFamily="34" charset="0"/>
                        </a:rPr>
                        <a:t> (Panasonic)</a:t>
                      </a:r>
                      <a:br>
                        <a:rPr lang="en-US" sz="14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 Po-Kai Huang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(reviewed</a:t>
                      </a:r>
                      <a:r>
                        <a:rPr lang="en-US" sz="1400" baseline="0" dirty="0" smtClean="0">
                          <a:latin typeface="Arial" panose="020B0604020202020204" pitchFamily="34" charset="0"/>
                          <a:cs typeface="Arial" panose="020B0604020202020204" pitchFamily="34" charset="0"/>
                        </a:rPr>
                        <a:t> in call on 11/4 but deferred to f2f) – Thu.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extLst>
      <p:ext uri="{BB962C8B-B14F-4D97-AF65-F5344CB8AC3E}">
        <p14:creationId xmlns:p14="http://schemas.microsoft.com/office/powerpoint/2010/main" val="2410710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2">
              <a:spcBef>
                <a:spcPts val="0"/>
              </a:spcBef>
            </a:pPr>
            <a:r>
              <a:rPr lang="en-US" altLang="en-US" sz="1400" b="1" dirty="0" smtClean="0"/>
              <a:t>MDR</a:t>
            </a:r>
          </a:p>
          <a:p>
            <a:pPr lvl="2">
              <a:spcBef>
                <a:spcPts val="0"/>
              </a:spcBef>
            </a:pPr>
            <a:r>
              <a:rPr lang="en-US" altLang="en-US" sz="1400" b="1" dirty="0" smtClean="0"/>
              <a:t>Comment </a:t>
            </a:r>
            <a:r>
              <a:rPr lang="en-US" altLang="en-US" sz="1400" b="1" dirty="0"/>
              <a:t>resolutions</a:t>
            </a:r>
          </a:p>
          <a:p>
            <a:pPr lvl="2">
              <a:spcBef>
                <a:spcPts val="0"/>
              </a:spcBef>
            </a:pPr>
            <a:r>
              <a:rPr lang="en-US" altLang="en-US" sz="1400" b="1" dirty="0" smtClean="0"/>
              <a:t>WG </a:t>
            </a:r>
            <a:r>
              <a:rPr lang="en-US" altLang="en-US" sz="1400" b="1" dirty="0"/>
              <a:t>recirculation letter </a:t>
            </a:r>
            <a:r>
              <a:rPr lang="en-US" altLang="en-US" sz="1400" b="1" dirty="0" smtClean="0"/>
              <a:t>ballot</a:t>
            </a:r>
            <a:endParaRPr lang="en-US" altLang="en-US" sz="14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Wednesday AM1 for IEEE 802.11-19/1881r1</a:t>
            </a:r>
            <a:endParaRPr lang="en-US" dirty="0"/>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endParaRPr lang="en-US" sz="2000" dirty="0" smtClean="0"/>
          </a:p>
          <a:p>
            <a:pPr marL="0" indent="0">
              <a:buNone/>
            </a:pPr>
            <a:r>
              <a:rPr lang="en-US" sz="2000" dirty="0" smtClean="0"/>
              <a:t>4030</a:t>
            </a:r>
            <a:r>
              <a:rPr lang="en-US" sz="2000" dirty="0"/>
              <a:t>, 4031, 4036, 4038, 4076, 4098, 4103, 4104, 4118, 4119, 4120, 4128, 4134, </a:t>
            </a:r>
            <a:r>
              <a:rPr lang="en-US" sz="2000" dirty="0" smtClean="0"/>
              <a:t>4135</a:t>
            </a:r>
            <a:endParaRPr lang="en-US" sz="2000" dirty="0"/>
          </a:p>
          <a:p>
            <a:endParaRPr lang="en-US" sz="2000" dirty="0"/>
          </a:p>
          <a:p>
            <a:r>
              <a:rPr lang="en-US" sz="2000" dirty="0"/>
              <a:t>Move:	</a:t>
            </a:r>
            <a:r>
              <a:rPr lang="en-US" sz="2000" dirty="0" smtClean="0"/>
              <a:t>Steve </a:t>
            </a:r>
            <a:r>
              <a:rPr lang="en-US" sz="2000" dirty="0"/>
              <a:t>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2871106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CE63C-EEC9-482D-9FFC-1BC5B9398549}"/>
              </a:ext>
            </a:extLst>
          </p:cNvPr>
          <p:cNvSpPr>
            <a:spLocks noGrp="1"/>
          </p:cNvSpPr>
          <p:nvPr>
            <p:ph type="title"/>
          </p:nvPr>
        </p:nvSpPr>
        <p:spPr/>
        <p:txBody>
          <a:bodyPr/>
          <a:lstStyle/>
          <a:p>
            <a:r>
              <a:rPr lang="en-US" smtClean="0"/>
              <a:t>MDR Motion</a:t>
            </a:r>
            <a:endParaRPr lang="en-US" dirty="0"/>
          </a:p>
        </p:txBody>
      </p:sp>
      <p:sp>
        <p:nvSpPr>
          <p:cNvPr id="3" name="Content Placeholder 2">
            <a:extLst>
              <a:ext uri="{FF2B5EF4-FFF2-40B4-BE49-F238E27FC236}">
                <a16:creationId xmlns="" xmlns:a16="http://schemas.microsoft.com/office/drawing/2014/main" id="{EDD8497F-8D9A-414A-A29A-8929FD85928A}"/>
              </a:ext>
            </a:extLst>
          </p:cNvPr>
          <p:cNvSpPr>
            <a:spLocks noGrp="1"/>
          </p:cNvSpPr>
          <p:nvPr>
            <p:ph idx="1"/>
          </p:nvPr>
        </p:nvSpPr>
        <p:spPr/>
        <p:txBody>
          <a:bodyPr/>
          <a:lstStyle/>
          <a:p>
            <a:r>
              <a:rPr lang="en-US" dirty="0" smtClean="0"/>
              <a:t>Move to accept </a:t>
            </a:r>
            <a:r>
              <a:rPr lang="en-US" dirty="0" err="1" smtClean="0"/>
              <a:t>TGba</a:t>
            </a:r>
            <a:r>
              <a:rPr lang="en-US" dirty="0" smtClean="0"/>
              <a:t> MDR and incorporate the changes in [11-19/1765r4] into the draft specification</a:t>
            </a:r>
          </a:p>
          <a:p>
            <a:endParaRPr lang="en-US" dirty="0" smtClean="0"/>
          </a:p>
          <a:p>
            <a:r>
              <a:rPr lang="en-US" dirty="0" smtClean="0"/>
              <a:t>Move: Po-Kai Huang		</a:t>
            </a:r>
          </a:p>
          <a:p>
            <a:r>
              <a:rPr lang="en-US" dirty="0" smtClean="0"/>
              <a:t>Second: </a:t>
            </a:r>
          </a:p>
          <a:p>
            <a:endParaRPr lang="en-US" dirty="0"/>
          </a:p>
        </p:txBody>
      </p:sp>
      <p:sp>
        <p:nvSpPr>
          <p:cNvPr id="6" name="Date Placeholder 5">
            <a:extLst>
              <a:ext uri="{FF2B5EF4-FFF2-40B4-BE49-F238E27FC236}">
                <a16:creationId xmlns=""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a:extLst>
              <a:ext uri="{FF2B5EF4-FFF2-40B4-BE49-F238E27FC236}">
                <a16:creationId xmlns=""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a:extLst>
              <a:ext uri="{FF2B5EF4-FFF2-40B4-BE49-F238E27FC236}">
                <a16:creationId xmlns="" xmlns:a16="http://schemas.microsoft.com/office/drawing/2014/main" id="{9F9E2569-F290-4BB1-8B6E-8AD7C80ED35F}"/>
              </a:ext>
            </a:extLst>
          </p:cNvPr>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11-19/2039r1</a:t>
            </a:r>
            <a:r>
              <a:rPr lang="en-US" dirty="0" smtClean="0"/>
              <a:t>] </a:t>
            </a:r>
            <a:r>
              <a:rPr lang="en-US" dirty="0"/>
              <a:t>for the CIDs listed below:</a:t>
            </a:r>
            <a:br>
              <a:rPr lang="en-US" dirty="0"/>
            </a:br>
            <a:r>
              <a:rPr lang="en-US" dirty="0"/>
              <a:t/>
            </a:r>
            <a:br>
              <a:rPr lang="en-US" dirty="0"/>
            </a:br>
            <a:r>
              <a:rPr lang="en-US" dirty="0"/>
              <a:t>4093, 4017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1513576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11-19/1821r2] </a:t>
            </a:r>
            <a:r>
              <a:rPr lang="en-US" dirty="0"/>
              <a:t>for the CIDs listed below:</a:t>
            </a:r>
            <a:br>
              <a:rPr lang="en-US" dirty="0"/>
            </a:br>
            <a:r>
              <a:rPr lang="en-US" dirty="0"/>
              <a:t/>
            </a:r>
            <a:br>
              <a:rPr lang="en-US" dirty="0"/>
            </a:br>
            <a:r>
              <a:rPr lang="en-US" dirty="0" smtClean="0"/>
              <a:t>4043</a:t>
            </a:r>
            <a:r>
              <a:rPr lang="en-US" dirty="0"/>
              <a:t>, 4079, 4081, 4129, 4136, 4137</a:t>
            </a:r>
            <a:endParaRPr lang="en-US" dirty="0"/>
          </a:p>
          <a:p>
            <a:endParaRPr lang="en-US" dirty="0"/>
          </a:p>
          <a:p>
            <a:endParaRPr lang="en-US" dirty="0"/>
          </a:p>
          <a:p>
            <a:r>
              <a:rPr lang="en-US" b="0" dirty="0" smtClean="0"/>
              <a:t>Move</a:t>
            </a:r>
            <a:r>
              <a:rPr lang="en-US" b="0" dirty="0"/>
              <a:t>: </a:t>
            </a:r>
            <a:r>
              <a:rPr lang="en-US" b="0" dirty="0" smtClean="0"/>
              <a:t>Alfred Asterjadhi</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33294531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11-19/2073r0] </a:t>
            </a:r>
            <a:r>
              <a:rPr lang="en-US" dirty="0"/>
              <a:t>for the </a:t>
            </a:r>
            <a:r>
              <a:rPr lang="en-US" dirty="0" smtClean="0"/>
              <a:t>CIDs </a:t>
            </a:r>
            <a:r>
              <a:rPr lang="en-US" dirty="0"/>
              <a:t>listed below:</a:t>
            </a:r>
            <a:br>
              <a:rPr lang="en-US" dirty="0"/>
            </a:br>
            <a:r>
              <a:rPr lang="en-US" dirty="0"/>
              <a:t/>
            </a:r>
            <a:br>
              <a:rPr lang="en-US" dirty="0"/>
            </a:br>
            <a:r>
              <a:rPr lang="en-US" dirty="0"/>
              <a:t>4027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190971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11-19/1770r?</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51</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Comment assignment and resolution on D5.0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52</a:t>
            </a:fld>
            <a:endParaRPr lang="en-US" altLang="en-US" sz="1200" b="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December 9</a:t>
            </a:r>
            <a:r>
              <a:rPr lang="en-US" altLang="en-US" sz="2400" b="1" baseline="30000" dirty="0" smtClean="0"/>
              <a:t>th</a:t>
            </a:r>
            <a:r>
              <a:rPr lang="en-US" altLang="en-US" sz="2400" b="1" dirty="0" smtClean="0"/>
              <a:t> 10:00 </a:t>
            </a:r>
            <a:r>
              <a:rPr lang="en-US" altLang="en-US" sz="2400" b="1" dirty="0" smtClean="0"/>
              <a:t>ET</a:t>
            </a:r>
          </a:p>
          <a:p>
            <a:pPr marL="685800" lvl="2" indent="-342900">
              <a:defRPr/>
            </a:pPr>
            <a:r>
              <a:rPr lang="en-US" altLang="en-US" sz="2400" b="1" dirty="0" smtClean="0"/>
              <a:t>January 9</a:t>
            </a:r>
            <a:r>
              <a:rPr lang="en-US" altLang="en-US" sz="2400" b="1" baseline="30000" dirty="0" smtClean="0"/>
              <a:t>th</a:t>
            </a:r>
            <a:r>
              <a:rPr lang="en-US" altLang="en-US" sz="2400" b="1" dirty="0" smtClean="0"/>
              <a:t> </a:t>
            </a:r>
            <a:r>
              <a:rPr lang="en-US" altLang="en-US" sz="2400" b="1" dirty="0" smtClean="0"/>
              <a:t> </a:t>
            </a:r>
            <a:r>
              <a:rPr lang="en-US" altLang="en-US" sz="2400" b="1" dirty="0" smtClean="0"/>
              <a:t>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53</a:t>
            </a:fld>
            <a:endParaRPr lang="en-US" altLang="en-US" sz="1200" b="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54</a:t>
            </a:fld>
            <a:endParaRPr lang="en-US" altLang="en-US" sz="1200" b="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a:t>
            </a:r>
            <a:r>
              <a:rPr lang="en-US" sz="2800" b="0" dirty="0" smtClean="0"/>
              <a:t>20</a:t>
            </a:r>
            <a:r>
              <a:rPr lang="en-US" sz="2800" b="0" dirty="0" smtClean="0"/>
              <a:t> </a:t>
            </a:r>
            <a:r>
              <a:rPr lang="en-US" sz="2800" b="0" dirty="0" smtClean="0"/>
              <a:t>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184270</TotalTime>
  <Words>3431</Words>
  <Application>Microsoft Office PowerPoint</Application>
  <PresentationFormat>Widescreen</PresentationFormat>
  <Paragraphs>792</Paragraphs>
  <Slides>56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in Wednesday AM1 for IEEE 802.11-19/1881r1</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Motion # 4023</vt:lpstr>
      <vt:lpstr>Motion # 4024</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5902</cp:revision>
  <cp:lastPrinted>2014-11-04T15:04:57Z</cp:lastPrinted>
  <dcterms:created xsi:type="dcterms:W3CDTF">2007-04-17T18:10:23Z</dcterms:created>
  <dcterms:modified xsi:type="dcterms:W3CDTF">2019-11-14T19:22:24Z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2019-11-14 19:22:24Z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