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6"/>
  </p:notesMasterIdLst>
  <p:handoutMasterIdLst>
    <p:handoutMasterId r:id="rId57"/>
  </p:handoutMasterIdLst>
  <p:sldIdLst>
    <p:sldId id="708" r:id="rId2"/>
    <p:sldId id="678" r:id="rId3"/>
    <p:sldId id="679" r:id="rId4"/>
    <p:sldId id="656" r:id="rId5"/>
    <p:sldId id="665" r:id="rId6"/>
    <p:sldId id="666" r:id="rId7"/>
    <p:sldId id="710" r:id="rId8"/>
    <p:sldId id="711" r:id="rId9"/>
    <p:sldId id="715" r:id="rId10"/>
    <p:sldId id="762" r:id="rId11"/>
    <p:sldId id="888" r:id="rId12"/>
    <p:sldId id="750" r:id="rId13"/>
    <p:sldId id="778" r:id="rId14"/>
    <p:sldId id="779" r:id="rId15"/>
    <p:sldId id="780" r:id="rId16"/>
    <p:sldId id="781" r:id="rId17"/>
    <p:sldId id="782" r:id="rId18"/>
    <p:sldId id="868" r:id="rId19"/>
    <p:sldId id="869" r:id="rId20"/>
    <p:sldId id="870" r:id="rId21"/>
    <p:sldId id="809" r:id="rId22"/>
    <p:sldId id="721" r:id="rId23"/>
    <p:sldId id="886" r:id="rId24"/>
    <p:sldId id="885" r:id="rId25"/>
    <p:sldId id="867" r:id="rId26"/>
    <p:sldId id="857" r:id="rId27"/>
    <p:sldId id="859" r:id="rId28"/>
    <p:sldId id="860" r:id="rId29"/>
    <p:sldId id="861" r:id="rId30"/>
    <p:sldId id="862" r:id="rId31"/>
    <p:sldId id="864" r:id="rId32"/>
    <p:sldId id="865" r:id="rId33"/>
    <p:sldId id="866" r:id="rId34"/>
    <p:sldId id="871" r:id="rId35"/>
    <p:sldId id="872" r:id="rId36"/>
    <p:sldId id="873" r:id="rId37"/>
    <p:sldId id="874" r:id="rId38"/>
    <p:sldId id="875" r:id="rId39"/>
    <p:sldId id="876" r:id="rId40"/>
    <p:sldId id="877" r:id="rId41"/>
    <p:sldId id="878" r:id="rId42"/>
    <p:sldId id="879" r:id="rId43"/>
    <p:sldId id="880" r:id="rId44"/>
    <p:sldId id="882" r:id="rId45"/>
    <p:sldId id="883" r:id="rId46"/>
    <p:sldId id="884" r:id="rId47"/>
    <p:sldId id="887" r:id="rId48"/>
    <p:sldId id="858" r:id="rId49"/>
    <p:sldId id="800" r:id="rId50"/>
    <p:sldId id="694" r:id="rId51"/>
    <p:sldId id="695" r:id="rId52"/>
    <p:sldId id="740" r:id="rId53"/>
    <p:sldId id="741" r:id="rId54"/>
    <p:sldId id="825" r:id="rId55"/>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66"/>
    <a:srgbClr val="FF3300"/>
    <a:srgbClr val="FFFFFF"/>
    <a:srgbClr val="474747"/>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4254" autoAdjust="0"/>
    <p:restoredTop sz="92169" autoAdjust="0"/>
  </p:normalViewPr>
  <p:slideViewPr>
    <p:cSldViewPr>
      <p:cViewPr varScale="1">
        <p:scale>
          <a:sx n="70" d="100"/>
          <a:sy n="70" d="100"/>
        </p:scale>
        <p:origin x="184" y="60"/>
      </p:cViewPr>
      <p:guideLst>
        <p:guide orient="horz" pos="2160"/>
        <p:guide pos="3840"/>
      </p:guideLst>
    </p:cSldViewPr>
  </p:slideViewPr>
  <p:outlineViewPr>
    <p:cViewPr>
      <p:scale>
        <a:sx n="50" d="100"/>
        <a:sy n="50" d="100"/>
      </p:scale>
      <p:origin x="0" y="0"/>
    </p:cViewPr>
  </p:outlineViewPr>
  <p:notesTextViewPr>
    <p:cViewPr>
      <p:scale>
        <a:sx n="3" d="2"/>
        <a:sy n="3" d="2"/>
      </p:scale>
      <p:origin x="0" y="0"/>
    </p:cViewPr>
  </p:notesTextViewPr>
  <p:sorterViewPr>
    <p:cViewPr>
      <p:scale>
        <a:sx n="110" d="100"/>
        <a:sy n="110" d="100"/>
      </p:scale>
      <p:origin x="0" y="-19568"/>
    </p:cViewPr>
  </p:sorterViewPr>
  <p:notesViewPr>
    <p:cSldViewPr>
      <p:cViewPr>
        <p:scale>
          <a:sx n="100" d="100"/>
          <a:sy n="100" d="100"/>
        </p:scale>
        <p:origin x="388" y="4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handoutMaster" Target="handoutMasters/handoutMaster1.xml"/><Relationship Id="rId61"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a:t>
            </a:r>
            <a:r>
              <a:rPr lang="en-US" smtClean="0"/>
              <a:t>(Huawei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304849B1-8DD0-4143-8067-2BA297C895D6}"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88829345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dirty="0"/>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3FF7E430-CFE4-44DE-BB91-6F835072ED01}"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3130425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xfrm>
            <a:off x="384175" y="701675"/>
            <a:ext cx="6165850" cy="3468688"/>
          </a:xfrm>
          <a:ln/>
        </p:spPr>
      </p:sp>
      <p:sp>
        <p:nvSpPr>
          <p:cNvPr id="5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
        <p:nvSpPr>
          <p:cNvPr id="4" name="Header Placeholder 3"/>
          <p:cNvSpPr>
            <a:spLocks noGrp="1"/>
          </p:cNvSpPr>
          <p:nvPr>
            <p:ph type="hdr" sz="quarter"/>
          </p:nvPr>
        </p:nvSpPr>
        <p:spPr/>
        <p:txBody>
          <a:bodyPr/>
          <a:lstStyle/>
          <a:p>
            <a:pPr>
              <a:defRPr/>
            </a:pPr>
            <a:r>
              <a:rPr lang="en-US" dirty="0" smtClean="0"/>
              <a:t>doc.: IEEE 802.11-15/1472r0</a:t>
            </a:r>
            <a:endParaRPr lang="en-US" dirty="0"/>
          </a:p>
        </p:txBody>
      </p:sp>
      <p:sp>
        <p:nvSpPr>
          <p:cNvPr id="5" name="Date Placeholder 4"/>
          <p:cNvSpPr>
            <a:spLocks noGrp="1"/>
          </p:cNvSpPr>
          <p:nvPr>
            <p:ph type="dt" sz="quarter" idx="1"/>
          </p:nvPr>
        </p:nvSpPr>
        <p:spPr/>
        <p:txBody>
          <a:bodyPr/>
          <a:lstStyle/>
          <a:p>
            <a:pPr>
              <a:defRPr/>
            </a:pPr>
            <a:r>
              <a:rPr lang="en-US" dirty="0" smtClean="0"/>
              <a:t>January 2016</a:t>
            </a:r>
            <a:endParaRPr lang="en-US" dirty="0"/>
          </a:p>
        </p:txBody>
      </p:sp>
      <p:sp>
        <p:nvSpPr>
          <p:cNvPr id="6" name="Footer Placeholder 5"/>
          <p:cNvSpPr>
            <a:spLocks noGrp="1"/>
          </p:cNvSpPr>
          <p:nvPr>
            <p:ph type="ftr" sz="quarter" idx="4"/>
          </p:nvPr>
        </p:nvSpPr>
        <p:spPr/>
        <p:txBody>
          <a:bodyPr/>
          <a:lstStyle/>
          <a:p>
            <a:pPr lvl="4">
              <a:defRPr/>
            </a:pPr>
            <a:r>
              <a:rPr lang="en-US" dirty="0" smtClean="0"/>
              <a:t>Edward Au (Huawei Technologies)</a:t>
            </a:r>
            <a:endParaRPr lang="en-US" dirty="0"/>
          </a:p>
        </p:txBody>
      </p:sp>
      <p:sp>
        <p:nvSpPr>
          <p:cNvPr id="51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dirty="0" smtClean="0"/>
              <a:t>Page </a:t>
            </a:r>
            <a:fld id="{3677C22B-21F1-4F29-8177-0ED961E00DA1}" type="slidenum">
              <a:rPr lang="en-US" altLang="en-US" smtClean="0"/>
              <a:pPr>
                <a:spcBef>
                  <a:spcPct val="0"/>
                </a:spcBef>
              </a:pPr>
              <a:t>1</a:t>
            </a:fld>
            <a:endParaRPr lang="en-US" altLang="en-US" dirty="0" smtClean="0"/>
          </a:p>
        </p:txBody>
      </p:sp>
    </p:spTree>
    <p:extLst>
      <p:ext uri="{BB962C8B-B14F-4D97-AF65-F5344CB8AC3E}">
        <p14:creationId xmlns:p14="http://schemas.microsoft.com/office/powerpoint/2010/main" val="29726491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C3E5EA2-4F49-4160-96D3-1DB505C5FA7D}" type="slidenum">
              <a:rPr lang="en-US" altLang="en-US" sz="1300">
                <a:solidFill>
                  <a:srgbClr val="000000"/>
                </a:solidFill>
              </a:rPr>
              <a:pPr>
                <a:spcBef>
                  <a:spcPct val="0"/>
                </a:spcBef>
              </a:pPr>
              <a:t>17</a:t>
            </a:fld>
            <a:endParaRPr lang="en-US" altLang="en-US" sz="1300">
              <a:solidFill>
                <a:srgbClr val="000000"/>
              </a:solidFill>
            </a:endParaRPr>
          </a:p>
        </p:txBody>
      </p:sp>
      <p:sp>
        <p:nvSpPr>
          <p:cNvPr id="14339" name="Rectangle 2"/>
          <p:cNvSpPr>
            <a:spLocks noGrp="1" noRot="1" noChangeAspect="1" noChangeArrowheads="1" noTextEdit="1"/>
          </p:cNvSpPr>
          <p:nvPr>
            <p:ph type="sldImg"/>
          </p:nvPr>
        </p:nvSpPr>
        <p:spPr>
          <a:xfrm>
            <a:off x="384175" y="701675"/>
            <a:ext cx="6165850"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9153611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21</a:t>
            </a:fld>
            <a:endParaRPr lang="en-US" altLang="en-US"/>
          </a:p>
        </p:txBody>
      </p:sp>
    </p:spTree>
    <p:extLst>
      <p:ext uri="{BB962C8B-B14F-4D97-AF65-F5344CB8AC3E}">
        <p14:creationId xmlns:p14="http://schemas.microsoft.com/office/powerpoint/2010/main" val="5018308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22</a:t>
            </a:fld>
            <a:endParaRPr lang="en-US" altLang="en-US"/>
          </a:p>
        </p:txBody>
      </p:sp>
    </p:spTree>
    <p:extLst>
      <p:ext uri="{BB962C8B-B14F-4D97-AF65-F5344CB8AC3E}">
        <p14:creationId xmlns:p14="http://schemas.microsoft.com/office/powerpoint/2010/main" val="22192737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24</a:t>
            </a:fld>
            <a:endParaRPr lang="en-US" altLang="en-US"/>
          </a:p>
        </p:txBody>
      </p:sp>
    </p:spTree>
    <p:extLst>
      <p:ext uri="{BB962C8B-B14F-4D97-AF65-F5344CB8AC3E}">
        <p14:creationId xmlns:p14="http://schemas.microsoft.com/office/powerpoint/2010/main" val="421461873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dirty="0"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49</a:t>
            </a:fld>
            <a:endParaRPr lang="en-US" altLang="en-US"/>
          </a:p>
        </p:txBody>
      </p:sp>
    </p:spTree>
    <p:extLst>
      <p:ext uri="{BB962C8B-B14F-4D97-AF65-F5344CB8AC3E}">
        <p14:creationId xmlns:p14="http://schemas.microsoft.com/office/powerpoint/2010/main" val="42849434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xfrm>
            <a:off x="384175" y="701675"/>
            <a:ext cx="6165850" cy="3468688"/>
          </a:xfrm>
          <a:ln/>
        </p:spPr>
      </p:sp>
      <p:sp>
        <p:nvSpPr>
          <p:cNvPr id="45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dirty="0" smtClean="0"/>
              <a:t>doc.: IEEE 802.11-15/1472r0</a:t>
            </a:r>
            <a:endParaRPr lang="en-US" dirty="0"/>
          </a:p>
        </p:txBody>
      </p:sp>
      <p:sp>
        <p:nvSpPr>
          <p:cNvPr id="5" name="Date Placeholder 4"/>
          <p:cNvSpPr>
            <a:spLocks noGrp="1"/>
          </p:cNvSpPr>
          <p:nvPr>
            <p:ph type="dt" sz="quarter" idx="1"/>
          </p:nvPr>
        </p:nvSpPr>
        <p:spPr/>
        <p:txBody>
          <a:bodyPr/>
          <a:lstStyle/>
          <a:p>
            <a:pPr>
              <a:defRPr/>
            </a:pPr>
            <a:r>
              <a:rPr lang="en-US" smtClean="0"/>
              <a:t>January 2016</a:t>
            </a:r>
            <a:endParaRPr lang="en-US"/>
          </a:p>
        </p:txBody>
      </p:sp>
      <p:sp>
        <p:nvSpPr>
          <p:cNvPr id="6" name="Footer Placeholder 5"/>
          <p:cNvSpPr>
            <a:spLocks noGrp="1"/>
          </p:cNvSpPr>
          <p:nvPr>
            <p:ph type="ftr" sz="quarter" idx="4"/>
          </p:nvPr>
        </p:nvSpPr>
        <p:spPr/>
        <p:txBody>
          <a:bodyPr/>
          <a:lstStyle/>
          <a:p>
            <a:pPr lvl="4">
              <a:defRPr/>
            </a:pPr>
            <a:r>
              <a:rPr lang="en-US" smtClean="0"/>
              <a:t>Edward Au (Huawei Technologies)</a:t>
            </a:r>
            <a:endParaRPr lang="en-US"/>
          </a:p>
        </p:txBody>
      </p:sp>
      <p:sp>
        <p:nvSpPr>
          <p:cNvPr id="4506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733251C5-AACF-413B-B5F7-2C52CA6A2DDC}" type="slidenum">
              <a:rPr lang="en-US" altLang="en-US" smtClean="0"/>
              <a:pPr>
                <a:spcBef>
                  <a:spcPct val="0"/>
                </a:spcBef>
              </a:pPr>
              <a:t>51</a:t>
            </a:fld>
            <a:endParaRPr lang="en-US" altLang="en-US" smtClean="0"/>
          </a:p>
        </p:txBody>
      </p:sp>
    </p:spTree>
    <p:extLst>
      <p:ext uri="{BB962C8B-B14F-4D97-AF65-F5344CB8AC3E}">
        <p14:creationId xmlns:p14="http://schemas.microsoft.com/office/powerpoint/2010/main" val="11958250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2</a:t>
            </a:fld>
            <a:endParaRPr lang="en-US" altLang="en-US"/>
          </a:p>
        </p:txBody>
      </p:sp>
    </p:spTree>
    <p:extLst>
      <p:ext uri="{BB962C8B-B14F-4D97-AF65-F5344CB8AC3E}">
        <p14:creationId xmlns:p14="http://schemas.microsoft.com/office/powerpoint/2010/main" val="29329815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dirty="0"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7</a:t>
            </a:fld>
            <a:endParaRPr lang="en-US" altLang="en-US"/>
          </a:p>
        </p:txBody>
      </p:sp>
    </p:spTree>
    <p:extLst>
      <p:ext uri="{BB962C8B-B14F-4D97-AF65-F5344CB8AC3E}">
        <p14:creationId xmlns:p14="http://schemas.microsoft.com/office/powerpoint/2010/main" val="25899488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9</a:t>
            </a:fld>
            <a:endParaRPr lang="en-US" altLang="en-US"/>
          </a:p>
        </p:txBody>
      </p:sp>
    </p:spTree>
    <p:extLst>
      <p:ext uri="{BB962C8B-B14F-4D97-AF65-F5344CB8AC3E}">
        <p14:creationId xmlns:p14="http://schemas.microsoft.com/office/powerpoint/2010/main" val="118997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dirty="0"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10</a:t>
            </a:fld>
            <a:endParaRPr lang="en-US" altLang="en-US"/>
          </a:p>
        </p:txBody>
      </p:sp>
    </p:spTree>
    <p:extLst>
      <p:ext uri="{BB962C8B-B14F-4D97-AF65-F5344CB8AC3E}">
        <p14:creationId xmlns:p14="http://schemas.microsoft.com/office/powerpoint/2010/main" val="29670677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dirty="0"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11</a:t>
            </a:fld>
            <a:endParaRPr lang="en-US" altLang="en-US"/>
          </a:p>
        </p:txBody>
      </p:sp>
    </p:spTree>
    <p:extLst>
      <p:ext uri="{BB962C8B-B14F-4D97-AF65-F5344CB8AC3E}">
        <p14:creationId xmlns:p14="http://schemas.microsoft.com/office/powerpoint/2010/main" val="17739145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12</a:t>
            </a:fld>
            <a:endParaRPr lang="en-US" altLang="en-US"/>
          </a:p>
        </p:txBody>
      </p:sp>
    </p:spTree>
    <p:extLst>
      <p:ext uri="{BB962C8B-B14F-4D97-AF65-F5344CB8AC3E}">
        <p14:creationId xmlns:p14="http://schemas.microsoft.com/office/powerpoint/2010/main" val="35858878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1B83818-5B4E-4C6F-A943-9CE70124E581}" type="slidenum">
              <a:rPr lang="en-US" altLang="en-US" sz="1300">
                <a:solidFill>
                  <a:srgbClr val="000000"/>
                </a:solidFill>
              </a:rPr>
              <a:pPr>
                <a:spcBef>
                  <a:spcPct val="0"/>
                </a:spcBef>
              </a:pPr>
              <a:t>13</a:t>
            </a:fld>
            <a:endParaRPr lang="en-US" altLang="en-US" sz="1300">
              <a:solidFill>
                <a:srgbClr val="000000"/>
              </a:solidFill>
            </a:endParaRPr>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smtClean="0"/>
          </a:p>
        </p:txBody>
      </p:sp>
      <p:sp>
        <p:nvSpPr>
          <p:cNvPr id="13316" name="Rectangle 1027"/>
          <p:cNvSpPr>
            <a:spLocks noGrp="1" noRot="1" noChangeAspect="1" noChangeArrowheads="1" noTextEdit="1"/>
          </p:cNvSpPr>
          <p:nvPr>
            <p:ph type="sldImg"/>
          </p:nvPr>
        </p:nvSpPr>
        <p:spPr>
          <a:xfrm>
            <a:off x="384175" y="701675"/>
            <a:ext cx="6165850" cy="3468688"/>
          </a:xfrm>
          <a:ln w="12700" cap="flat">
            <a:solidFill>
              <a:schemeClr val="tx1"/>
            </a:solidFill>
          </a:ln>
        </p:spPr>
      </p:sp>
    </p:spTree>
    <p:extLst>
      <p:ext uri="{BB962C8B-B14F-4D97-AF65-F5344CB8AC3E}">
        <p14:creationId xmlns:p14="http://schemas.microsoft.com/office/powerpoint/2010/main" val="35728529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14</a:t>
            </a:fld>
            <a:endParaRPr lang="en-US" altLang="en-US"/>
          </a:p>
        </p:txBody>
      </p:sp>
    </p:spTree>
    <p:extLst>
      <p:ext uri="{BB962C8B-B14F-4D97-AF65-F5344CB8AC3E}">
        <p14:creationId xmlns:p14="http://schemas.microsoft.com/office/powerpoint/2010/main" val="19447582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1BDDE91B-5D88-4385-BDAF-D76094A2B484}" type="slidenum">
              <a:rPr lang="en-US" altLang="en-US"/>
              <a:pPr>
                <a:defRPr/>
              </a:pPr>
              <a:t>‹#›</a:t>
            </a:fld>
            <a:endParaRPr lang="en-US" altLang="en-US"/>
          </a:p>
        </p:txBody>
      </p:sp>
    </p:spTree>
    <p:extLst>
      <p:ext uri="{BB962C8B-B14F-4D97-AF65-F5344CB8AC3E}">
        <p14:creationId xmlns:p14="http://schemas.microsoft.com/office/powerpoint/2010/main" val="1966971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C28A4F1-C4E0-4265-9FAA-D4E89C0F4F15}" type="slidenum">
              <a:rPr lang="en-US" altLang="en-US"/>
              <a:pPr>
                <a:defRPr/>
              </a:pPr>
              <a:t>‹#›</a:t>
            </a:fld>
            <a:endParaRPr lang="en-US" altLang="en-US"/>
          </a:p>
        </p:txBody>
      </p:sp>
    </p:spTree>
    <p:extLst>
      <p:ext uri="{BB962C8B-B14F-4D97-AF65-F5344CB8AC3E}">
        <p14:creationId xmlns:p14="http://schemas.microsoft.com/office/powerpoint/2010/main" val="1387072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5F2DFCF0-DDD7-4B2D-890B-B5D3E8C533E8}" type="slidenum">
              <a:rPr lang="en-US" altLang="en-US"/>
              <a:pPr>
                <a:defRPr/>
              </a:pPr>
              <a:t>‹#›</a:t>
            </a:fld>
            <a:endParaRPr lang="en-US" altLang="en-US"/>
          </a:p>
        </p:txBody>
      </p:sp>
    </p:spTree>
    <p:extLst>
      <p:ext uri="{BB962C8B-B14F-4D97-AF65-F5344CB8AC3E}">
        <p14:creationId xmlns:p14="http://schemas.microsoft.com/office/powerpoint/2010/main" val="820591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7B0F4323-4460-4997-B543-454EB3AA50C1}" type="slidenum">
              <a:rPr lang="en-US" altLang="en-US"/>
              <a:pPr>
                <a:defRPr/>
              </a:pPr>
              <a:t>‹#›</a:t>
            </a:fld>
            <a:endParaRPr lang="en-US" altLang="en-US"/>
          </a:p>
        </p:txBody>
      </p:sp>
    </p:spTree>
    <p:extLst>
      <p:ext uri="{BB962C8B-B14F-4D97-AF65-F5344CB8AC3E}">
        <p14:creationId xmlns:p14="http://schemas.microsoft.com/office/powerpoint/2010/main" val="57006202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A800361-54FF-4C83-9D96-CA2EBE18EBAB}" type="slidenum">
              <a:rPr lang="en-US" altLang="en-US"/>
              <a:pPr>
                <a:defRPr/>
              </a:pPr>
              <a:t>‹#›</a:t>
            </a:fld>
            <a:endParaRPr lang="en-US" altLang="en-US"/>
          </a:p>
        </p:txBody>
      </p:sp>
    </p:spTree>
    <p:extLst>
      <p:ext uri="{BB962C8B-B14F-4D97-AF65-F5344CB8AC3E}">
        <p14:creationId xmlns:p14="http://schemas.microsoft.com/office/powerpoint/2010/main" val="192980107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November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3AADB1E-8AB1-401D-93B7-30E1984F35A9}" type="slidenum">
              <a:rPr lang="en-US" altLang="en-US"/>
              <a:pPr>
                <a:defRPr/>
              </a:pPr>
              <a:t>‹#›</a:t>
            </a:fld>
            <a:endParaRPr lang="en-US" altLang="en-US"/>
          </a:p>
        </p:txBody>
      </p:sp>
    </p:spTree>
    <p:extLst>
      <p:ext uri="{BB962C8B-B14F-4D97-AF65-F5344CB8AC3E}">
        <p14:creationId xmlns:p14="http://schemas.microsoft.com/office/powerpoint/2010/main" val="2381834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November 2019</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C6896A0E-4ECD-4297-B787-1B0C935991A1}" type="slidenum">
              <a:rPr lang="en-US" altLang="en-US"/>
              <a:pPr>
                <a:defRPr/>
              </a:pPr>
              <a:t>‹#›</a:t>
            </a:fld>
            <a:endParaRPr lang="en-US" altLang="en-US"/>
          </a:p>
        </p:txBody>
      </p:sp>
    </p:spTree>
    <p:extLst>
      <p:ext uri="{BB962C8B-B14F-4D97-AF65-F5344CB8AC3E}">
        <p14:creationId xmlns:p14="http://schemas.microsoft.com/office/powerpoint/2010/main" val="1767586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November 2019</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A2D159C0-1697-4662-BECF-0324D4AA669F}" type="slidenum">
              <a:rPr lang="en-US" altLang="en-US"/>
              <a:pPr>
                <a:defRPr/>
              </a:pPr>
              <a:t>‹#›</a:t>
            </a:fld>
            <a:endParaRPr lang="en-US" altLang="en-US"/>
          </a:p>
        </p:txBody>
      </p:sp>
    </p:spTree>
    <p:extLst>
      <p:ext uri="{BB962C8B-B14F-4D97-AF65-F5344CB8AC3E}">
        <p14:creationId xmlns:p14="http://schemas.microsoft.com/office/powerpoint/2010/main" val="33586181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November 2019</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1BB94D5D-5454-4843-B983-89A0937E20C1}" type="slidenum">
              <a:rPr lang="en-US" altLang="en-US"/>
              <a:pPr>
                <a:defRPr/>
              </a:pPr>
              <a:t>‹#›</a:t>
            </a:fld>
            <a:endParaRPr lang="en-US" altLang="en-US"/>
          </a:p>
        </p:txBody>
      </p:sp>
    </p:spTree>
    <p:extLst>
      <p:ext uri="{BB962C8B-B14F-4D97-AF65-F5344CB8AC3E}">
        <p14:creationId xmlns:p14="http://schemas.microsoft.com/office/powerpoint/2010/main" val="2576024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November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2CF3F3E-111F-4613-BAC2-F78BF33B9DA2}" type="slidenum">
              <a:rPr lang="en-US" altLang="en-US"/>
              <a:pPr>
                <a:defRPr/>
              </a:pPr>
              <a:t>‹#›</a:t>
            </a:fld>
            <a:endParaRPr lang="en-US" altLang="en-US"/>
          </a:p>
        </p:txBody>
      </p:sp>
    </p:spTree>
    <p:extLst>
      <p:ext uri="{BB962C8B-B14F-4D97-AF65-F5344CB8AC3E}">
        <p14:creationId xmlns:p14="http://schemas.microsoft.com/office/powerpoint/2010/main" val="388764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November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7F9FBF2E-0347-44E1-ADB9-8BBB5F9DB1CE}" type="slidenum">
              <a:rPr lang="en-US" altLang="en-US"/>
              <a:pPr>
                <a:defRPr/>
              </a:pPr>
              <a:t>‹#›</a:t>
            </a:fld>
            <a:endParaRPr lang="en-US" altLang="en-US"/>
          </a:p>
        </p:txBody>
      </p:sp>
    </p:spTree>
    <p:extLst>
      <p:ext uri="{BB962C8B-B14F-4D97-AF65-F5344CB8AC3E}">
        <p14:creationId xmlns:p14="http://schemas.microsoft.com/office/powerpoint/2010/main" val="1243487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929218"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smtClean="0"/>
              <a:t>November 2019</a:t>
            </a:r>
            <a:endParaRPr lang="en-US" dirty="0"/>
          </a:p>
        </p:txBody>
      </p:sp>
      <p:sp>
        <p:nvSpPr>
          <p:cNvPr id="1029" name="Rectangle 5"/>
          <p:cNvSpPr>
            <a:spLocks noGrp="1" noChangeArrowheads="1"/>
          </p:cNvSpPr>
          <p:nvPr>
            <p:ph type="ftr" sz="quarter" idx="3"/>
          </p:nvPr>
        </p:nvSpPr>
        <p:spPr bwMode="auto">
          <a:xfrm>
            <a:off x="7721601"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Minyoung Park (Intel Corp.)</a:t>
            </a:r>
            <a:endParaRPr lang="en-US"/>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44A069AA-D681-4D56-82F9-8070180AD592}" type="slidenum">
              <a:rPr lang="en-US" altLang="en-US"/>
              <a:pPr>
                <a:defRPr/>
              </a:pPr>
              <a:t>‹#›</a:t>
            </a:fld>
            <a:endParaRPr lang="en-US" altLang="en-US"/>
          </a:p>
        </p:txBody>
      </p:sp>
      <p:sp>
        <p:nvSpPr>
          <p:cNvPr id="1031" name="Rectangle 7"/>
          <p:cNvSpPr>
            <a:spLocks noChangeArrowheads="1"/>
          </p:cNvSpPr>
          <p:nvPr/>
        </p:nvSpPr>
        <p:spPr bwMode="auto">
          <a:xfrm>
            <a:off x="7901452" y="304027"/>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802.11-19/1743r7</a:t>
            </a:r>
            <a:endParaRPr lang="en-US" altLang="en-US" sz="1800" b="1" dirty="0" smtClean="0"/>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sz="1200"/>
          </a:p>
        </p:txBody>
      </p:sp>
      <p:sp>
        <p:nvSpPr>
          <p:cNvPr id="1033" name="Rectangle 9"/>
          <p:cNvSpPr>
            <a:spLocks noChangeArrowheads="1"/>
          </p:cNvSpPr>
          <p:nvPr/>
        </p:nvSpPr>
        <p:spPr bwMode="auto">
          <a:xfrm>
            <a:off x="914401"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smtClean="0"/>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sz="12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9.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Object 3"/>
          <p:cNvGraphicFramePr>
            <a:graphicFrameLocks noChangeAspect="1"/>
          </p:cNvGraphicFramePr>
          <p:nvPr>
            <p:extLst>
              <p:ext uri="{D42A27DB-BD31-4B8C-83A1-F6EECF244321}">
                <p14:modId xmlns:p14="http://schemas.microsoft.com/office/powerpoint/2010/main" val="2038991278"/>
              </p:ext>
            </p:extLst>
          </p:nvPr>
        </p:nvGraphicFramePr>
        <p:xfrm>
          <a:off x="2301875" y="3054350"/>
          <a:ext cx="7004050" cy="2578100"/>
        </p:xfrm>
        <a:graphic>
          <a:graphicData uri="http://schemas.openxmlformats.org/presentationml/2006/ole">
            <mc:AlternateContent xmlns:mc="http://schemas.openxmlformats.org/markup-compatibility/2006">
              <mc:Choice xmlns:v="urn:schemas-microsoft-com:vml" Requires="v">
                <p:oleObj spid="_x0000_s7417" name="Document" r:id="rId4" imgW="8267030" imgH="3047370" progId="Word.Document.8">
                  <p:embed/>
                </p:oleObj>
              </mc:Choice>
              <mc:Fallback>
                <p:oleObj name="Document" r:id="rId4" imgW="8267030" imgH="3047370" progId="Word.Document.8">
                  <p:embed/>
                  <p:pic>
                    <p:nvPicPr>
                      <p:cNvPr id="0" name=""/>
                      <p:cNvPicPr>
                        <a:picLocks noChangeAspect="1" noChangeArrowheads="1"/>
                      </p:cNvPicPr>
                      <p:nvPr/>
                    </p:nvPicPr>
                    <p:blipFill>
                      <a:blip r:embed="rId5"/>
                      <a:srcRect/>
                      <a:stretch>
                        <a:fillRect/>
                      </a:stretch>
                    </p:blipFill>
                    <p:spPr bwMode="auto">
                      <a:xfrm>
                        <a:off x="2301875" y="3054350"/>
                        <a:ext cx="7004050" cy="2578100"/>
                      </a:xfrm>
                      <a:prstGeom prst="rect">
                        <a:avLst/>
                      </a:prstGeom>
                      <a:noFill/>
                      <a:ln>
                        <a:noFill/>
                      </a:ln>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098" name="Title 9"/>
          <p:cNvSpPr>
            <a:spLocks noGrp="1"/>
          </p:cNvSpPr>
          <p:nvPr>
            <p:ph type="title"/>
          </p:nvPr>
        </p:nvSpPr>
        <p:spPr/>
        <p:txBody>
          <a:bodyPr/>
          <a:lstStyle/>
          <a:p>
            <a:r>
              <a:rPr lang="en-US" altLang="en-US" dirty="0" smtClean="0"/>
              <a:t>November 2019 </a:t>
            </a:r>
            <a:br>
              <a:rPr lang="en-US" altLang="en-US" dirty="0" smtClean="0"/>
            </a:br>
            <a:r>
              <a:rPr lang="en-US" altLang="en-US" dirty="0" err="1" smtClean="0"/>
              <a:t>TGba</a:t>
            </a:r>
            <a:r>
              <a:rPr lang="en-US" altLang="en-US" dirty="0" smtClean="0"/>
              <a:t> Agenda</a:t>
            </a:r>
          </a:p>
        </p:txBody>
      </p:sp>
      <p:sp>
        <p:nvSpPr>
          <p:cNvPr id="4" name="Date Placeholder 3"/>
          <p:cNvSpPr>
            <a:spLocks noGrp="1"/>
          </p:cNvSpPr>
          <p:nvPr>
            <p:ph type="dt" sz="quarter" idx="10"/>
          </p:nvPr>
        </p:nvSpPr>
        <p:spPr/>
        <p:txBody>
          <a:bodyPr/>
          <a:lstStyle/>
          <a:p>
            <a:pPr>
              <a:defRPr/>
            </a:pPr>
            <a:r>
              <a:rPr lang="en-US" smtClean="0"/>
              <a:t>November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dirty="0"/>
          </a:p>
        </p:txBody>
      </p:sp>
      <p:sp>
        <p:nvSpPr>
          <p:cNvPr id="4101" name="Slide Number Placeholder 5"/>
          <p:cNvSpPr>
            <a:spLocks noGrp="1"/>
          </p:cNvSpPr>
          <p:nvPr>
            <p:ph type="sldNum" sz="quarter" idx="12"/>
          </p:nvPr>
        </p:nvSpPr>
        <p:spPr>
          <a:xfrm>
            <a:off x="5879594"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smtClean="0"/>
              <a:t>Slide </a:t>
            </a:r>
            <a:fld id="{87CADA09-2DAE-4899-B121-4D92081AAB59}" type="slidenum">
              <a:rPr lang="en-US" altLang="en-US" sz="1200" b="0" smtClean="0"/>
              <a:pPr>
                <a:spcBef>
                  <a:spcPct val="0"/>
                </a:spcBef>
                <a:buFontTx/>
                <a:buNone/>
              </a:pPr>
              <a:t>1</a:t>
            </a:fld>
            <a:endParaRPr lang="en-US" altLang="en-US" sz="1200" b="0" dirty="0"/>
          </a:p>
        </p:txBody>
      </p:sp>
      <p:sp>
        <p:nvSpPr>
          <p:cNvPr id="12" name="Rectangle 2"/>
          <p:cNvSpPr txBox="1">
            <a:spLocks noChangeArrowheads="1"/>
          </p:cNvSpPr>
          <p:nvPr/>
        </p:nvSpPr>
        <p:spPr bwMode="auto">
          <a:xfrm>
            <a:off x="2151063" y="2292351"/>
            <a:ext cx="7772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lgn="ctr">
              <a:spcBef>
                <a:spcPts val="500"/>
              </a:spcBef>
              <a:buNone/>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GB" sz="2000" b="0" kern="0" dirty="0"/>
              <a:t>Date: </a:t>
            </a:r>
            <a:r>
              <a:rPr lang="en-GB" sz="2000" b="0" kern="0" dirty="0" smtClean="0"/>
              <a:t>2019-11-13</a:t>
            </a:r>
            <a:endParaRPr lang="en-GB" sz="2000" b="0" kern="0" dirty="0"/>
          </a:p>
        </p:txBody>
      </p:sp>
      <p:sp>
        <p:nvSpPr>
          <p:cNvPr id="4104" name="Rectangle 4"/>
          <p:cNvSpPr>
            <a:spLocks noChangeArrowheads="1"/>
          </p:cNvSpPr>
          <p:nvPr/>
        </p:nvSpPr>
        <p:spPr bwMode="auto">
          <a:xfrm>
            <a:off x="2301875" y="26892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160" tIns="46080" rIns="92160" bIns="46080"/>
          <a:lstStyle>
            <a:lvl1pPr>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9pPr>
          </a:lstStyle>
          <a:p>
            <a:pPr>
              <a:spcBef>
                <a:spcPts val="500"/>
              </a:spcBef>
              <a:buNone/>
            </a:pPr>
            <a:r>
              <a:rPr lang="en-GB" altLang="en-US" sz="2000" b="0" dirty="0">
                <a:solidFill>
                  <a:srgbClr val="000000"/>
                </a:solidFill>
              </a:rPr>
              <a:t>Authors: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914400" y="609601"/>
            <a:ext cx="10363200" cy="648969"/>
          </a:xfrm>
        </p:spPr>
        <p:txBody>
          <a:bodyPr/>
          <a:lstStyle/>
          <a:p>
            <a:r>
              <a:rPr lang="en-US" altLang="en-US" sz="2800" dirty="0" smtClean="0"/>
              <a:t>Comment Resolution </a:t>
            </a:r>
            <a:r>
              <a:rPr lang="en-US" altLang="en-US" sz="2800" dirty="0" smtClean="0"/>
              <a:t>Submissions (1) </a:t>
            </a:r>
            <a:endParaRPr lang="en-US" altLang="en-US" sz="2800" dirty="0" smtClean="0"/>
          </a:p>
        </p:txBody>
      </p:sp>
      <p:sp>
        <p:nvSpPr>
          <p:cNvPr id="4" name="Date Placeholder 3"/>
          <p:cNvSpPr>
            <a:spLocks noGrp="1"/>
          </p:cNvSpPr>
          <p:nvPr>
            <p:ph type="dt" sz="quarter" idx="10"/>
          </p:nvPr>
        </p:nvSpPr>
        <p:spPr/>
        <p:txBody>
          <a:bodyPr/>
          <a:lstStyle/>
          <a:p>
            <a:pPr>
              <a:defRPr/>
            </a:pPr>
            <a:r>
              <a:rPr lang="en-US" smtClean="0"/>
              <a:t>November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4341" name="Slide Number Placeholder 5"/>
          <p:cNvSpPr>
            <a:spLocks noGrp="1"/>
          </p:cNvSpPr>
          <p:nvPr>
            <p:ph type="sldNum" sz="quarter" idx="12"/>
          </p:nvPr>
        </p:nvSpPr>
        <p:spPr>
          <a:xfrm>
            <a:off x="5841122" y="6480176"/>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A177B4BA-9FEB-4760-8CA5-378D6C5B75E3}" type="slidenum">
              <a:rPr lang="en-US" altLang="en-US" sz="1200" b="0"/>
              <a:pPr>
                <a:spcBef>
                  <a:spcPct val="0"/>
                </a:spcBef>
                <a:buFontTx/>
                <a:buNone/>
              </a:pPr>
              <a:t>10</a:t>
            </a:fld>
            <a:endParaRPr lang="en-US" altLang="en-US" sz="1200" b="0" dirty="0"/>
          </a:p>
        </p:txBody>
      </p:sp>
      <p:graphicFrame>
        <p:nvGraphicFramePr>
          <p:cNvPr id="3" name="Table 2"/>
          <p:cNvGraphicFramePr>
            <a:graphicFrameLocks noGrp="1"/>
          </p:cNvGraphicFramePr>
          <p:nvPr>
            <p:extLst>
              <p:ext uri="{D42A27DB-BD31-4B8C-83A1-F6EECF244321}">
                <p14:modId xmlns:p14="http://schemas.microsoft.com/office/powerpoint/2010/main" val="3918023720"/>
              </p:ext>
            </p:extLst>
          </p:nvPr>
        </p:nvGraphicFramePr>
        <p:xfrm>
          <a:off x="472926" y="1228090"/>
          <a:ext cx="11246145" cy="5212080"/>
        </p:xfrm>
        <a:graphic>
          <a:graphicData uri="http://schemas.openxmlformats.org/drawingml/2006/table">
            <a:tbl>
              <a:tblPr firstRow="1" bandRow="1">
                <a:tableStyleId>{073A0DAA-6AF3-43AB-8588-CEC1D06C72B9}</a:tableStyleId>
              </a:tblPr>
              <a:tblGrid>
                <a:gridCol w="1385280"/>
                <a:gridCol w="4069664"/>
                <a:gridCol w="2667000"/>
                <a:gridCol w="3124201"/>
              </a:tblGrid>
              <a:tr h="229242">
                <a:tc>
                  <a:txBody>
                    <a:bodyPr/>
                    <a:lstStyle/>
                    <a:p>
                      <a:r>
                        <a:rPr lang="en-US" sz="1200" dirty="0" smtClean="0">
                          <a:latin typeface="Arial" panose="020B0604020202020204" pitchFamily="34" charset="0"/>
                          <a:cs typeface="Arial" panose="020B0604020202020204" pitchFamily="34" charset="0"/>
                        </a:rPr>
                        <a:t>DCN</a:t>
                      </a:r>
                      <a:endParaRPr lang="en-US" sz="12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dirty="0" smtClean="0">
                          <a:latin typeface="Arial" panose="020B0604020202020204" pitchFamily="34" charset="0"/>
                          <a:cs typeface="Arial" panose="020B0604020202020204" pitchFamily="34" charset="0"/>
                        </a:rPr>
                        <a:t>Title</a:t>
                      </a:r>
                      <a:endParaRPr lang="en-US" sz="12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dirty="0" smtClean="0">
                          <a:latin typeface="Arial" panose="020B0604020202020204" pitchFamily="34" charset="0"/>
                          <a:cs typeface="Arial" panose="020B0604020202020204" pitchFamily="34" charset="0"/>
                        </a:rPr>
                        <a:t>Presenter</a:t>
                      </a:r>
                      <a:r>
                        <a:rPr lang="en-US" sz="1200" baseline="0" dirty="0" smtClean="0">
                          <a:latin typeface="Arial" panose="020B0604020202020204" pitchFamily="34" charset="0"/>
                          <a:cs typeface="Arial" panose="020B0604020202020204" pitchFamily="34" charset="0"/>
                        </a:rPr>
                        <a:t> (affiliation)</a:t>
                      </a:r>
                      <a:endParaRPr lang="en-US" sz="12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dirty="0" smtClean="0">
                          <a:latin typeface="Arial" panose="020B0604020202020204" pitchFamily="34" charset="0"/>
                          <a:cs typeface="Arial" panose="020B0604020202020204" pitchFamily="34" charset="0"/>
                        </a:rPr>
                        <a:t>CIDs/notes</a:t>
                      </a:r>
                      <a:endParaRPr lang="en-US" sz="12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924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Arial" panose="020B0604020202020204" pitchFamily="34" charset="0"/>
                          <a:cs typeface="Arial" panose="020B0604020202020204" pitchFamily="34" charset="0"/>
                        </a:rPr>
                        <a:t>11-19-1799r1</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200" dirty="0" smtClean="0">
                          <a:latin typeface="Arial" panose="020B0604020202020204" pitchFamily="34" charset="0"/>
                          <a:cs typeface="Arial" panose="020B0604020202020204" pitchFamily="34" charset="0"/>
                        </a:rPr>
                        <a:t>CRs for D4.0 Protected WUR Frames CIDs </a:t>
                      </a:r>
                      <a:endParaRPr lang="en-US" sz="12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err="1" smtClean="0">
                          <a:latin typeface="Arial" panose="020B0604020202020204" pitchFamily="34" charset="0"/>
                          <a:cs typeface="Arial" panose="020B0604020202020204" pitchFamily="34" charset="0"/>
                        </a:rPr>
                        <a:t>Rojan</a:t>
                      </a:r>
                      <a:r>
                        <a:rPr lang="en-US" sz="1200" dirty="0" smtClean="0">
                          <a:latin typeface="Arial" panose="020B0604020202020204" pitchFamily="34" charset="0"/>
                          <a:cs typeface="Arial" panose="020B0604020202020204" pitchFamily="34" charset="0"/>
                        </a:rPr>
                        <a:t> </a:t>
                      </a:r>
                      <a:r>
                        <a:rPr lang="en-US" sz="1200" dirty="0" err="1" smtClean="0">
                          <a:latin typeface="Arial" panose="020B0604020202020204" pitchFamily="34" charset="0"/>
                          <a:cs typeface="Arial" panose="020B0604020202020204" pitchFamily="34" charset="0"/>
                        </a:rPr>
                        <a:t>Chitrakar</a:t>
                      </a:r>
                      <a:r>
                        <a:rPr lang="en-US" sz="1200" dirty="0" smtClean="0">
                          <a:latin typeface="Arial" panose="020B0604020202020204" pitchFamily="34" charset="0"/>
                          <a:cs typeface="Arial" panose="020B0604020202020204" pitchFamily="34" charset="0"/>
                        </a:rPr>
                        <a:t> (Panasonic)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200" dirty="0" smtClean="0">
                          <a:latin typeface="Arial" panose="020B0604020202020204" pitchFamily="34" charset="0"/>
                          <a:cs typeface="Arial" panose="020B0604020202020204" pitchFamily="34" charset="0"/>
                        </a:rPr>
                        <a:t>Ready for motion</a:t>
                      </a:r>
                      <a:endParaRPr lang="en-US" sz="12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r>
              <a:tr h="22924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Arial" panose="020B0604020202020204" pitchFamily="34" charset="0"/>
                          <a:cs typeface="Arial" panose="020B0604020202020204" pitchFamily="34" charset="0"/>
                        </a:rPr>
                        <a:t>11-19/1873r0</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200" dirty="0" smtClean="0">
                          <a:latin typeface="Arial" panose="020B0604020202020204" pitchFamily="34" charset="0"/>
                          <a:cs typeface="Arial" panose="020B0604020202020204" pitchFamily="34" charset="0"/>
                        </a:rPr>
                        <a:t>CR for CID 4106 </a:t>
                      </a:r>
                      <a:endParaRPr lang="en-US" sz="12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Arial" panose="020B0604020202020204" pitchFamily="34" charset="0"/>
                          <a:cs typeface="Arial" panose="020B0604020202020204" pitchFamily="34" charset="0"/>
                        </a:rPr>
                        <a:t>Leif Wilhelmsson (Ericsson)</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200" dirty="0" smtClean="0">
                          <a:latin typeface="Arial" panose="020B0604020202020204" pitchFamily="34" charset="0"/>
                          <a:cs typeface="Arial" panose="020B0604020202020204" pitchFamily="34" charset="0"/>
                        </a:rPr>
                        <a:t>Ready for motion</a:t>
                      </a:r>
                      <a:endParaRPr lang="en-US" sz="12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r>
              <a:tr h="22924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Arial" panose="020B0604020202020204" pitchFamily="34" charset="0"/>
                          <a:cs typeface="Arial" panose="020B0604020202020204" pitchFamily="34" charset="0"/>
                        </a:rPr>
                        <a:t>11-19-1827</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200" dirty="0" smtClean="0">
                          <a:latin typeface="Arial" panose="020B0604020202020204" pitchFamily="34" charset="0"/>
                          <a:cs typeface="Arial" panose="020B0604020202020204" pitchFamily="34" charset="0"/>
                        </a:rPr>
                        <a:t>LB243 CR for 6 GHz </a:t>
                      </a:r>
                      <a:endParaRPr lang="en-US" sz="12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Arial" panose="020B0604020202020204" pitchFamily="34" charset="0"/>
                          <a:cs typeface="Arial" panose="020B0604020202020204" pitchFamily="34" charset="0"/>
                        </a:rPr>
                        <a:t>Minyoung Park (Intel)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200" dirty="0" smtClean="0">
                          <a:latin typeface="Arial" panose="020B0604020202020204" pitchFamily="34" charset="0"/>
                          <a:cs typeface="Arial" panose="020B0604020202020204" pitchFamily="34" charset="0"/>
                        </a:rPr>
                        <a:t>Ready for motion</a:t>
                      </a:r>
                      <a:endParaRPr lang="en-US" sz="12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r>
              <a:tr h="22924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Arial" panose="020B0604020202020204" pitchFamily="34" charset="0"/>
                          <a:cs typeface="Arial" panose="020B0604020202020204" pitchFamily="34" charset="0"/>
                        </a:rPr>
                        <a:t>11-19-1828</a:t>
                      </a:r>
                      <a:endParaRPr lang="en-US" sz="12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200" dirty="0" smtClean="0">
                          <a:latin typeface="Arial" panose="020B0604020202020204" pitchFamily="34" charset="0"/>
                          <a:cs typeface="Arial" panose="020B0604020202020204" pitchFamily="34" charset="0"/>
                        </a:rPr>
                        <a:t>LB243 CR for WUR channel </a:t>
                      </a:r>
                      <a:endParaRPr lang="en-US" sz="12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Arial" panose="020B0604020202020204" pitchFamily="34" charset="0"/>
                          <a:cs typeface="Arial" panose="020B0604020202020204" pitchFamily="34" charset="0"/>
                        </a:rPr>
                        <a:t>Minyoung Park (Intel) </a:t>
                      </a:r>
                      <a:endParaRPr lang="en-US" sz="12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Arial" panose="020B0604020202020204" pitchFamily="34" charset="0"/>
                          <a:cs typeface="Arial" panose="020B0604020202020204" pitchFamily="34" charset="0"/>
                        </a:rPr>
                        <a:t>Ready for motion</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r>
              <a:tr h="22924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Arial" panose="020B0604020202020204" pitchFamily="34" charset="0"/>
                          <a:cs typeface="Arial" panose="020B0604020202020204" pitchFamily="34" charset="0"/>
                        </a:rPr>
                        <a:t>11-19-1829r2</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200" dirty="0" smtClean="0">
                          <a:latin typeface="Arial" panose="020B0604020202020204" pitchFamily="34" charset="0"/>
                          <a:cs typeface="Arial" panose="020B0604020202020204" pitchFamily="34" charset="0"/>
                        </a:rPr>
                        <a:t>LB243 CR for 4.3.15b and Annex B </a:t>
                      </a:r>
                      <a:endParaRPr lang="en-US" sz="12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Arial" panose="020B0604020202020204" pitchFamily="34" charset="0"/>
                          <a:cs typeface="Arial" panose="020B0604020202020204" pitchFamily="34" charset="0"/>
                        </a:rPr>
                        <a:t>Minyoung Park (Intel)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Arial" panose="020B0604020202020204" pitchFamily="34" charset="0"/>
                          <a:cs typeface="Arial" panose="020B0604020202020204" pitchFamily="34" charset="0"/>
                        </a:rPr>
                        <a:t>Ready for motion</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r>
              <a:tr h="229242">
                <a:tc>
                  <a:txBody>
                    <a:bodyPr/>
                    <a:lstStyle/>
                    <a:p>
                      <a:r>
                        <a:rPr lang="en-US" sz="1200" dirty="0" smtClean="0">
                          <a:latin typeface="Arial" panose="020B0604020202020204" pitchFamily="34" charset="0"/>
                          <a:cs typeface="Arial" panose="020B0604020202020204" pitchFamily="34" charset="0"/>
                        </a:rPr>
                        <a:t>11-19-1830</a:t>
                      </a:r>
                      <a:endParaRPr lang="en-US" sz="12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200" dirty="0" smtClean="0">
                          <a:latin typeface="Arial" panose="020B0604020202020204" pitchFamily="34" charset="0"/>
                          <a:cs typeface="Arial" panose="020B0604020202020204" pitchFamily="34" charset="0"/>
                        </a:rPr>
                        <a:t>LB243 </a:t>
                      </a:r>
                      <a:r>
                        <a:rPr lang="en-US" sz="1200" dirty="0" err="1" smtClean="0">
                          <a:latin typeface="Arial" panose="020B0604020202020204" pitchFamily="34" charset="0"/>
                          <a:cs typeface="Arial" panose="020B0604020202020204" pitchFamily="34" charset="0"/>
                        </a:rPr>
                        <a:t>Misc</a:t>
                      </a:r>
                      <a:r>
                        <a:rPr lang="en-US" sz="1200" dirty="0" smtClean="0">
                          <a:latin typeface="Arial" panose="020B0604020202020204" pitchFamily="34" charset="0"/>
                          <a:cs typeface="Arial" panose="020B0604020202020204" pitchFamily="34" charset="0"/>
                        </a:rPr>
                        <a:t> CIDs </a:t>
                      </a:r>
                      <a:endParaRPr lang="en-US" sz="12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Arial" panose="020B0604020202020204" pitchFamily="34" charset="0"/>
                          <a:cs typeface="Arial" panose="020B0604020202020204" pitchFamily="34" charset="0"/>
                        </a:rPr>
                        <a:t>Minyoung Park (Intel) </a:t>
                      </a:r>
                      <a:endParaRPr lang="en-US" sz="12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Arial" panose="020B0604020202020204" pitchFamily="34" charset="0"/>
                          <a:cs typeface="Arial" panose="020B0604020202020204" pitchFamily="34" charset="0"/>
                        </a:rPr>
                        <a:t>Ready for motion</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r>
              <a:tr h="229242">
                <a:tc>
                  <a:txBody>
                    <a:bodyPr/>
                    <a:lstStyle/>
                    <a:p>
                      <a:r>
                        <a:rPr lang="en-US" sz="1200" dirty="0" smtClean="0">
                          <a:latin typeface="Arial" panose="020B0604020202020204" pitchFamily="34" charset="0"/>
                          <a:cs typeface="Arial" panose="020B0604020202020204" pitchFamily="34" charset="0"/>
                        </a:rPr>
                        <a:t>11-19/1844</a:t>
                      </a:r>
                      <a:endParaRPr lang="en-US" sz="12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200" dirty="0" smtClean="0">
                          <a:latin typeface="Arial" panose="020B0604020202020204" pitchFamily="34" charset="0"/>
                          <a:cs typeface="Arial" panose="020B0604020202020204" pitchFamily="34" charset="0"/>
                        </a:rPr>
                        <a:t>CR for CIDs 4035, 4065 and 4100 </a:t>
                      </a:r>
                      <a:endParaRPr lang="en-US" sz="12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Arial" panose="020B0604020202020204" pitchFamily="34" charset="0"/>
                          <a:cs typeface="Arial" panose="020B0604020202020204" pitchFamily="34" charset="0"/>
                        </a:rPr>
                        <a:t>Eunsung</a:t>
                      </a:r>
                      <a:r>
                        <a:rPr lang="en-US" sz="1200" baseline="0" dirty="0" smtClean="0">
                          <a:latin typeface="Arial" panose="020B0604020202020204" pitchFamily="34" charset="0"/>
                          <a:cs typeface="Arial" panose="020B0604020202020204" pitchFamily="34" charset="0"/>
                        </a:rPr>
                        <a:t> Park (LGE)</a:t>
                      </a:r>
                      <a:endParaRPr lang="en-US" sz="1200" dirty="0" smtClean="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200" dirty="0" smtClean="0">
                          <a:latin typeface="Arial" panose="020B0604020202020204" pitchFamily="34" charset="0"/>
                          <a:cs typeface="Arial" panose="020B0604020202020204" pitchFamily="34" charset="0"/>
                        </a:rPr>
                        <a:t>Ready for motion</a:t>
                      </a:r>
                      <a:endParaRPr lang="en-US" sz="12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r>
              <a:tr h="229242">
                <a:tc>
                  <a:txBody>
                    <a:bodyPr/>
                    <a:lstStyle/>
                    <a:p>
                      <a:r>
                        <a:rPr lang="en-US" sz="1200" dirty="0" smtClean="0">
                          <a:latin typeface="Arial" panose="020B0604020202020204" pitchFamily="34" charset="0"/>
                          <a:cs typeface="Arial" panose="020B0604020202020204" pitchFamily="34" charset="0"/>
                        </a:rPr>
                        <a:t>11-19/1881 </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200" dirty="0" smtClean="0">
                          <a:latin typeface="Arial" panose="020B0604020202020204" pitchFamily="34" charset="0"/>
                          <a:cs typeface="Arial" panose="020B0604020202020204" pitchFamily="34" charset="0"/>
                        </a:rPr>
                        <a:t>CR on BPSK Mark Symbols</a:t>
                      </a:r>
                      <a:endParaRPr lang="en-US" sz="12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Arial" panose="020B0604020202020204" pitchFamily="34" charset="0"/>
                          <a:cs typeface="Arial" panose="020B0604020202020204" pitchFamily="34" charset="0"/>
                        </a:rPr>
                        <a:t>Steve Shellhammer (Qualcomm)</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200" dirty="0" smtClean="0">
                          <a:latin typeface="Arial" panose="020B0604020202020204" pitchFamily="34" charset="0"/>
                          <a:cs typeface="Arial" panose="020B0604020202020204" pitchFamily="34" charset="0"/>
                        </a:rPr>
                        <a:t>Motion</a:t>
                      </a:r>
                      <a:r>
                        <a:rPr lang="en-US" sz="1200" baseline="0" dirty="0" smtClean="0">
                          <a:latin typeface="Arial" panose="020B0604020202020204" pitchFamily="34" charset="0"/>
                          <a:cs typeface="Arial" panose="020B0604020202020204" pitchFamily="34" charset="0"/>
                        </a:rPr>
                        <a:t> passed on Wed. AM1</a:t>
                      </a:r>
                      <a:endParaRPr lang="en-US" sz="12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r>
              <a:tr h="229242">
                <a:tc>
                  <a:txBody>
                    <a:bodyPr/>
                    <a:lstStyle/>
                    <a:p>
                      <a:r>
                        <a:rPr lang="en-US" sz="1200" dirty="0" smtClean="0">
                          <a:latin typeface="Arial" panose="020B0604020202020204" pitchFamily="34" charset="0"/>
                          <a:cs typeface="Arial" panose="020B0604020202020204" pitchFamily="34" charset="0"/>
                        </a:rPr>
                        <a:t>11-19/1838r0</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200" dirty="0" smtClean="0">
                          <a:latin typeface="Arial" panose="020B0604020202020204" pitchFamily="34" charset="0"/>
                          <a:cs typeface="Arial" panose="020B0604020202020204" pitchFamily="34" charset="0"/>
                        </a:rPr>
                        <a:t>Studies on False Detection of WUR PPDU as L-STF</a:t>
                      </a:r>
                      <a:endParaRPr lang="en-US" sz="12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Arial" panose="020B0604020202020204" pitchFamily="34" charset="0"/>
                          <a:cs typeface="Arial" panose="020B0604020202020204" pitchFamily="34" charset="0"/>
                        </a:rPr>
                        <a:t>Vinod Kristem (Intel Corporation)</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200" dirty="0" smtClean="0">
                          <a:latin typeface="Arial" panose="020B0604020202020204" pitchFamily="34" charset="0"/>
                          <a:cs typeface="Arial" panose="020B0604020202020204" pitchFamily="34" charset="0"/>
                        </a:rPr>
                        <a:t>Tues. AM1</a:t>
                      </a:r>
                      <a:endParaRPr lang="en-US" sz="12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r>
              <a:tr h="229242">
                <a:tc>
                  <a:txBody>
                    <a:bodyPr/>
                    <a:lstStyle/>
                    <a:p>
                      <a:r>
                        <a:rPr lang="en-US" sz="1200" dirty="0" smtClean="0">
                          <a:latin typeface="Arial" panose="020B0604020202020204" pitchFamily="34" charset="0"/>
                          <a:cs typeface="Arial" panose="020B0604020202020204" pitchFamily="34" charset="0"/>
                        </a:rPr>
                        <a:t>11-19-1913</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200" dirty="0" smtClean="0">
                          <a:latin typeface="Arial" panose="020B0604020202020204" pitchFamily="34" charset="0"/>
                          <a:cs typeface="Arial" panose="020B0604020202020204" pitchFamily="34" charset="0"/>
                        </a:rPr>
                        <a:t>mc-</a:t>
                      </a:r>
                      <a:r>
                        <a:rPr lang="en-US" sz="1200" dirty="0" err="1" smtClean="0">
                          <a:latin typeface="Arial" panose="020B0604020202020204" pitchFamily="34" charset="0"/>
                          <a:cs typeface="Arial" panose="020B0604020202020204" pitchFamily="34" charset="0"/>
                        </a:rPr>
                        <a:t>ook</a:t>
                      </a:r>
                      <a:r>
                        <a:rPr lang="en-US" sz="1200" dirty="0" smtClean="0">
                          <a:latin typeface="Arial" panose="020B0604020202020204" pitchFamily="34" charset="0"/>
                          <a:cs typeface="Arial" panose="020B0604020202020204" pitchFamily="34" charset="0"/>
                        </a:rPr>
                        <a:t>-symbols-with-low-autocorrelation</a:t>
                      </a:r>
                      <a:endParaRPr lang="en-US" sz="12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Arial" panose="020B0604020202020204" pitchFamily="34" charset="0"/>
                          <a:cs typeface="Arial" panose="020B0604020202020204" pitchFamily="34" charset="0"/>
                        </a:rPr>
                        <a:t>Miguel</a:t>
                      </a:r>
                      <a:r>
                        <a:rPr lang="en-US" sz="1200" baseline="0" dirty="0" smtClean="0">
                          <a:latin typeface="Arial" panose="020B0604020202020204" pitchFamily="34" charset="0"/>
                          <a:cs typeface="Arial" panose="020B0604020202020204" pitchFamily="34" charset="0"/>
                        </a:rPr>
                        <a:t> Lopez (Ericsson)</a:t>
                      </a:r>
                      <a:endParaRPr lang="en-US" sz="1200" dirty="0" smtClean="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200" dirty="0" smtClean="0">
                          <a:latin typeface="Arial" panose="020B0604020202020204" pitchFamily="34" charset="0"/>
                          <a:cs typeface="Arial" panose="020B0604020202020204" pitchFamily="34" charset="0"/>
                        </a:rPr>
                        <a:t>Tues. AM1</a:t>
                      </a:r>
                      <a:endParaRPr lang="en-US" sz="12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r>
              <a:tr h="377575">
                <a:tc>
                  <a:txBody>
                    <a:bodyPr/>
                    <a:lstStyle/>
                    <a:p>
                      <a:r>
                        <a:rPr lang="en-US" sz="1200" dirty="0" smtClean="0">
                          <a:latin typeface="Arial" panose="020B0604020202020204" pitchFamily="34" charset="0"/>
                          <a:cs typeface="Arial" panose="020B0604020202020204" pitchFamily="34" charset="0"/>
                        </a:rPr>
                        <a:t>11-19/1882 </a:t>
                      </a:r>
                      <a:endParaRPr lang="en-US" sz="12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200" dirty="0" smtClean="0">
                          <a:latin typeface="Arial" panose="020B0604020202020204" pitchFamily="34" charset="0"/>
                          <a:cs typeface="Arial" panose="020B0604020202020204" pitchFamily="34" charset="0"/>
                        </a:rPr>
                        <a:t>CR on Correlation Test</a:t>
                      </a:r>
                      <a:endParaRPr lang="en-US" sz="12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Arial" panose="020B0604020202020204" pitchFamily="34" charset="0"/>
                          <a:cs typeface="Arial" panose="020B0604020202020204" pitchFamily="34" charset="0"/>
                        </a:rPr>
                        <a:t>Steve Shellhammer (Qualcomm)</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200" dirty="0" smtClean="0">
                          <a:latin typeface="Arial" panose="020B0604020202020204" pitchFamily="34" charset="0"/>
                          <a:cs typeface="Arial" panose="020B0604020202020204" pitchFamily="34" charset="0"/>
                        </a:rPr>
                        <a:t>Tues.</a:t>
                      </a:r>
                      <a:r>
                        <a:rPr lang="en-US" sz="1200" baseline="0" dirty="0" smtClean="0">
                          <a:latin typeface="Arial" panose="020B0604020202020204" pitchFamily="34" charset="0"/>
                          <a:cs typeface="Arial" panose="020B0604020202020204" pitchFamily="34" charset="0"/>
                        </a:rPr>
                        <a:t> AM1 </a:t>
                      </a:r>
                      <a:r>
                        <a:rPr lang="en-US" sz="1200" dirty="0" smtClean="0">
                          <a:latin typeface="Arial" panose="020B0604020202020204" pitchFamily="34" charset="0"/>
                          <a:cs typeface="Arial" panose="020B0604020202020204" pitchFamily="34" charset="0"/>
                        </a:rPr>
                        <a:t>(CID</a:t>
                      </a:r>
                      <a:r>
                        <a:rPr lang="en-US" sz="1200" baseline="0" dirty="0" smtClean="0">
                          <a:latin typeface="Arial" panose="020B0604020202020204" pitchFamily="34" charset="0"/>
                          <a:cs typeface="Arial" panose="020B0604020202020204" pitchFamily="34" charset="0"/>
                        </a:rPr>
                        <a:t> </a:t>
                      </a:r>
                      <a:r>
                        <a:rPr lang="en-US" sz="1200" dirty="0" smtClean="0">
                          <a:latin typeface="Arial" panose="020B0604020202020204" pitchFamily="34" charset="0"/>
                          <a:cs typeface="Arial" panose="020B0604020202020204" pitchFamily="34" charset="0"/>
                        </a:rPr>
                        <a:t>4070 and 4097 ready for motion); </a:t>
                      </a:r>
                      <a:r>
                        <a:rPr lang="en-US" sz="1200" b="1" dirty="0" smtClean="0">
                          <a:latin typeface="Arial" panose="020B0604020202020204" pitchFamily="34" charset="0"/>
                          <a:cs typeface="Arial" panose="020B0604020202020204" pitchFamily="34" charset="0"/>
                        </a:rPr>
                        <a:t>other </a:t>
                      </a:r>
                      <a:r>
                        <a:rPr lang="en-US" sz="1200" b="1" dirty="0" smtClean="0">
                          <a:latin typeface="Arial" panose="020B0604020202020204" pitchFamily="34" charset="0"/>
                          <a:cs typeface="Arial" panose="020B0604020202020204" pitchFamily="34" charset="0"/>
                        </a:rPr>
                        <a:t>5</a:t>
                      </a:r>
                      <a:r>
                        <a:rPr lang="en-US" sz="1200" b="1" baseline="0" dirty="0" smtClean="0">
                          <a:latin typeface="Arial" panose="020B0604020202020204" pitchFamily="34" charset="0"/>
                          <a:cs typeface="Arial" panose="020B0604020202020204" pitchFamily="34" charset="0"/>
                        </a:rPr>
                        <a:t> </a:t>
                      </a:r>
                      <a:r>
                        <a:rPr lang="en-US" sz="1200" b="1" dirty="0" smtClean="0">
                          <a:latin typeface="Arial" panose="020B0604020202020204" pitchFamily="34" charset="0"/>
                          <a:cs typeface="Arial" panose="020B0604020202020204" pitchFamily="34" charset="0"/>
                        </a:rPr>
                        <a:t>CIDs </a:t>
                      </a:r>
                      <a:r>
                        <a:rPr lang="en-US" sz="1200" b="1" dirty="0" smtClean="0">
                          <a:latin typeface="Arial" panose="020B0604020202020204" pitchFamily="34" charset="0"/>
                          <a:cs typeface="Arial" panose="020B0604020202020204" pitchFamily="34" charset="0"/>
                        </a:rPr>
                        <a:t>deferred</a:t>
                      </a:r>
                      <a:r>
                        <a:rPr lang="en-US" sz="1200" dirty="0" smtClean="0">
                          <a:latin typeface="Arial" panose="020B0604020202020204" pitchFamily="34" charset="0"/>
                          <a:cs typeface="Arial" panose="020B0604020202020204" pitchFamily="34" charset="0"/>
                        </a:rPr>
                        <a:t>.</a:t>
                      </a:r>
                      <a:endParaRPr lang="en-US" sz="12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r>
              <a:tr h="229242">
                <a:tc>
                  <a:txBody>
                    <a:bodyPr/>
                    <a:lstStyle/>
                    <a:p>
                      <a:r>
                        <a:rPr lang="en-US" sz="1200" dirty="0" smtClean="0">
                          <a:latin typeface="Arial" panose="020B0604020202020204" pitchFamily="34" charset="0"/>
                          <a:cs typeface="Arial" panose="020B0604020202020204" pitchFamily="34" charset="0"/>
                        </a:rPr>
                        <a:t>11-19/1945r0</a:t>
                      </a:r>
                      <a:endParaRPr lang="en-US" sz="12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200" dirty="0" smtClean="0">
                          <a:latin typeface="Arial" panose="020B0604020202020204" pitchFamily="34" charset="0"/>
                          <a:cs typeface="Arial" panose="020B0604020202020204" pitchFamily="34" charset="0"/>
                        </a:rPr>
                        <a:t>Comment Resolutions on WUR Capability element</a:t>
                      </a:r>
                      <a:endParaRPr lang="en-US" sz="12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Arial" panose="020B0604020202020204" pitchFamily="34" charset="0"/>
                          <a:cs typeface="Arial" panose="020B0604020202020204" pitchFamily="34" charset="0"/>
                        </a:rPr>
                        <a:t>Suhwook</a:t>
                      </a:r>
                      <a:r>
                        <a:rPr lang="en-US" sz="1200" baseline="0" dirty="0" smtClean="0">
                          <a:latin typeface="Arial" panose="020B0604020202020204" pitchFamily="34" charset="0"/>
                          <a:cs typeface="Arial" panose="020B0604020202020204" pitchFamily="34" charset="0"/>
                        </a:rPr>
                        <a:t> Kim (LGE)</a:t>
                      </a:r>
                      <a:endParaRPr lang="en-US" sz="1200" dirty="0" smtClean="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Arial" panose="020B0604020202020204" pitchFamily="34" charset="0"/>
                          <a:cs typeface="Arial" panose="020B0604020202020204" pitchFamily="34" charset="0"/>
                        </a:rPr>
                        <a:t>R1 ready for</a:t>
                      </a:r>
                      <a:r>
                        <a:rPr lang="en-US" sz="1200" baseline="0" dirty="0" smtClean="0">
                          <a:latin typeface="Arial" panose="020B0604020202020204" pitchFamily="34" charset="0"/>
                          <a:cs typeface="Arial" panose="020B0604020202020204" pitchFamily="34" charset="0"/>
                        </a:rPr>
                        <a:t> motion (</a:t>
                      </a:r>
                      <a:r>
                        <a:rPr lang="en-US" sz="1200" dirty="0" smtClean="0">
                          <a:latin typeface="Arial" panose="020B0604020202020204" pitchFamily="34" charset="0"/>
                          <a:cs typeface="Arial" panose="020B0604020202020204" pitchFamily="34" charset="0"/>
                        </a:rPr>
                        <a:t>4 CIDs)</a:t>
                      </a:r>
                      <a:endParaRPr lang="en-US" sz="12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r>
              <a:tr h="377575">
                <a:tc>
                  <a:txBody>
                    <a:bodyPr/>
                    <a:lstStyle/>
                    <a:p>
                      <a:r>
                        <a:rPr lang="en-US" sz="1200" dirty="0" smtClean="0">
                          <a:latin typeface="Arial" panose="020B0604020202020204" pitchFamily="34" charset="0"/>
                          <a:cs typeface="Arial" panose="020B0604020202020204" pitchFamily="34" charset="0"/>
                        </a:rPr>
                        <a:t>11-19-1954r0</a:t>
                      </a:r>
                      <a:endParaRPr lang="en-US" sz="12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200" dirty="0" smtClean="0">
                          <a:latin typeface="Arial" panose="020B0604020202020204" pitchFamily="34" charset="0"/>
                          <a:cs typeface="Arial" panose="020B0604020202020204" pitchFamily="34" charset="0"/>
                        </a:rPr>
                        <a:t>PHY-CR-for-Clause-30.2</a:t>
                      </a:r>
                      <a:endParaRPr lang="en-US" sz="12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Arial" panose="020B0604020202020204" pitchFamily="34" charset="0"/>
                          <a:cs typeface="Arial" panose="020B0604020202020204" pitchFamily="34" charset="0"/>
                        </a:rPr>
                        <a:t>Vinod Kristem (Intel Corporation)</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200" dirty="0" smtClean="0">
                          <a:latin typeface="Arial" panose="020B0604020202020204" pitchFamily="34" charset="0"/>
                          <a:cs typeface="Arial" panose="020B0604020202020204" pitchFamily="34" charset="0"/>
                        </a:rPr>
                        <a:t>Ready for motion (separate</a:t>
                      </a:r>
                      <a:r>
                        <a:rPr lang="en-US" sz="1200" baseline="0" dirty="0" smtClean="0">
                          <a:latin typeface="Arial" panose="020B0604020202020204" pitchFamily="34" charset="0"/>
                          <a:cs typeface="Arial" panose="020B0604020202020204" pitchFamily="34" charset="0"/>
                        </a:rPr>
                        <a:t> motion for RXVECTOR change)</a:t>
                      </a:r>
                      <a:endParaRPr lang="en-US" sz="12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r>
              <a:tr h="229242">
                <a:tc>
                  <a:txBody>
                    <a:bodyPr/>
                    <a:lstStyle/>
                    <a:p>
                      <a:r>
                        <a:rPr lang="en-US" sz="1200" dirty="0" smtClean="0">
                          <a:latin typeface="Arial" panose="020B0604020202020204" pitchFamily="34" charset="0"/>
                          <a:cs typeface="Arial" panose="020B0604020202020204" pitchFamily="34" charset="0"/>
                        </a:rPr>
                        <a:t>11-19/1950</a:t>
                      </a:r>
                      <a:endParaRPr lang="en-US" sz="12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200" dirty="0" smtClean="0">
                          <a:latin typeface="Arial" panose="020B0604020202020204" pitchFamily="34" charset="0"/>
                          <a:cs typeface="Arial" panose="020B0604020202020204" pitchFamily="34" charset="0"/>
                        </a:rPr>
                        <a:t>CR for CID 4060 and 4122 </a:t>
                      </a:r>
                      <a:endParaRPr lang="en-US" sz="12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Arial" panose="020B0604020202020204" pitchFamily="34" charset="0"/>
                          <a:cs typeface="Arial" panose="020B0604020202020204" pitchFamily="34" charset="0"/>
                        </a:rPr>
                        <a:t>Xiaofei Wang (</a:t>
                      </a:r>
                      <a:r>
                        <a:rPr lang="en-US" sz="1200" dirty="0" err="1" smtClean="0">
                          <a:latin typeface="Arial" panose="020B0604020202020204" pitchFamily="34" charset="0"/>
                          <a:cs typeface="Arial" panose="020B0604020202020204" pitchFamily="34" charset="0"/>
                        </a:rPr>
                        <a:t>InterDigital</a:t>
                      </a:r>
                      <a:r>
                        <a:rPr lang="en-US" sz="1200" dirty="0" smtClean="0">
                          <a:latin typeface="Arial" panose="020B0604020202020204" pitchFamily="34" charset="0"/>
                          <a:cs typeface="Arial" panose="020B0604020202020204" pitchFamily="34" charset="0"/>
                        </a:rPr>
                        <a:t>)</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200" dirty="0" smtClean="0">
                          <a:latin typeface="Arial" panose="020B0604020202020204" pitchFamily="34" charset="0"/>
                          <a:cs typeface="Arial" panose="020B0604020202020204" pitchFamily="34" charset="0"/>
                        </a:rPr>
                        <a:t>Ready for motion</a:t>
                      </a:r>
                      <a:endParaRPr lang="en-US" sz="12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r>
              <a:tr h="377575">
                <a:tc>
                  <a:txBody>
                    <a:bodyPr/>
                    <a:lstStyle/>
                    <a:p>
                      <a:r>
                        <a:rPr lang="en-US" sz="1200" dirty="0" smtClean="0">
                          <a:latin typeface="Arial" panose="020B0604020202020204" pitchFamily="34" charset="0"/>
                          <a:cs typeface="Arial" panose="020B0604020202020204" pitchFamily="34" charset="0"/>
                        </a:rPr>
                        <a:t>11-19-1985</a:t>
                      </a:r>
                      <a:endParaRPr lang="en-US" sz="12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200" dirty="0" smtClean="0">
                          <a:latin typeface="Arial" panose="020B0604020202020204" pitchFamily="34" charset="0"/>
                          <a:cs typeface="Arial" panose="020B0604020202020204" pitchFamily="34" charset="0"/>
                        </a:rPr>
                        <a:t>Assorted-crs-11ba-d4.0</a:t>
                      </a:r>
                      <a:endParaRPr lang="en-US" sz="12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Arial" panose="020B0604020202020204" pitchFamily="34" charset="0"/>
                          <a:cs typeface="Arial" panose="020B0604020202020204" pitchFamily="34" charset="0"/>
                        </a:rPr>
                        <a:t>Menzo Wentink (Qualcomm)</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200" dirty="0" smtClean="0">
                          <a:latin typeface="Arial" panose="020B0604020202020204" pitchFamily="34" charset="0"/>
                          <a:cs typeface="Arial" panose="020B0604020202020204" pitchFamily="34" charset="0"/>
                        </a:rPr>
                        <a:t>4034 4068 4073 ready for motion. (</a:t>
                      </a:r>
                      <a:r>
                        <a:rPr lang="en-US" sz="1200" b="1" dirty="0" smtClean="0">
                          <a:latin typeface="Arial" panose="020B0604020202020204" pitchFamily="34" charset="0"/>
                          <a:cs typeface="Arial" panose="020B0604020202020204" pitchFamily="34" charset="0"/>
                        </a:rPr>
                        <a:t>4121 is deferred</a:t>
                      </a:r>
                      <a:r>
                        <a:rPr lang="en-US" sz="1200" dirty="0" smtClean="0">
                          <a:latin typeface="Arial" panose="020B0604020202020204" pitchFamily="34" charset="0"/>
                          <a:cs typeface="Arial" panose="020B0604020202020204" pitchFamily="34" charset="0"/>
                        </a:rPr>
                        <a:t>)</a:t>
                      </a:r>
                      <a:endParaRPr lang="en-US" sz="12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r>
              <a:tr h="123507">
                <a:tc>
                  <a:txBody>
                    <a:bodyPr/>
                    <a:lstStyle/>
                    <a:p>
                      <a:r>
                        <a:rPr lang="en-US" sz="1200" dirty="0" smtClean="0">
                          <a:latin typeface="Arial" panose="020B0604020202020204" pitchFamily="34" charset="0"/>
                          <a:cs typeface="Arial" panose="020B0604020202020204" pitchFamily="34" charset="0"/>
                        </a:rPr>
                        <a:t>11-19-2039</a:t>
                      </a:r>
                      <a:endParaRPr lang="en-US" sz="12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200" dirty="0" smtClean="0">
                          <a:latin typeface="Arial" panose="020B0604020202020204" pitchFamily="34" charset="0"/>
                          <a:cs typeface="Arial" panose="020B0604020202020204" pitchFamily="34" charset="0"/>
                        </a:rPr>
                        <a:t>Comment Resolution for Miscellaneous</a:t>
                      </a:r>
                      <a:endParaRPr lang="en-US" sz="12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Arial" panose="020B0604020202020204" pitchFamily="34" charset="0"/>
                          <a:cs typeface="Arial" panose="020B0604020202020204" pitchFamily="34" charset="0"/>
                        </a:rPr>
                        <a:t>Po-Kai Huang (Intel</a:t>
                      </a:r>
                      <a:r>
                        <a:rPr lang="en-US" sz="1200" baseline="0" dirty="0" smtClean="0">
                          <a:latin typeface="Arial" panose="020B0604020202020204" pitchFamily="34" charset="0"/>
                          <a:cs typeface="Arial" panose="020B0604020202020204" pitchFamily="34" charset="0"/>
                        </a:rPr>
                        <a:t> Corporation)</a:t>
                      </a:r>
                      <a:endParaRPr lang="en-US" sz="1200" dirty="0" smtClean="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200" dirty="0" smtClean="0">
                          <a:latin typeface="Arial" panose="020B0604020202020204" pitchFamily="34" charset="0"/>
                          <a:cs typeface="Arial" panose="020B0604020202020204" pitchFamily="34" charset="0"/>
                        </a:rPr>
                        <a:t>Ready for motion (Wed. AM1, 2 CIDs)</a:t>
                      </a:r>
                      <a:endParaRPr lang="en-US" sz="12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r>
            </a:tbl>
          </a:graphicData>
        </a:graphic>
      </p:graphicFrame>
      <p:sp>
        <p:nvSpPr>
          <p:cNvPr id="8" name="TextBox 7"/>
          <p:cNvSpPr txBox="1"/>
          <p:nvPr/>
        </p:nvSpPr>
        <p:spPr>
          <a:xfrm>
            <a:off x="10515600" y="609600"/>
            <a:ext cx="1676400" cy="1384995"/>
          </a:xfrm>
          <a:prstGeom prst="rect">
            <a:avLst/>
          </a:prstGeom>
          <a:solidFill>
            <a:schemeClr val="bg2">
              <a:lumMod val="40000"/>
              <a:lumOff val="60000"/>
            </a:schemeClr>
          </a:solidFill>
          <a:ln>
            <a:solidFill>
              <a:schemeClr val="tx1"/>
            </a:solidFill>
          </a:ln>
        </p:spPr>
        <p:txBody>
          <a:bodyPr wrap="square">
            <a:spAutoFit/>
          </a:bodyPr>
          <a:lstStyle/>
          <a:p>
            <a:pPr>
              <a:defRPr/>
            </a:pPr>
            <a:r>
              <a:rPr lang="en-US" b="1" dirty="0"/>
              <a:t>Color code:</a:t>
            </a:r>
          </a:p>
          <a:p>
            <a:pPr marL="228600" indent="-228600">
              <a:buFont typeface="+mj-lt"/>
              <a:buAutoNum type="arabicPeriod"/>
              <a:defRPr/>
            </a:pPr>
            <a:r>
              <a:rPr lang="en-US" b="1" dirty="0">
                <a:solidFill>
                  <a:srgbClr val="00B050"/>
                </a:solidFill>
              </a:rPr>
              <a:t>Presented</a:t>
            </a:r>
          </a:p>
          <a:p>
            <a:pPr marL="228600" indent="-228600">
              <a:buFont typeface="+mj-lt"/>
              <a:buAutoNum type="arabicPeriod"/>
              <a:defRPr/>
            </a:pPr>
            <a:r>
              <a:rPr lang="en-US" b="1" dirty="0" smtClean="0">
                <a:solidFill>
                  <a:srgbClr val="FFC000"/>
                </a:solidFill>
              </a:rPr>
              <a:t>SP/doc </a:t>
            </a:r>
            <a:r>
              <a:rPr lang="en-US" b="1" dirty="0">
                <a:solidFill>
                  <a:srgbClr val="FFC000"/>
                </a:solidFill>
              </a:rPr>
              <a:t>Deferred</a:t>
            </a:r>
          </a:p>
          <a:p>
            <a:pPr marL="228600" indent="-228600">
              <a:buFont typeface="+mj-lt"/>
              <a:buAutoNum type="arabicPeriod"/>
              <a:defRPr/>
            </a:pPr>
            <a:r>
              <a:rPr lang="en-US" b="1" dirty="0"/>
              <a:t>Not presented yet</a:t>
            </a:r>
          </a:p>
          <a:p>
            <a:pPr marL="228600" indent="-228600">
              <a:buFont typeface="+mj-lt"/>
              <a:buAutoNum type="arabicPeriod"/>
              <a:defRPr/>
            </a:pPr>
            <a:r>
              <a:rPr lang="en-US" b="1" dirty="0">
                <a:solidFill>
                  <a:schemeClr val="bg2"/>
                </a:solidFill>
              </a:rPr>
              <a:t>Withdrawn</a:t>
            </a:r>
          </a:p>
          <a:p>
            <a:pPr marL="228600" indent="-228600">
              <a:buFont typeface="+mj-lt"/>
              <a:buAutoNum type="arabicPeriod"/>
              <a:defRPr/>
            </a:pPr>
            <a:r>
              <a:rPr lang="en-US" b="1" dirty="0">
                <a:solidFill>
                  <a:schemeClr val="accent2"/>
                </a:solidFill>
              </a:rPr>
              <a:t>Pending </a:t>
            </a:r>
            <a:r>
              <a:rPr lang="en-US" b="1" dirty="0" smtClean="0">
                <a:solidFill>
                  <a:schemeClr val="accent2"/>
                </a:solidFill>
              </a:rPr>
              <a:t>docs</a:t>
            </a:r>
          </a:p>
          <a:p>
            <a:pPr marL="228600" indent="-228600">
              <a:buFont typeface="+mj-lt"/>
              <a:buAutoNum type="arabicPeriod"/>
              <a:defRPr/>
            </a:pPr>
            <a:r>
              <a:rPr lang="en-US" b="1" dirty="0" smtClean="0">
                <a:solidFill>
                  <a:srgbClr val="FFFF00"/>
                </a:solidFill>
              </a:rPr>
              <a:t>Not concluded</a:t>
            </a:r>
            <a:endParaRPr lang="en-US" b="1" dirty="0">
              <a:solidFill>
                <a:srgbClr val="FFFF0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914400" y="609601"/>
            <a:ext cx="10363200" cy="838199"/>
          </a:xfrm>
        </p:spPr>
        <p:txBody>
          <a:bodyPr/>
          <a:lstStyle/>
          <a:p>
            <a:r>
              <a:rPr lang="en-US" altLang="en-US" dirty="0" smtClean="0"/>
              <a:t>Comment Resolution Submissions (2)</a:t>
            </a:r>
            <a:endParaRPr lang="en-US" altLang="en-US" dirty="0" smtClean="0"/>
          </a:p>
        </p:txBody>
      </p:sp>
      <p:sp>
        <p:nvSpPr>
          <p:cNvPr id="4" name="Date Placeholder 3"/>
          <p:cNvSpPr>
            <a:spLocks noGrp="1"/>
          </p:cNvSpPr>
          <p:nvPr>
            <p:ph type="dt" sz="quarter" idx="10"/>
          </p:nvPr>
        </p:nvSpPr>
        <p:spPr/>
        <p:txBody>
          <a:bodyPr/>
          <a:lstStyle/>
          <a:p>
            <a:pPr>
              <a:defRPr/>
            </a:pPr>
            <a:r>
              <a:rPr lang="en-US" smtClean="0"/>
              <a:t>November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4341" name="Slide Number Placeholder 5"/>
          <p:cNvSpPr>
            <a:spLocks noGrp="1"/>
          </p:cNvSpPr>
          <p:nvPr>
            <p:ph type="sldNum" sz="quarter" idx="12"/>
          </p:nvPr>
        </p:nvSpPr>
        <p:spPr>
          <a:xfrm>
            <a:off x="5841122" y="6480176"/>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177B4BA-9FEB-4760-8CA5-378D6C5B75E3}" type="slidenum">
              <a:rPr lang="en-US" altLang="en-US" sz="1200" b="0" smtClean="0"/>
              <a:pPr>
                <a:spcBef>
                  <a:spcPct val="0"/>
                </a:spcBef>
                <a:buFontTx/>
                <a:buNone/>
              </a:pPr>
              <a:t>11</a:t>
            </a:fld>
            <a:endParaRPr lang="en-US" altLang="en-US" sz="1200" b="0" dirty="0"/>
          </a:p>
        </p:txBody>
      </p:sp>
      <p:graphicFrame>
        <p:nvGraphicFramePr>
          <p:cNvPr id="3" name="Table 2"/>
          <p:cNvGraphicFramePr>
            <a:graphicFrameLocks noGrp="1"/>
          </p:cNvGraphicFramePr>
          <p:nvPr>
            <p:extLst>
              <p:ext uri="{D42A27DB-BD31-4B8C-83A1-F6EECF244321}">
                <p14:modId xmlns:p14="http://schemas.microsoft.com/office/powerpoint/2010/main" val="59454057"/>
              </p:ext>
            </p:extLst>
          </p:nvPr>
        </p:nvGraphicFramePr>
        <p:xfrm>
          <a:off x="472926" y="2224246"/>
          <a:ext cx="11246145" cy="1737360"/>
        </p:xfrm>
        <a:graphic>
          <a:graphicData uri="http://schemas.openxmlformats.org/drawingml/2006/table">
            <a:tbl>
              <a:tblPr firstRow="1" bandRow="1">
                <a:tableStyleId>{073A0DAA-6AF3-43AB-8588-CEC1D06C72B9}</a:tableStyleId>
              </a:tblPr>
              <a:tblGrid>
                <a:gridCol w="1385280"/>
                <a:gridCol w="3628194"/>
                <a:gridCol w="3108470"/>
                <a:gridCol w="3124201"/>
              </a:tblGrid>
              <a:tr h="229242">
                <a:tc>
                  <a:txBody>
                    <a:bodyPr/>
                    <a:lstStyle/>
                    <a:p>
                      <a:r>
                        <a:rPr lang="en-US" sz="1400" dirty="0" smtClean="0">
                          <a:latin typeface="Arial" panose="020B0604020202020204" pitchFamily="34" charset="0"/>
                          <a:cs typeface="Arial" panose="020B0604020202020204" pitchFamily="34" charset="0"/>
                        </a:rPr>
                        <a:t>DCN</a:t>
                      </a:r>
                      <a:endParaRPr lang="en-US" sz="1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smtClean="0">
                          <a:latin typeface="Arial" panose="020B0604020202020204" pitchFamily="34" charset="0"/>
                          <a:cs typeface="Arial" panose="020B0604020202020204" pitchFamily="34" charset="0"/>
                        </a:rPr>
                        <a:t>Title</a:t>
                      </a:r>
                      <a:endParaRPr lang="en-US" sz="14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smtClean="0">
                          <a:latin typeface="Arial" panose="020B0604020202020204" pitchFamily="34" charset="0"/>
                          <a:cs typeface="Arial" panose="020B0604020202020204" pitchFamily="34" charset="0"/>
                        </a:rPr>
                        <a:t>Presenter</a:t>
                      </a:r>
                      <a:r>
                        <a:rPr lang="en-US" sz="1400" baseline="0" dirty="0" smtClean="0">
                          <a:latin typeface="Arial" panose="020B0604020202020204" pitchFamily="34" charset="0"/>
                          <a:cs typeface="Arial" panose="020B0604020202020204" pitchFamily="34" charset="0"/>
                        </a:rPr>
                        <a:t> (affiliation)</a:t>
                      </a:r>
                      <a:endParaRPr lang="en-US" sz="14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smtClean="0">
                          <a:latin typeface="Arial" panose="020B0604020202020204" pitchFamily="34" charset="0"/>
                          <a:cs typeface="Arial" panose="020B0604020202020204" pitchFamily="34" charset="0"/>
                        </a:rPr>
                        <a:t>CIDs/notes</a:t>
                      </a:r>
                      <a:endParaRPr lang="en-US" sz="14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924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latin typeface="Arial" panose="020B0604020202020204" pitchFamily="34" charset="0"/>
                          <a:cs typeface="Arial" panose="020B0604020202020204" pitchFamily="34" charset="0"/>
                        </a:rPr>
                        <a:t>11-19-1821</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smtClean="0">
                          <a:latin typeface="Arial" panose="020B0604020202020204" pitchFamily="34" charset="0"/>
                          <a:cs typeface="Arial" panose="020B0604020202020204" pitchFamily="34" charset="0"/>
                        </a:rPr>
                        <a:t>lb243 mac </a:t>
                      </a:r>
                      <a:r>
                        <a:rPr lang="en-US" sz="1400" dirty="0" err="1" smtClean="0">
                          <a:latin typeface="Arial" panose="020B0604020202020204" pitchFamily="34" charset="0"/>
                          <a:cs typeface="Arial" panose="020B0604020202020204" pitchFamily="34" charset="0"/>
                        </a:rPr>
                        <a:t>cr</a:t>
                      </a:r>
                      <a:r>
                        <a:rPr lang="en-US" sz="1400" dirty="0" smtClean="0">
                          <a:latin typeface="Arial" panose="020B0604020202020204" pitchFamily="34" charset="0"/>
                          <a:cs typeface="Arial" panose="020B0604020202020204" pitchFamily="34" charset="0"/>
                        </a:rPr>
                        <a:t> miscellaneous </a:t>
                      </a:r>
                      <a:endParaRPr lang="en-US" sz="14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latin typeface="Arial" panose="020B0604020202020204" pitchFamily="34" charset="0"/>
                          <a:cs typeface="Arial" panose="020B0604020202020204" pitchFamily="34" charset="0"/>
                        </a:rPr>
                        <a:t>Alfred Asterjadhi (Qualcomm)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latin typeface="Arial" panose="020B0604020202020204" pitchFamily="34" charset="0"/>
                          <a:cs typeface="Arial" panose="020B0604020202020204" pitchFamily="34" charset="0"/>
                        </a:rPr>
                        <a:t>6 CIDs (Wed. </a:t>
                      </a:r>
                      <a:r>
                        <a:rPr lang="en-US" sz="1400" dirty="0" smtClean="0">
                          <a:latin typeface="Arial" panose="020B0604020202020204" pitchFamily="34" charset="0"/>
                          <a:cs typeface="Arial" panose="020B0604020202020204" pitchFamily="34" charset="0"/>
                        </a:rPr>
                        <a:t>PM2)</a:t>
                      </a:r>
                      <a:endParaRPr lang="en-US" sz="14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29242">
                <a:tc>
                  <a:txBody>
                    <a:bodyPr/>
                    <a:lstStyle/>
                    <a:p>
                      <a:r>
                        <a:rPr lang="en-US" sz="1400" dirty="0" smtClean="0">
                          <a:latin typeface="Arial" panose="020B0604020202020204" pitchFamily="34" charset="0"/>
                          <a:cs typeface="Arial" panose="020B0604020202020204" pitchFamily="34" charset="0"/>
                        </a:rPr>
                        <a:t>11-19/1808r0</a:t>
                      </a:r>
                      <a:endParaRPr lang="en-US" sz="1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err="1" smtClean="0">
                          <a:latin typeface="Arial" panose="020B0604020202020204" pitchFamily="34" charset="0"/>
                          <a:cs typeface="Arial" panose="020B0604020202020204" pitchFamily="34" charset="0"/>
                        </a:rPr>
                        <a:t>cr</a:t>
                      </a:r>
                      <a:r>
                        <a:rPr lang="en-US" sz="1400" dirty="0" smtClean="0">
                          <a:latin typeface="Arial" panose="020B0604020202020204" pitchFamily="34" charset="0"/>
                          <a:cs typeface="Arial" panose="020B0604020202020204" pitchFamily="34" charset="0"/>
                        </a:rPr>
                        <a:t>-for-miscellaneous-</a:t>
                      </a:r>
                      <a:r>
                        <a:rPr lang="en-US" sz="1400" dirty="0" err="1" smtClean="0">
                          <a:latin typeface="Arial" panose="020B0604020202020204" pitchFamily="34" charset="0"/>
                          <a:cs typeface="Arial" panose="020B0604020202020204" pitchFamily="34" charset="0"/>
                        </a:rPr>
                        <a:t>cids</a:t>
                      </a:r>
                      <a:r>
                        <a:rPr lang="en-US" sz="1400" dirty="0" smtClean="0">
                          <a:latin typeface="Arial" panose="020B0604020202020204" pitchFamily="34" charset="0"/>
                          <a:cs typeface="Arial" panose="020B0604020202020204" pitchFamily="34" charset="0"/>
                        </a:rPr>
                        <a:t>-part-ii</a:t>
                      </a:r>
                      <a:endParaRPr lang="en-US" sz="14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latin typeface="Arial" panose="020B0604020202020204" pitchFamily="34" charset="0"/>
                          <a:cs typeface="Arial" panose="020B0604020202020204" pitchFamily="34" charset="0"/>
                        </a:rPr>
                        <a:t>Po-Kai Huang (Intel</a:t>
                      </a:r>
                      <a:r>
                        <a:rPr lang="en-US" sz="1400" baseline="0" dirty="0" smtClean="0">
                          <a:latin typeface="Arial" panose="020B0604020202020204" pitchFamily="34" charset="0"/>
                          <a:cs typeface="Arial" panose="020B0604020202020204" pitchFamily="34" charset="0"/>
                        </a:rPr>
                        <a:t> Corporation)</a:t>
                      </a:r>
                      <a:endParaRPr lang="en-US" sz="1400" dirty="0" smtClean="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4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29242">
                <a:tc>
                  <a:txBody>
                    <a:bodyPr/>
                    <a:lstStyle/>
                    <a:p>
                      <a:r>
                        <a:rPr lang="en-US" sz="1400" dirty="0" smtClean="0">
                          <a:latin typeface="Arial" panose="020B0604020202020204" pitchFamily="34" charset="0"/>
                          <a:cs typeface="Arial" panose="020B0604020202020204" pitchFamily="34" charset="0"/>
                        </a:rPr>
                        <a:t>11-19/2073</a:t>
                      </a:r>
                      <a:endParaRPr lang="en-US" sz="1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smtClean="0">
                          <a:latin typeface="Arial" panose="020B0604020202020204" pitchFamily="34" charset="0"/>
                          <a:cs typeface="Arial" panose="020B0604020202020204" pitchFamily="34" charset="0"/>
                        </a:rPr>
                        <a:t>CR</a:t>
                      </a:r>
                      <a:r>
                        <a:rPr lang="en-US" sz="1400" baseline="0" dirty="0" smtClean="0">
                          <a:latin typeface="Arial" panose="020B0604020202020204" pitchFamily="34" charset="0"/>
                          <a:cs typeface="Arial" panose="020B0604020202020204" pitchFamily="34" charset="0"/>
                        </a:rPr>
                        <a:t> for miscellaneous ii</a:t>
                      </a:r>
                      <a:endParaRPr lang="en-US" sz="14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latin typeface="Arial" panose="020B0604020202020204" pitchFamily="34" charset="0"/>
                          <a:cs typeface="Arial" panose="020B0604020202020204" pitchFamily="34" charset="0"/>
                        </a:rPr>
                        <a:t>Minyoung Park (Intel)</a:t>
                      </a:r>
                      <a:endParaRPr lang="en-US" sz="1400" dirty="0" smtClean="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smtClean="0">
                          <a:latin typeface="Arial" panose="020B0604020202020204" pitchFamily="34" charset="0"/>
                          <a:cs typeface="Arial" panose="020B0604020202020204" pitchFamily="34" charset="0"/>
                        </a:rPr>
                        <a:t>1 CID</a:t>
                      </a:r>
                      <a:endParaRPr lang="en-US" sz="14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29242">
                <a:tc>
                  <a:txBody>
                    <a:bodyPr/>
                    <a:lstStyle/>
                    <a:p>
                      <a:r>
                        <a:rPr lang="en-US" sz="1400" dirty="0" smtClean="0">
                          <a:latin typeface="Arial" panose="020B0604020202020204" pitchFamily="34" charset="0"/>
                          <a:cs typeface="Arial" panose="020B0604020202020204" pitchFamily="34" charset="0"/>
                        </a:rPr>
                        <a:t>11-19-1818 </a:t>
                      </a:r>
                      <a:endParaRPr lang="en-US" sz="1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smtClean="0">
                          <a:latin typeface="Arial" panose="020B0604020202020204" pitchFamily="34" charset="0"/>
                          <a:cs typeface="Arial" panose="020B0604020202020204" pitchFamily="34" charset="0"/>
                        </a:rPr>
                        <a:t>Resolutions to LB243 CIDs related to Protected WUR frames</a:t>
                      </a:r>
                      <a:endParaRPr lang="en-US" sz="14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smtClean="0">
                          <a:latin typeface="Arial" panose="020B0604020202020204" pitchFamily="34" charset="0"/>
                          <a:cs typeface="Arial" panose="020B0604020202020204" pitchFamily="34" charset="0"/>
                        </a:rPr>
                        <a:t>Rojan</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Chitrakar</a:t>
                      </a:r>
                      <a:r>
                        <a:rPr lang="en-US" sz="1400" dirty="0" smtClean="0">
                          <a:latin typeface="Arial" panose="020B0604020202020204" pitchFamily="34" charset="0"/>
                          <a:cs typeface="Arial" panose="020B0604020202020204" pitchFamily="34" charset="0"/>
                        </a:rPr>
                        <a:t> (Panasonic)</a:t>
                      </a:r>
                      <a:br>
                        <a:rPr lang="en-US" sz="1400" dirty="0" smtClean="0">
                          <a:latin typeface="Arial" panose="020B0604020202020204" pitchFamily="34" charset="0"/>
                          <a:cs typeface="Arial" panose="020B0604020202020204" pitchFamily="34" charset="0"/>
                        </a:rPr>
                      </a:br>
                      <a:r>
                        <a:rPr lang="en-US" sz="1400" dirty="0" smtClean="0">
                          <a:latin typeface="Arial" panose="020B0604020202020204" pitchFamily="34" charset="0"/>
                          <a:cs typeface="Arial" panose="020B0604020202020204" pitchFamily="34" charset="0"/>
                        </a:rPr>
                        <a:t>, Po-Kai Huang (Intel)</a:t>
                      </a:r>
                      <a:endParaRPr lang="en-US" sz="1400" dirty="0" smtClean="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smtClean="0">
                          <a:latin typeface="Arial" panose="020B0604020202020204" pitchFamily="34" charset="0"/>
                          <a:cs typeface="Arial" panose="020B0604020202020204" pitchFamily="34" charset="0"/>
                        </a:rPr>
                        <a:t>(reviewed</a:t>
                      </a:r>
                      <a:r>
                        <a:rPr lang="en-US" sz="1400" baseline="0" dirty="0" smtClean="0">
                          <a:latin typeface="Arial" panose="020B0604020202020204" pitchFamily="34" charset="0"/>
                          <a:cs typeface="Arial" panose="020B0604020202020204" pitchFamily="34" charset="0"/>
                        </a:rPr>
                        <a:t> in call on 11/4)</a:t>
                      </a:r>
                      <a:endParaRPr lang="en-US" sz="14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8" name="TextBox 7"/>
          <p:cNvSpPr txBox="1"/>
          <p:nvPr/>
        </p:nvSpPr>
        <p:spPr>
          <a:xfrm>
            <a:off x="10515600" y="609600"/>
            <a:ext cx="1676400" cy="1384995"/>
          </a:xfrm>
          <a:prstGeom prst="rect">
            <a:avLst/>
          </a:prstGeom>
          <a:solidFill>
            <a:schemeClr val="bg2">
              <a:lumMod val="40000"/>
              <a:lumOff val="60000"/>
            </a:schemeClr>
          </a:solidFill>
          <a:ln>
            <a:solidFill>
              <a:schemeClr val="tx1"/>
            </a:solidFill>
          </a:ln>
        </p:spPr>
        <p:txBody>
          <a:bodyPr wrap="square">
            <a:spAutoFit/>
          </a:bodyPr>
          <a:lstStyle/>
          <a:p>
            <a:pPr>
              <a:defRPr/>
            </a:pPr>
            <a:r>
              <a:rPr lang="en-US" b="1" dirty="0"/>
              <a:t>Color code:</a:t>
            </a:r>
          </a:p>
          <a:p>
            <a:pPr marL="228600" indent="-228600">
              <a:buFont typeface="+mj-lt"/>
              <a:buAutoNum type="arabicPeriod"/>
              <a:defRPr/>
            </a:pPr>
            <a:r>
              <a:rPr lang="en-US" b="1" dirty="0">
                <a:solidFill>
                  <a:srgbClr val="00B050"/>
                </a:solidFill>
              </a:rPr>
              <a:t>Presented</a:t>
            </a:r>
          </a:p>
          <a:p>
            <a:pPr marL="228600" indent="-228600">
              <a:buFont typeface="+mj-lt"/>
              <a:buAutoNum type="arabicPeriod"/>
              <a:defRPr/>
            </a:pPr>
            <a:r>
              <a:rPr lang="en-US" b="1" dirty="0" smtClean="0">
                <a:solidFill>
                  <a:srgbClr val="FFC000"/>
                </a:solidFill>
              </a:rPr>
              <a:t>SP/doc </a:t>
            </a:r>
            <a:r>
              <a:rPr lang="en-US" b="1" dirty="0">
                <a:solidFill>
                  <a:srgbClr val="FFC000"/>
                </a:solidFill>
              </a:rPr>
              <a:t>Deferred</a:t>
            </a:r>
          </a:p>
          <a:p>
            <a:pPr marL="228600" indent="-228600">
              <a:buFont typeface="+mj-lt"/>
              <a:buAutoNum type="arabicPeriod"/>
              <a:defRPr/>
            </a:pPr>
            <a:r>
              <a:rPr lang="en-US" b="1" dirty="0"/>
              <a:t>Not presented yet</a:t>
            </a:r>
          </a:p>
          <a:p>
            <a:pPr marL="228600" indent="-228600">
              <a:buFont typeface="+mj-lt"/>
              <a:buAutoNum type="arabicPeriod"/>
              <a:defRPr/>
            </a:pPr>
            <a:r>
              <a:rPr lang="en-US" b="1" dirty="0">
                <a:solidFill>
                  <a:schemeClr val="bg2"/>
                </a:solidFill>
              </a:rPr>
              <a:t>Withdrawn</a:t>
            </a:r>
          </a:p>
          <a:p>
            <a:pPr marL="228600" indent="-228600">
              <a:buFont typeface="+mj-lt"/>
              <a:buAutoNum type="arabicPeriod"/>
              <a:defRPr/>
            </a:pPr>
            <a:r>
              <a:rPr lang="en-US" b="1" dirty="0">
                <a:solidFill>
                  <a:schemeClr val="accent2"/>
                </a:solidFill>
              </a:rPr>
              <a:t>Pending </a:t>
            </a:r>
            <a:r>
              <a:rPr lang="en-US" b="1" dirty="0" smtClean="0">
                <a:solidFill>
                  <a:schemeClr val="accent2"/>
                </a:solidFill>
              </a:rPr>
              <a:t>docs</a:t>
            </a:r>
          </a:p>
          <a:p>
            <a:pPr marL="228600" indent="-228600">
              <a:buFont typeface="+mj-lt"/>
              <a:buAutoNum type="arabicPeriod"/>
              <a:defRPr/>
            </a:pPr>
            <a:r>
              <a:rPr lang="en-US" b="1" dirty="0" smtClean="0">
                <a:solidFill>
                  <a:srgbClr val="FFFF00"/>
                </a:solidFill>
              </a:rPr>
              <a:t>Not concluded</a:t>
            </a:r>
            <a:endParaRPr lang="en-US" b="1" dirty="0">
              <a:solidFill>
                <a:srgbClr val="FFFF00"/>
              </a:solidFill>
            </a:endParaRPr>
          </a:p>
        </p:txBody>
      </p:sp>
    </p:spTree>
    <p:extLst>
      <p:ext uri="{BB962C8B-B14F-4D97-AF65-F5344CB8AC3E}">
        <p14:creationId xmlns:p14="http://schemas.microsoft.com/office/powerpoint/2010/main" val="241071036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2209800" y="609600"/>
            <a:ext cx="7772401" cy="609600"/>
          </a:xfrm>
        </p:spPr>
        <p:txBody>
          <a:bodyPr/>
          <a:lstStyle/>
          <a:p>
            <a:r>
              <a:rPr lang="en-US" altLang="en-US" dirty="0" smtClean="0"/>
              <a:t>Agenda</a:t>
            </a:r>
          </a:p>
        </p:txBody>
      </p:sp>
      <p:sp>
        <p:nvSpPr>
          <p:cNvPr id="21507" name="Content Placeholder 6"/>
          <p:cNvSpPr>
            <a:spLocks noGrp="1"/>
          </p:cNvSpPr>
          <p:nvPr>
            <p:ph sz="half" idx="1"/>
          </p:nvPr>
        </p:nvSpPr>
        <p:spPr>
          <a:xfrm>
            <a:off x="929218" y="1371600"/>
            <a:ext cx="5204883" cy="5109910"/>
          </a:xfrm>
        </p:spPr>
        <p:txBody>
          <a:bodyPr/>
          <a:lstStyle/>
          <a:p>
            <a:pPr>
              <a:spcBef>
                <a:spcPts val="100"/>
              </a:spcBef>
            </a:pPr>
            <a:r>
              <a:rPr lang="en-US" altLang="en-US" sz="1600" dirty="0" smtClean="0"/>
              <a:t>Monday</a:t>
            </a:r>
            <a:r>
              <a:rPr lang="en-US" altLang="en-US" sz="1600" dirty="0"/>
              <a:t>: </a:t>
            </a:r>
            <a:r>
              <a:rPr lang="en-US" altLang="en-US" sz="1600" dirty="0" smtClean="0"/>
              <a:t>PM1 (2 </a:t>
            </a:r>
            <a:r>
              <a:rPr lang="en-US" altLang="en-US" sz="1600" dirty="0"/>
              <a:t>hours</a:t>
            </a:r>
            <a:r>
              <a:rPr lang="en-US" altLang="en-US" sz="1600" dirty="0" smtClean="0"/>
              <a:t>)</a:t>
            </a:r>
            <a:endParaRPr lang="en-US" altLang="en-US" sz="1600" dirty="0"/>
          </a:p>
          <a:p>
            <a:pPr lvl="1">
              <a:spcBef>
                <a:spcPts val="0"/>
              </a:spcBef>
            </a:pPr>
            <a:r>
              <a:rPr lang="en-US" altLang="en-US" sz="1600" dirty="0"/>
              <a:t>Call meeting to order</a:t>
            </a:r>
          </a:p>
          <a:p>
            <a:pPr lvl="1">
              <a:spcBef>
                <a:spcPts val="0"/>
              </a:spcBef>
            </a:pPr>
            <a:r>
              <a:rPr lang="en-US" altLang="en-US" sz="1600" dirty="0"/>
              <a:t>IEEE 802 and 802.11 IPR Policy and </a:t>
            </a:r>
            <a:r>
              <a:rPr lang="en-US" altLang="en-US" sz="1600" dirty="0" smtClean="0"/>
              <a:t>procedure</a:t>
            </a:r>
          </a:p>
          <a:p>
            <a:pPr lvl="1">
              <a:spcBef>
                <a:spcPts val="0"/>
              </a:spcBef>
            </a:pPr>
            <a:r>
              <a:rPr lang="en-US" altLang="en-US" sz="1600" b="1" dirty="0"/>
              <a:t>Motion</a:t>
            </a:r>
            <a:r>
              <a:rPr lang="en-US" altLang="en-US" sz="1600" dirty="0"/>
              <a:t>: </a:t>
            </a:r>
            <a:r>
              <a:rPr lang="en-US" altLang="en-US" sz="1600" dirty="0" smtClean="0"/>
              <a:t>September </a:t>
            </a:r>
            <a:r>
              <a:rPr lang="en-US" altLang="en-US" sz="1600" dirty="0"/>
              <a:t>2019 meeting (doc: IEEE </a:t>
            </a:r>
            <a:r>
              <a:rPr lang="en-US" altLang="en-US" sz="1600" dirty="0" smtClean="0"/>
              <a:t>802.11-19/1685r0) and </a:t>
            </a:r>
            <a:r>
              <a:rPr lang="en-US" altLang="en-US" sz="1600" dirty="0"/>
              <a:t>teleconference minutes (doc: IEEE </a:t>
            </a:r>
            <a:r>
              <a:rPr lang="en-US" altLang="en-US" sz="1600" dirty="0" smtClean="0"/>
              <a:t>802.11-19/1790r2) </a:t>
            </a:r>
            <a:r>
              <a:rPr lang="en-US" altLang="en-US" sz="1600" dirty="0"/>
              <a:t>approval</a:t>
            </a:r>
          </a:p>
          <a:p>
            <a:pPr lvl="1">
              <a:spcBef>
                <a:spcPts val="0"/>
              </a:spcBef>
            </a:pPr>
            <a:r>
              <a:rPr lang="en-US" altLang="en-US" sz="1600" dirty="0" smtClean="0"/>
              <a:t>Presentations </a:t>
            </a:r>
            <a:r>
              <a:rPr lang="en-US" altLang="en-US" sz="1600" dirty="0"/>
              <a:t>on comment resolutions</a:t>
            </a:r>
          </a:p>
          <a:p>
            <a:pPr lvl="1">
              <a:spcBef>
                <a:spcPts val="0"/>
              </a:spcBef>
            </a:pPr>
            <a:r>
              <a:rPr lang="en-US" altLang="en-US" sz="1600" dirty="0" smtClean="0"/>
              <a:t>Recess</a:t>
            </a:r>
          </a:p>
          <a:p>
            <a:pPr>
              <a:spcBef>
                <a:spcPts val="100"/>
              </a:spcBef>
            </a:pPr>
            <a:r>
              <a:rPr lang="en-US" altLang="en-US" sz="1600" dirty="0"/>
              <a:t>Tuesday: </a:t>
            </a:r>
            <a:r>
              <a:rPr lang="en-US" altLang="en-US" sz="1600" dirty="0" smtClean="0"/>
              <a:t>AM1 (2 </a:t>
            </a:r>
            <a:r>
              <a:rPr lang="en-US" altLang="en-US" sz="1600" dirty="0"/>
              <a:t>hours)</a:t>
            </a:r>
          </a:p>
          <a:p>
            <a:pPr lvl="1">
              <a:spcBef>
                <a:spcPts val="0"/>
              </a:spcBef>
            </a:pPr>
            <a:r>
              <a:rPr lang="en-US" altLang="en-US" sz="1600" dirty="0"/>
              <a:t>Call meeting to order</a:t>
            </a:r>
          </a:p>
          <a:p>
            <a:pPr lvl="1">
              <a:spcBef>
                <a:spcPts val="0"/>
              </a:spcBef>
            </a:pPr>
            <a:r>
              <a:rPr lang="en-US" altLang="en-US" sz="1600" dirty="0"/>
              <a:t>IEEE 802 and 802.11 IPR Policy and procedure</a:t>
            </a:r>
          </a:p>
          <a:p>
            <a:pPr lvl="1">
              <a:spcBef>
                <a:spcPts val="0"/>
              </a:spcBef>
            </a:pPr>
            <a:r>
              <a:rPr lang="en-US" altLang="en-US" sz="1600" dirty="0"/>
              <a:t>Presentations on comment resolutions</a:t>
            </a:r>
          </a:p>
          <a:p>
            <a:pPr lvl="1">
              <a:spcBef>
                <a:spcPts val="0"/>
              </a:spcBef>
            </a:pPr>
            <a:r>
              <a:rPr lang="en-US" altLang="en-US" sz="1600" dirty="0"/>
              <a:t>Recess</a:t>
            </a:r>
          </a:p>
          <a:p>
            <a:pPr>
              <a:spcBef>
                <a:spcPts val="100"/>
              </a:spcBef>
            </a:pPr>
            <a:r>
              <a:rPr lang="en-US" altLang="en-US" sz="1600" dirty="0"/>
              <a:t>Wednesday:  </a:t>
            </a:r>
            <a:r>
              <a:rPr lang="en-US" altLang="en-US" sz="1600" dirty="0" smtClean="0"/>
              <a:t>AM1 (2 </a:t>
            </a:r>
            <a:r>
              <a:rPr lang="en-US" altLang="en-US" sz="1600" dirty="0"/>
              <a:t>hours)</a:t>
            </a:r>
          </a:p>
          <a:p>
            <a:pPr lvl="1">
              <a:spcBef>
                <a:spcPts val="0"/>
              </a:spcBef>
            </a:pPr>
            <a:r>
              <a:rPr lang="en-US" altLang="en-US" sz="1600" dirty="0"/>
              <a:t>Call meeting to order</a:t>
            </a:r>
          </a:p>
          <a:p>
            <a:pPr lvl="1">
              <a:spcBef>
                <a:spcPts val="0"/>
              </a:spcBef>
            </a:pPr>
            <a:r>
              <a:rPr lang="en-US" altLang="en-US" sz="1600" dirty="0"/>
              <a:t>IEEE 802 and 802.11 IPR Policy and procedure</a:t>
            </a:r>
          </a:p>
          <a:p>
            <a:pPr lvl="1">
              <a:spcBef>
                <a:spcPts val="0"/>
              </a:spcBef>
            </a:pPr>
            <a:r>
              <a:rPr lang="en-US" altLang="en-US" sz="1600" dirty="0"/>
              <a:t>Presentations on comment resolutions</a:t>
            </a:r>
          </a:p>
          <a:p>
            <a:pPr lvl="1">
              <a:spcBef>
                <a:spcPts val="0"/>
              </a:spcBef>
            </a:pPr>
            <a:r>
              <a:rPr lang="en-US" altLang="en-US" sz="1600" dirty="0"/>
              <a:t>Recess</a:t>
            </a:r>
          </a:p>
          <a:p>
            <a:pPr>
              <a:spcBef>
                <a:spcPts val="0"/>
              </a:spcBef>
            </a:pPr>
            <a:endParaRPr lang="en-US" altLang="en-US" sz="2000" dirty="0"/>
          </a:p>
          <a:p>
            <a:pPr lvl="1">
              <a:spcBef>
                <a:spcPts val="100"/>
              </a:spcBef>
            </a:pPr>
            <a:endParaRPr lang="en-US" altLang="en-US" sz="1600" dirty="0"/>
          </a:p>
        </p:txBody>
      </p:sp>
      <p:sp>
        <p:nvSpPr>
          <p:cNvPr id="21508" name="Content Placeholder 7"/>
          <p:cNvSpPr>
            <a:spLocks noGrp="1"/>
          </p:cNvSpPr>
          <p:nvPr>
            <p:ph sz="half" idx="2"/>
          </p:nvPr>
        </p:nvSpPr>
        <p:spPr>
          <a:xfrm>
            <a:off x="6022848" y="1371600"/>
            <a:ext cx="5178552" cy="5103814"/>
          </a:xfrm>
        </p:spPr>
        <p:txBody>
          <a:bodyPr/>
          <a:lstStyle/>
          <a:p>
            <a:pPr>
              <a:spcBef>
                <a:spcPts val="100"/>
              </a:spcBef>
            </a:pPr>
            <a:r>
              <a:rPr lang="en-US" altLang="en-US" sz="1600" dirty="0" smtClean="0"/>
              <a:t>Wednesday:  PM2 (2 </a:t>
            </a:r>
            <a:r>
              <a:rPr lang="en-US" altLang="en-US" sz="1600" dirty="0"/>
              <a:t>hours</a:t>
            </a:r>
            <a:r>
              <a:rPr lang="en-US" altLang="en-US" sz="1600" dirty="0" smtClean="0"/>
              <a:t>)</a:t>
            </a:r>
            <a:endParaRPr lang="en-US" altLang="en-US" sz="1600" dirty="0"/>
          </a:p>
          <a:p>
            <a:pPr lvl="1">
              <a:spcBef>
                <a:spcPts val="0"/>
              </a:spcBef>
            </a:pPr>
            <a:r>
              <a:rPr lang="en-US" altLang="en-US" sz="1600" dirty="0"/>
              <a:t>Call meeting to order</a:t>
            </a:r>
          </a:p>
          <a:p>
            <a:pPr lvl="1">
              <a:spcBef>
                <a:spcPts val="0"/>
              </a:spcBef>
            </a:pPr>
            <a:r>
              <a:rPr lang="en-US" altLang="en-US" sz="1600" dirty="0"/>
              <a:t>IEEE 802 and 802.11 IPR Policy and </a:t>
            </a:r>
            <a:r>
              <a:rPr lang="en-US" altLang="en-US" sz="1600" dirty="0" smtClean="0"/>
              <a:t>procedure</a:t>
            </a:r>
          </a:p>
          <a:p>
            <a:pPr lvl="1">
              <a:spcBef>
                <a:spcPts val="0"/>
              </a:spcBef>
            </a:pPr>
            <a:r>
              <a:rPr lang="en-US" altLang="en-US" sz="1600" dirty="0"/>
              <a:t>Presentations on comment resolutions</a:t>
            </a:r>
          </a:p>
          <a:p>
            <a:pPr lvl="1">
              <a:spcBef>
                <a:spcPts val="0"/>
              </a:spcBef>
            </a:pPr>
            <a:r>
              <a:rPr lang="en-US" altLang="en-US" sz="1600" dirty="0"/>
              <a:t>Recess</a:t>
            </a:r>
          </a:p>
          <a:p>
            <a:pPr>
              <a:spcBef>
                <a:spcPts val="100"/>
              </a:spcBef>
            </a:pPr>
            <a:r>
              <a:rPr lang="en-US" altLang="en-US" sz="1600" dirty="0" smtClean="0"/>
              <a:t>Thursday: AM2 (2 </a:t>
            </a:r>
            <a:r>
              <a:rPr lang="en-US" altLang="en-US" sz="1600" dirty="0"/>
              <a:t>hours)</a:t>
            </a:r>
          </a:p>
          <a:p>
            <a:pPr lvl="1">
              <a:spcBef>
                <a:spcPts val="0"/>
              </a:spcBef>
            </a:pPr>
            <a:r>
              <a:rPr lang="en-US" altLang="en-US" sz="1600" dirty="0"/>
              <a:t>Call meeting to order</a:t>
            </a:r>
          </a:p>
          <a:p>
            <a:pPr lvl="1">
              <a:spcBef>
                <a:spcPts val="0"/>
              </a:spcBef>
            </a:pPr>
            <a:r>
              <a:rPr lang="en-US" altLang="en-US" sz="1600" dirty="0"/>
              <a:t>IEEE 802 and 802.11 IPR Policy and procedure</a:t>
            </a:r>
          </a:p>
          <a:p>
            <a:pPr lvl="1">
              <a:spcBef>
                <a:spcPts val="0"/>
              </a:spcBef>
            </a:pPr>
            <a:r>
              <a:rPr lang="en-US" altLang="en-US" sz="1600" dirty="0"/>
              <a:t>Presentations on comment resolutions</a:t>
            </a:r>
          </a:p>
          <a:p>
            <a:pPr lvl="1">
              <a:spcBef>
                <a:spcPts val="0"/>
              </a:spcBef>
            </a:pPr>
            <a:r>
              <a:rPr lang="en-US" altLang="en-US" sz="1600" dirty="0" smtClean="0"/>
              <a:t>Recess</a:t>
            </a:r>
            <a:endParaRPr lang="en-US" altLang="en-US" sz="1600" dirty="0"/>
          </a:p>
          <a:p>
            <a:pPr>
              <a:spcBef>
                <a:spcPts val="0"/>
              </a:spcBef>
            </a:pPr>
            <a:r>
              <a:rPr lang="en-US" altLang="en-US" sz="1600" dirty="0"/>
              <a:t>Thursday: </a:t>
            </a:r>
            <a:r>
              <a:rPr lang="en-US" altLang="en-US" sz="1600" dirty="0" smtClean="0"/>
              <a:t>PM2 (2 </a:t>
            </a:r>
            <a:r>
              <a:rPr lang="en-US" altLang="en-US" sz="1600" dirty="0"/>
              <a:t>hours)</a:t>
            </a:r>
          </a:p>
          <a:p>
            <a:pPr lvl="1">
              <a:spcBef>
                <a:spcPts val="0"/>
              </a:spcBef>
            </a:pPr>
            <a:r>
              <a:rPr lang="en-US" altLang="en-US" sz="1600" dirty="0"/>
              <a:t>Call meeting to order</a:t>
            </a:r>
          </a:p>
          <a:p>
            <a:pPr lvl="1">
              <a:spcBef>
                <a:spcPts val="0"/>
              </a:spcBef>
            </a:pPr>
            <a:r>
              <a:rPr lang="en-US" altLang="en-US" sz="1600" dirty="0"/>
              <a:t>IEEE 802 and 802.11 IPR Policy and </a:t>
            </a:r>
            <a:r>
              <a:rPr lang="en-US" altLang="en-US" sz="1600" dirty="0" smtClean="0"/>
              <a:t>procedure</a:t>
            </a:r>
          </a:p>
          <a:p>
            <a:pPr lvl="1">
              <a:spcBef>
                <a:spcPts val="0"/>
              </a:spcBef>
            </a:pPr>
            <a:r>
              <a:rPr lang="en-US" altLang="en-US" sz="1600" b="1" dirty="0" smtClean="0"/>
              <a:t>Motions:</a:t>
            </a:r>
          </a:p>
          <a:p>
            <a:pPr lvl="2">
              <a:spcBef>
                <a:spcPts val="0"/>
              </a:spcBef>
            </a:pPr>
            <a:r>
              <a:rPr lang="en-US" altLang="en-US" sz="1400" b="1" dirty="0" smtClean="0"/>
              <a:t>MDR</a:t>
            </a:r>
          </a:p>
          <a:p>
            <a:pPr lvl="2">
              <a:spcBef>
                <a:spcPts val="0"/>
              </a:spcBef>
            </a:pPr>
            <a:r>
              <a:rPr lang="en-US" altLang="en-US" sz="1400" b="1" dirty="0" smtClean="0"/>
              <a:t>Comment </a:t>
            </a:r>
            <a:r>
              <a:rPr lang="en-US" altLang="en-US" sz="1400" b="1" dirty="0"/>
              <a:t>resolutions</a:t>
            </a:r>
          </a:p>
          <a:p>
            <a:pPr lvl="2">
              <a:spcBef>
                <a:spcPts val="0"/>
              </a:spcBef>
            </a:pPr>
            <a:r>
              <a:rPr lang="en-US" altLang="en-US" sz="1400" b="1" dirty="0" smtClean="0"/>
              <a:t>WG </a:t>
            </a:r>
            <a:r>
              <a:rPr lang="en-US" altLang="en-US" sz="1400" b="1" dirty="0"/>
              <a:t>recirculation letter </a:t>
            </a:r>
            <a:r>
              <a:rPr lang="en-US" altLang="en-US" sz="1400" b="1" dirty="0" smtClean="0"/>
              <a:t>ballot</a:t>
            </a:r>
            <a:endParaRPr lang="en-US" altLang="en-US" sz="1400" b="1" dirty="0"/>
          </a:p>
          <a:p>
            <a:pPr lvl="1">
              <a:spcBef>
                <a:spcPts val="0"/>
              </a:spcBef>
            </a:pPr>
            <a:r>
              <a:rPr lang="en-US" altLang="en-US" sz="1600" dirty="0"/>
              <a:t>TG timeline discussion</a:t>
            </a:r>
          </a:p>
          <a:p>
            <a:pPr lvl="1">
              <a:spcBef>
                <a:spcPts val="0"/>
              </a:spcBef>
            </a:pPr>
            <a:r>
              <a:rPr lang="en-US" altLang="en-US" sz="1600" dirty="0"/>
              <a:t>Goal for </a:t>
            </a:r>
            <a:r>
              <a:rPr lang="en-US" altLang="en-US" sz="1600" dirty="0" smtClean="0"/>
              <a:t>January 2020 </a:t>
            </a:r>
            <a:r>
              <a:rPr lang="en-US" altLang="en-US" sz="1600" dirty="0"/>
              <a:t>F2F meeting</a:t>
            </a:r>
          </a:p>
          <a:p>
            <a:pPr lvl="1">
              <a:spcBef>
                <a:spcPts val="0"/>
              </a:spcBef>
            </a:pPr>
            <a:r>
              <a:rPr lang="en-US" altLang="en-US" sz="1600" dirty="0"/>
              <a:t>Teleconference call schedule</a:t>
            </a:r>
          </a:p>
          <a:p>
            <a:pPr lvl="1">
              <a:spcBef>
                <a:spcPts val="0"/>
              </a:spcBef>
            </a:pPr>
            <a:r>
              <a:rPr lang="en-US" altLang="en-US" sz="1600" dirty="0"/>
              <a:t>Adjourn</a:t>
            </a:r>
          </a:p>
          <a:p>
            <a:pPr lvl="1">
              <a:spcBef>
                <a:spcPts val="0"/>
              </a:spcBef>
            </a:pPr>
            <a:endParaRPr lang="en-US" altLang="en-US" sz="1600" b="1" dirty="0" smtClean="0"/>
          </a:p>
        </p:txBody>
      </p:sp>
      <p:sp>
        <p:nvSpPr>
          <p:cNvPr id="4" name="Date Placeholder 3"/>
          <p:cNvSpPr>
            <a:spLocks noGrp="1"/>
          </p:cNvSpPr>
          <p:nvPr>
            <p:ph type="dt" sz="quarter" idx="10"/>
          </p:nvPr>
        </p:nvSpPr>
        <p:spPr/>
        <p:txBody>
          <a:bodyPr/>
          <a:lstStyle/>
          <a:p>
            <a:pPr>
              <a:defRPr/>
            </a:pPr>
            <a:r>
              <a:rPr lang="en-US" smtClean="0"/>
              <a:t>November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21511" name="Slide Number Placeholder 5"/>
          <p:cNvSpPr>
            <a:spLocks noGrp="1"/>
          </p:cNvSpPr>
          <p:nvPr>
            <p:ph type="sldNum" sz="quarter" idx="12"/>
          </p:nvPr>
        </p:nvSpPr>
        <p:spPr>
          <a:xfrm>
            <a:off x="5841122" y="6484241"/>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E6BE1DDA-DBD5-490E-96A9-C0C593249934}" type="slidenum">
              <a:rPr lang="en-US" altLang="en-US" sz="1200" b="0"/>
              <a:pPr>
                <a:spcBef>
                  <a:spcPct val="0"/>
                </a:spcBef>
                <a:buFontTx/>
                <a:buNone/>
              </a:pPr>
              <a:t>12</a:t>
            </a:fld>
            <a:endParaRPr lang="en-US" altLang="en-US" sz="1200" b="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026"/>
          <p:cNvSpPr>
            <a:spLocks noGrp="1" noChangeArrowheads="1"/>
          </p:cNvSpPr>
          <p:nvPr>
            <p:ph type="title"/>
          </p:nvPr>
        </p:nvSpPr>
        <p:spPr>
          <a:xfrm>
            <a:off x="2209800" y="685800"/>
            <a:ext cx="7772400" cy="533400"/>
          </a:xfrm>
        </p:spPr>
        <p:txBody>
          <a:bodyPr vert="horz" wrap="square" lIns="90487" tIns="44450" rIns="90487" bIns="44450" numCol="1" anchor="ctr" anchorCtr="0" compatLnSpc="1">
            <a:prstTxWarp prst="textNoShape">
              <a:avLst/>
            </a:prstTxWarp>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altLang="en-US" u="sng" dirty="0">
              <a:latin typeface="Calibri" panose="020F0502020204030204" pitchFamily="34" charset="0"/>
              <a:cs typeface="Calibri" panose="020F0502020204030204" pitchFamily="34" charset="0"/>
            </a:endParaRPr>
          </a:p>
        </p:txBody>
      </p:sp>
      <p:sp>
        <p:nvSpPr>
          <p:cNvPr id="7170" name="Rectangle 1027"/>
          <p:cNvSpPr>
            <a:spLocks noGrp="1" noChangeArrowheads="1"/>
          </p:cNvSpPr>
          <p:nvPr>
            <p:ph idx="1"/>
          </p:nvPr>
        </p:nvSpPr>
        <p:spPr>
          <a:xfrm>
            <a:off x="929218" y="1219200"/>
            <a:ext cx="10348382" cy="4876800"/>
          </a:xfrm>
        </p:spPr>
        <p:txBody>
          <a:bodyPr vert="horz" wrap="square" lIns="90487" tIns="44450" rIns="90487" bIns="44450" numCol="1" anchor="t" anchorCtr="0" compatLnSpc="1">
            <a:prstTxWarp prst="textNoShape">
              <a:avLst/>
            </a:prstTxWarp>
          </a:bodyPr>
          <a:lstStyle/>
          <a:p>
            <a:pPr marL="182880">
              <a:lnSpc>
                <a:spcPct val="80000"/>
              </a:lnSpc>
              <a:spcAft>
                <a:spcPct val="30000"/>
              </a:spcAft>
              <a:buNone/>
            </a:pPr>
            <a:r>
              <a:rPr lang="en-US" altLang="en-US" sz="1800" dirty="0"/>
              <a:t>	</a:t>
            </a:r>
            <a:r>
              <a:rPr lang="en-US" altLang="en-US" sz="2000" dirty="0">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pitchFamily="2" charset="2"/>
              <a:buNone/>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2" name="Rectangle 1028"/>
          <p:cNvSpPr>
            <a:spLocks noChangeArrowheads="1"/>
          </p:cNvSpPr>
          <p:nvPr/>
        </p:nvSpPr>
        <p:spPr bwMode="auto">
          <a:xfrm>
            <a:off x="2209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ea typeface="+mn-ea"/>
              <a:cs typeface="Arial" panose="020B0604020202020204" pitchFamily="34" charset="0"/>
            </a:endParaRPr>
          </a:p>
        </p:txBody>
      </p:sp>
      <p:sp>
        <p:nvSpPr>
          <p:cNvPr id="7173" name="Rectangle 1029"/>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endParaRPr lang="en-GB" altLang="en-US" sz="1800">
              <a:ea typeface="+mn-ea"/>
              <a:cs typeface="Arial" panose="020B0604020202020204" pitchFamily="34" charset="0"/>
            </a:endParaRPr>
          </a:p>
        </p:txBody>
      </p:sp>
      <p:sp>
        <p:nvSpPr>
          <p:cNvPr id="7174" name="Text Box 1030"/>
          <p:cNvSpPr txBox="1">
            <a:spLocks noChangeArrowheads="1"/>
          </p:cNvSpPr>
          <p:nvPr/>
        </p:nvSpPr>
        <p:spPr bwMode="auto">
          <a:xfrm>
            <a:off x="1524001" y="6486525"/>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a:solidFill>
                  <a:srgbClr val="000000"/>
                </a:solidFill>
                <a:latin typeface="Times New Roman" panose="02020603050405020304" pitchFamily="18" charset="0"/>
                <a:ea typeface="+mn-ea"/>
                <a:cs typeface="Arial" panose="020B0604020202020204" pitchFamily="34" charset="0"/>
              </a:rPr>
              <a:t>(Optional to be shown)</a:t>
            </a:r>
          </a:p>
        </p:txBody>
      </p:sp>
      <p:sp>
        <p:nvSpPr>
          <p:cNvPr id="4" name="Date Placeholder 3"/>
          <p:cNvSpPr>
            <a:spLocks noGrp="1"/>
          </p:cNvSpPr>
          <p:nvPr>
            <p:ph type="dt" sz="half" idx="10"/>
          </p:nvPr>
        </p:nvSpPr>
        <p:spPr/>
        <p:txBody>
          <a:bodyPr/>
          <a:lstStyle/>
          <a:p>
            <a:pPr>
              <a:defRPr/>
            </a:pPr>
            <a:r>
              <a:rPr lang="en-US" smtClean="0"/>
              <a:t>November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a:xfrm>
            <a:off x="5891924" y="6475413"/>
            <a:ext cx="509755" cy="184666"/>
          </a:xfrm>
        </p:spPr>
        <p:txBody>
          <a:bodyPr/>
          <a:lstStyle/>
          <a:p>
            <a:pPr>
              <a:defRPr/>
            </a:pPr>
            <a:r>
              <a:rPr lang="en-US" altLang="en-US" smtClean="0"/>
              <a:t>Slide </a:t>
            </a:r>
            <a:fld id="{7B0F4323-4460-4997-B543-454EB3AA50C1}" type="slidenum">
              <a:rPr lang="en-US" altLang="en-US" smtClean="0"/>
              <a:pPr>
                <a:defRPr/>
              </a:pPr>
              <a:t>13</a:t>
            </a:fld>
            <a:endParaRPr lang="en-US" altLang="en-US"/>
          </a:p>
        </p:txBody>
      </p:sp>
    </p:spTree>
    <p:extLst>
      <p:ext uri="{BB962C8B-B14F-4D97-AF65-F5344CB8AC3E}">
        <p14:creationId xmlns:p14="http://schemas.microsoft.com/office/powerpoint/2010/main" val="2169626175"/>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a:buNone/>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1729581"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rgbClr val="000000"/>
                </a:solidFill>
                <a:latin typeface="Times New Roman" panose="02020603050405020304" pitchFamily="18" charset="0"/>
                <a:ea typeface="+mn-ea"/>
                <a:cs typeface="Arial" panose="020B0604020202020204" pitchFamily="34" charset="0"/>
              </a:rPr>
              <a:t>Slide #1</a:t>
            </a:r>
          </a:p>
        </p:txBody>
      </p:sp>
      <p:sp>
        <p:nvSpPr>
          <p:cNvPr id="2" name="Footer Placeholder 1"/>
          <p:cNvSpPr>
            <a:spLocks noGrp="1"/>
          </p:cNvSpPr>
          <p:nvPr>
            <p:ph type="ftr" sz="quarter" idx="11"/>
          </p:nvPr>
        </p:nvSpPr>
        <p:spPr/>
        <p:txBody>
          <a:bodyPr/>
          <a:lstStyle/>
          <a:p>
            <a:pPr>
              <a:defRPr/>
            </a:pPr>
            <a:r>
              <a:rPr lang="en-US" smtClean="0"/>
              <a:t>Minyoung Park (Intel Corp.)</a:t>
            </a:r>
            <a:endParaRPr lang="en-US"/>
          </a:p>
        </p:txBody>
      </p:sp>
      <p:sp>
        <p:nvSpPr>
          <p:cNvPr id="3" name="Slide Number Placeholder 2"/>
          <p:cNvSpPr>
            <a:spLocks noGrp="1"/>
          </p:cNvSpPr>
          <p:nvPr>
            <p:ph type="sldNum" sz="quarter" idx="12"/>
          </p:nvPr>
        </p:nvSpPr>
        <p:spPr>
          <a:xfrm>
            <a:off x="5891924" y="6475413"/>
            <a:ext cx="509755" cy="184666"/>
          </a:xfrm>
        </p:spPr>
        <p:txBody>
          <a:bodyPr/>
          <a:lstStyle/>
          <a:p>
            <a:pPr>
              <a:defRPr/>
            </a:pPr>
            <a:r>
              <a:rPr lang="en-US" altLang="en-US" smtClean="0"/>
              <a:t>Slide </a:t>
            </a:r>
            <a:fld id="{7B0F4323-4460-4997-B543-454EB3AA50C1}" type="slidenum">
              <a:rPr lang="en-US" altLang="en-US" smtClean="0"/>
              <a:pPr>
                <a:defRPr/>
              </a:pPr>
              <a:t>14</a:t>
            </a:fld>
            <a:endParaRPr lang="en-US" altLang="en-US"/>
          </a:p>
        </p:txBody>
      </p:sp>
      <p:sp>
        <p:nvSpPr>
          <p:cNvPr id="4" name="Date Placeholder 3"/>
          <p:cNvSpPr>
            <a:spLocks noGrp="1"/>
          </p:cNvSpPr>
          <p:nvPr>
            <p:ph type="dt" sz="half" idx="10"/>
          </p:nvPr>
        </p:nvSpPr>
        <p:spPr/>
        <p:txBody>
          <a:bodyPr/>
          <a:lstStyle/>
          <a:p>
            <a:pPr>
              <a:defRPr/>
            </a:pPr>
            <a:r>
              <a:rPr lang="en-US" smtClean="0"/>
              <a:t>November 2019</a:t>
            </a:r>
            <a:endParaRPr lang="en-US" dirty="0"/>
          </a:p>
        </p:txBody>
      </p:sp>
    </p:spTree>
    <p:extLst>
      <p:ext uri="{BB962C8B-B14F-4D97-AF65-F5344CB8AC3E}">
        <p14:creationId xmlns:p14="http://schemas.microsoft.com/office/powerpoint/2010/main" val="425048004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a:solidFill>
                  <a:schemeClr val="tx1"/>
                </a:solidFill>
                <a:latin typeface="Calibri" panose="020F0502020204030204" pitchFamily="34" charset="0"/>
                <a:cs typeface="Calibri" panose="020F0502020204030204" pitchFamily="34" charset="0"/>
              </a:rPr>
              <a:t>Ways to inform IEEE</a:t>
            </a:r>
            <a:endParaRPr lang="en-US" altLang="en-US" u="sng"/>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latin typeface="Calibri" pitchFamily="34" charset="0"/>
                <a:cs typeface="Calibri" pitchFamily="34" charset="0"/>
              </a:rPr>
              <a:t>Cause an LOA to be submitted to the IEEE-SA (patcom@ieee.org);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latin typeface="Calibri" pitchFamily="34" charset="0"/>
                <a:cs typeface="Calibri" pitchFamily="34" charset="0"/>
              </a:rPr>
              <a:t>Provide the chair of this group with the identity of the holder(s) of any and all such claims as soon as possible;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rgbClr val="FF0000"/>
                </a:solidFill>
                <a:latin typeface="Calibri" pitchFamily="34" charset="0"/>
                <a:cs typeface="Calibri" pitchFamily="34" charset="0"/>
              </a:rPr>
              <a:t>Speak up now and respond to this Call for Potentially Essential Patents</a:t>
            </a:r>
          </a:p>
          <a:p>
            <a:pPr marL="0" indent="0">
              <a:buNone/>
              <a:defRPr/>
            </a:pPr>
            <a:r>
              <a:rPr lang="en-US" altLang="en-US" sz="20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latin typeface="Calibri" pitchFamily="34" charset="0"/>
                <a:cs typeface="Calibri" pitchFamily="34" charset="0"/>
              </a:rPr>
            </a:br>
            <a:endParaRPr lang="en-US" altLang="en-US" sz="2000" dirty="0">
              <a:latin typeface="Calibri" pitchFamily="34" charset="0"/>
              <a:cs typeface="Calibri" pitchFamily="34" charset="0"/>
            </a:endParaRPr>
          </a:p>
        </p:txBody>
      </p:sp>
      <p:sp>
        <p:nvSpPr>
          <p:cNvPr id="9220" name="Text Box 6"/>
          <p:cNvSpPr txBox="1">
            <a:spLocks noChangeArrowheads="1"/>
          </p:cNvSpPr>
          <p:nvPr/>
        </p:nvSpPr>
        <p:spPr bwMode="auto">
          <a:xfrm>
            <a:off x="152400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rgbClr val="000000"/>
                </a:solidFill>
                <a:latin typeface="Times New Roman" panose="02020603050405020304" pitchFamily="18" charset="0"/>
                <a:ea typeface="+mn-ea"/>
                <a:cs typeface="Arial" panose="020B0604020202020204" pitchFamily="34" charset="0"/>
              </a:rPr>
              <a:t>Slide #2</a:t>
            </a:r>
            <a:endParaRPr lang="en-US" altLang="en-US" sz="2400" dirty="0">
              <a:solidFill>
                <a:srgbClr val="000000"/>
              </a:solidFill>
              <a:latin typeface="Times New Roman" panose="02020603050405020304" pitchFamily="18" charset="0"/>
              <a:ea typeface="+mn-ea"/>
              <a:cs typeface="Arial" panose="020B0604020202020204" pitchFamily="34" charset="0"/>
            </a:endParaRPr>
          </a:p>
        </p:txBody>
      </p:sp>
      <p:sp>
        <p:nvSpPr>
          <p:cNvPr id="2" name="Date Placeholder 1"/>
          <p:cNvSpPr>
            <a:spLocks noGrp="1"/>
          </p:cNvSpPr>
          <p:nvPr>
            <p:ph type="dt" sz="half" idx="10"/>
          </p:nvPr>
        </p:nvSpPr>
        <p:spPr/>
        <p:txBody>
          <a:bodyPr/>
          <a:lstStyle/>
          <a:p>
            <a:pPr>
              <a:defRPr/>
            </a:pPr>
            <a:r>
              <a:rPr lang="en-US" smtClean="0"/>
              <a:t>November 2019</a:t>
            </a:r>
            <a:endParaRPr lang="en-US" dirty="0"/>
          </a:p>
        </p:txBody>
      </p:sp>
      <p:sp>
        <p:nvSpPr>
          <p:cNvPr id="3" name="Footer Placeholder 2"/>
          <p:cNvSpPr>
            <a:spLocks noGrp="1"/>
          </p:cNvSpPr>
          <p:nvPr>
            <p:ph type="ftr" sz="quarter" idx="11"/>
          </p:nvPr>
        </p:nvSpPr>
        <p:spPr/>
        <p:txBody>
          <a:bodyPr/>
          <a:lstStyle/>
          <a:p>
            <a:pPr>
              <a:defRPr/>
            </a:pPr>
            <a:r>
              <a:rPr lang="en-US" smtClean="0"/>
              <a:t>Minyoung Park (Intel Corp.)</a:t>
            </a:r>
            <a:endParaRPr lang="en-US"/>
          </a:p>
        </p:txBody>
      </p:sp>
      <p:sp>
        <p:nvSpPr>
          <p:cNvPr id="4" name="Slide Number Placeholder 3"/>
          <p:cNvSpPr>
            <a:spLocks noGrp="1"/>
          </p:cNvSpPr>
          <p:nvPr>
            <p:ph type="sldNum" sz="quarter" idx="12"/>
          </p:nvPr>
        </p:nvSpPr>
        <p:spPr>
          <a:xfrm>
            <a:off x="5891924" y="6475413"/>
            <a:ext cx="509755" cy="184666"/>
          </a:xfrm>
        </p:spPr>
        <p:txBody>
          <a:bodyPr/>
          <a:lstStyle/>
          <a:p>
            <a:pPr>
              <a:defRPr/>
            </a:pPr>
            <a:r>
              <a:rPr lang="en-US" altLang="en-US" smtClean="0"/>
              <a:t>Slide </a:t>
            </a:r>
            <a:fld id="{7B0F4323-4460-4997-B543-454EB3AA50C1}" type="slidenum">
              <a:rPr lang="en-US" altLang="en-US" smtClean="0"/>
              <a:pPr>
                <a:defRPr/>
              </a:pPr>
              <a:t>15</a:t>
            </a:fld>
            <a:endParaRPr lang="en-US" altLang="en-US"/>
          </a:p>
        </p:txBody>
      </p:sp>
    </p:spTree>
    <p:extLst>
      <p:ext uri="{BB962C8B-B14F-4D97-AF65-F5344CB8AC3E}">
        <p14:creationId xmlns:p14="http://schemas.microsoft.com/office/powerpoint/2010/main" val="62877100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2209800" y="685801"/>
            <a:ext cx="7772400" cy="680179"/>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29218" y="1365980"/>
            <a:ext cx="10272182" cy="4648200"/>
          </a:xfrm>
        </p:spPr>
        <p:txBody>
          <a:bodyPr/>
          <a:lstStyle/>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152400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rgbClr val="000000"/>
                </a:solidFill>
                <a:latin typeface="Times New Roman" panose="02020603050405020304" pitchFamily="18" charset="0"/>
                <a:ea typeface="+mn-ea"/>
                <a:cs typeface="Arial" panose="020B0604020202020204" pitchFamily="34" charset="0"/>
              </a:rPr>
              <a:t>Slide #3</a:t>
            </a:r>
          </a:p>
        </p:txBody>
      </p:sp>
      <p:sp>
        <p:nvSpPr>
          <p:cNvPr id="2" name="Date Placeholder 1"/>
          <p:cNvSpPr>
            <a:spLocks noGrp="1"/>
          </p:cNvSpPr>
          <p:nvPr>
            <p:ph type="dt" sz="half" idx="10"/>
          </p:nvPr>
        </p:nvSpPr>
        <p:spPr/>
        <p:txBody>
          <a:bodyPr/>
          <a:lstStyle/>
          <a:p>
            <a:pPr>
              <a:defRPr/>
            </a:pPr>
            <a:r>
              <a:rPr lang="en-US" smtClean="0"/>
              <a:t>November 2019</a:t>
            </a:r>
            <a:endParaRPr lang="en-US" dirty="0"/>
          </a:p>
        </p:txBody>
      </p:sp>
      <p:sp>
        <p:nvSpPr>
          <p:cNvPr id="3" name="Footer Placeholder 2"/>
          <p:cNvSpPr>
            <a:spLocks noGrp="1"/>
          </p:cNvSpPr>
          <p:nvPr>
            <p:ph type="ftr" sz="quarter" idx="11"/>
          </p:nvPr>
        </p:nvSpPr>
        <p:spPr/>
        <p:txBody>
          <a:bodyPr/>
          <a:lstStyle/>
          <a:p>
            <a:pPr>
              <a:defRPr/>
            </a:pPr>
            <a:r>
              <a:rPr lang="en-US" smtClean="0"/>
              <a:t>Minyoung Park (Intel Corp.)</a:t>
            </a:r>
            <a:endParaRPr lang="en-US"/>
          </a:p>
        </p:txBody>
      </p:sp>
      <p:sp>
        <p:nvSpPr>
          <p:cNvPr id="4" name="Slide Number Placeholder 3"/>
          <p:cNvSpPr>
            <a:spLocks noGrp="1"/>
          </p:cNvSpPr>
          <p:nvPr>
            <p:ph type="sldNum" sz="quarter" idx="12"/>
          </p:nvPr>
        </p:nvSpPr>
        <p:spPr>
          <a:xfrm>
            <a:off x="5891924" y="6475413"/>
            <a:ext cx="509755" cy="184666"/>
          </a:xfrm>
        </p:spPr>
        <p:txBody>
          <a:bodyPr/>
          <a:lstStyle/>
          <a:p>
            <a:pPr>
              <a:defRPr/>
            </a:pPr>
            <a:r>
              <a:rPr lang="en-US" altLang="en-US" smtClean="0"/>
              <a:t>Slide </a:t>
            </a:r>
            <a:fld id="{7B0F4323-4460-4997-B543-454EB3AA50C1}" type="slidenum">
              <a:rPr lang="en-US" altLang="en-US" smtClean="0"/>
              <a:pPr>
                <a:defRPr/>
              </a:pPr>
              <a:t>16</a:t>
            </a:fld>
            <a:endParaRPr lang="en-US" altLang="en-US"/>
          </a:p>
        </p:txBody>
      </p:sp>
    </p:spTree>
    <p:extLst>
      <p:ext uri="{BB962C8B-B14F-4D97-AF65-F5344CB8AC3E}">
        <p14:creationId xmlns:p14="http://schemas.microsoft.com/office/powerpoint/2010/main" val="25623392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2209800" y="685800"/>
            <a:ext cx="7772400" cy="4572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altLang="en-US" u="sng" dirty="0"/>
          </a:p>
        </p:txBody>
      </p:sp>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a typeface="+mn-ea"/>
              <a:cs typeface="Arial" panose="020B0604020202020204" pitchFamily="34" charset="0"/>
            </a:endParaRPr>
          </a:p>
        </p:txBody>
      </p:sp>
      <p:sp>
        <p:nvSpPr>
          <p:cNvPr id="11268" name="Rectangle 4"/>
          <p:cNvSpPr>
            <a:spLocks noChangeArrowheads="1"/>
          </p:cNvSpPr>
          <p:nvPr/>
        </p:nvSpPr>
        <p:spPr bwMode="auto">
          <a:xfrm>
            <a:off x="929218" y="1143000"/>
            <a:ext cx="10348382"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a:solidFill>
                  <a:srgbClr val="000000"/>
                </a:solidFill>
                <a:latin typeface="Calibri" panose="020F0502020204030204" pitchFamily="34" charset="0"/>
                <a:ea typeface="+mn-ea"/>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rgbClr val="000000"/>
                </a:solidFill>
                <a:latin typeface="Calibri" panose="020F0502020204030204" pitchFamily="34" charset="0"/>
                <a:ea typeface="+mn-ea"/>
                <a:cs typeface="Calibri" panose="020F0502020204030204" pitchFamily="34" charset="0"/>
              </a:rPr>
              <a:t>IEEE-SA Standards Board Bylaws</a:t>
            </a:r>
            <a:r>
              <a:rPr lang="en-US" altLang="en-US" sz="2000" b="1" dirty="0">
                <a:solidFill>
                  <a:srgbClr val="000000"/>
                </a:solidFill>
                <a:latin typeface="Calibri" panose="020F0502020204030204" pitchFamily="34" charset="0"/>
                <a:ea typeface="+mn-ea"/>
                <a:cs typeface="Calibri" panose="020F0502020204030204" pitchFamily="34" charset="0"/>
              </a:rPr>
              <a:t> </a:t>
            </a:r>
            <a:r>
              <a:rPr lang="en-US" altLang="en-US" sz="1600" b="1" dirty="0">
                <a:solidFill>
                  <a:srgbClr val="000000"/>
                </a:solidFill>
                <a:latin typeface="Calibri" panose="020F0502020204030204" pitchFamily="34" charset="0"/>
                <a:ea typeface="+mn-ea"/>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rgbClr val="000000"/>
                </a:solidFill>
                <a:latin typeface="Calibri" panose="020F0502020204030204" pitchFamily="34" charset="0"/>
                <a:ea typeface="+mn-ea"/>
                <a:cs typeface="Calibri" panose="020F0502020204030204" pitchFamily="34" charset="0"/>
              </a:rPr>
              <a:t>IEEE-SA Standards Board Operations Manual</a:t>
            </a:r>
            <a:r>
              <a:rPr lang="en-US" altLang="en-US" sz="2000" b="1" dirty="0">
                <a:solidFill>
                  <a:srgbClr val="000000"/>
                </a:solidFill>
                <a:latin typeface="Calibri" panose="020F0502020204030204" pitchFamily="34" charset="0"/>
                <a:ea typeface="+mn-ea"/>
                <a:cs typeface="Calibri" panose="020F0502020204030204" pitchFamily="34" charset="0"/>
              </a:rPr>
              <a:t> </a:t>
            </a:r>
            <a:r>
              <a:rPr lang="en-US" altLang="en-US" sz="1600" b="1" dirty="0">
                <a:solidFill>
                  <a:srgbClr val="000000"/>
                </a:solidFill>
                <a:latin typeface="Calibri" panose="020F0502020204030204" pitchFamily="34" charset="0"/>
                <a:ea typeface="+mn-ea"/>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sz="2000" dirty="0">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a:solidFill>
                  <a:srgbClr val="000000"/>
                </a:solidFill>
                <a:latin typeface="Calibri" panose="020F0502020204030204" pitchFamily="34" charset="0"/>
                <a:ea typeface="+mn-ea"/>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sz="2000" b="1" dirty="0">
                <a:solidFill>
                  <a:srgbClr val="000000"/>
                </a:solidFill>
                <a:latin typeface="Calibri" panose="020F0502020204030204" pitchFamily="34" charset="0"/>
                <a:ea typeface="+mn-ea"/>
                <a:cs typeface="Calibri" panose="020F0502020204030204" pitchFamily="34" charset="0"/>
              </a:rPr>
              <a:t>	</a:t>
            </a:r>
            <a:r>
              <a:rPr lang="en-US" altLang="en-US" sz="2000" b="1" i="1" dirty="0">
                <a:solidFill>
                  <a:srgbClr val="000000"/>
                </a:solidFill>
                <a:latin typeface="Calibri" panose="020F0502020204030204" pitchFamily="34" charset="0"/>
                <a:ea typeface="+mn-ea"/>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sz="2000" b="1" i="1" dirty="0">
              <a:solidFill>
                <a:srgbClr val="000000"/>
              </a:solidFill>
              <a:latin typeface="Calibri" panose="020F0502020204030204" pitchFamily="34" charset="0"/>
              <a:ea typeface="+mn-ea"/>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rgbClr val="000000"/>
              </a:solidFill>
              <a:latin typeface="Calibri" panose="020F0502020204030204" pitchFamily="34" charset="0"/>
              <a:ea typeface="+mn-ea"/>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rgbClr val="000000"/>
                </a:solidFill>
                <a:latin typeface="Calibri" panose="020F0502020204030204" pitchFamily="34" charset="0"/>
                <a:ea typeface="+mn-ea"/>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pitchFamily="2" charset="2"/>
              <a:buNone/>
            </a:pPr>
            <a:endParaRPr lang="en-US" altLang="en-US" sz="2000" b="1" i="1" dirty="0">
              <a:solidFill>
                <a:srgbClr val="000000"/>
              </a:solidFill>
              <a:latin typeface="Calibri" panose="020F0502020204030204" pitchFamily="34" charset="0"/>
              <a:ea typeface="+mn-ea"/>
              <a:cs typeface="Calibri" panose="020F050202020403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rgbClr val="000000"/>
                </a:solidFill>
                <a:latin typeface="Times New Roman" panose="02020603050405020304" pitchFamily="18" charset="0"/>
                <a:ea typeface="+mn-ea"/>
                <a:cs typeface="Arial" panose="020B0604020202020204" pitchFamily="34" charset="0"/>
              </a:rPr>
              <a:t>Slide #4</a:t>
            </a:r>
            <a:endParaRPr lang="en-US" altLang="en-US" sz="2400" dirty="0">
              <a:solidFill>
                <a:srgbClr val="000000"/>
              </a:solidFill>
              <a:latin typeface="Times New Roman" panose="02020603050405020304" pitchFamily="18" charset="0"/>
              <a:ea typeface="+mn-ea"/>
              <a:cs typeface="Arial" panose="020B0604020202020204" pitchFamily="34" charset="0"/>
            </a:endParaRPr>
          </a:p>
        </p:txBody>
      </p:sp>
      <p:sp>
        <p:nvSpPr>
          <p:cNvPr id="3" name="Date Placeholder 2"/>
          <p:cNvSpPr>
            <a:spLocks noGrp="1"/>
          </p:cNvSpPr>
          <p:nvPr>
            <p:ph type="dt" sz="half" idx="10"/>
          </p:nvPr>
        </p:nvSpPr>
        <p:spPr/>
        <p:txBody>
          <a:bodyPr/>
          <a:lstStyle/>
          <a:p>
            <a:pPr>
              <a:defRPr/>
            </a:pPr>
            <a:r>
              <a:rPr lang="en-US" smtClean="0"/>
              <a:t>November 2019</a:t>
            </a:r>
            <a:endParaRPr lang="en-US" dirty="0"/>
          </a:p>
        </p:txBody>
      </p:sp>
      <p:sp>
        <p:nvSpPr>
          <p:cNvPr id="4" name="Footer Placeholder 3"/>
          <p:cNvSpPr>
            <a:spLocks noGrp="1"/>
          </p:cNvSpPr>
          <p:nvPr>
            <p:ph type="ftr" sz="quarter" idx="11"/>
          </p:nvPr>
        </p:nvSpPr>
        <p:spPr/>
        <p:txBody>
          <a:bodyPr/>
          <a:lstStyle/>
          <a:p>
            <a:pPr>
              <a:defRPr/>
            </a:pPr>
            <a:r>
              <a:rPr lang="en-US" smtClean="0"/>
              <a:t>Minyoung Park (Intel Corp.)</a:t>
            </a:r>
            <a:endParaRPr lang="en-US"/>
          </a:p>
        </p:txBody>
      </p:sp>
      <p:sp>
        <p:nvSpPr>
          <p:cNvPr id="5" name="Slide Number Placeholder 4"/>
          <p:cNvSpPr>
            <a:spLocks noGrp="1"/>
          </p:cNvSpPr>
          <p:nvPr>
            <p:ph type="sldNum" sz="quarter" idx="12"/>
          </p:nvPr>
        </p:nvSpPr>
        <p:spPr>
          <a:xfrm>
            <a:off x="5891924" y="6475413"/>
            <a:ext cx="509755" cy="184666"/>
          </a:xfrm>
        </p:spPr>
        <p:txBody>
          <a:bodyPr/>
          <a:lstStyle/>
          <a:p>
            <a:pPr>
              <a:defRPr/>
            </a:pPr>
            <a:r>
              <a:rPr lang="en-US" altLang="en-US" smtClean="0"/>
              <a:t>Slide </a:t>
            </a:r>
            <a:fld id="{7B0F4323-4460-4997-B543-454EB3AA50C1}" type="slidenum">
              <a:rPr lang="en-US" altLang="en-US" smtClean="0"/>
              <a:pPr>
                <a:defRPr/>
              </a:pPr>
              <a:t>17</a:t>
            </a:fld>
            <a:endParaRPr lang="en-US" altLang="en-US"/>
          </a:p>
        </p:txBody>
      </p:sp>
    </p:spTree>
    <p:extLst>
      <p:ext uri="{BB962C8B-B14F-4D97-AF65-F5344CB8AC3E}">
        <p14:creationId xmlns:p14="http://schemas.microsoft.com/office/powerpoint/2010/main" val="3363609574"/>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Participant behavior in IEEE-SA activities is guided</a:t>
            </a:r>
            <a:br>
              <a:rPr lang="en-US" smtClean="0"/>
            </a:br>
            <a:r>
              <a:rPr lang="en-US" smtClean="0"/>
              <a:t>by the IEEE Codes of Ethics &amp; Conduct</a:t>
            </a:r>
            <a:endParaRPr lang="en-US" dirty="0"/>
          </a:p>
        </p:txBody>
      </p:sp>
      <p:sp>
        <p:nvSpPr>
          <p:cNvPr id="3" name="Content Placeholder 2"/>
          <p:cNvSpPr>
            <a:spLocks noGrp="1"/>
          </p:cNvSpPr>
          <p:nvPr>
            <p:ph idx="1"/>
          </p:nvPr>
        </p:nvSpPr>
        <p:spPr/>
        <p:txBody>
          <a:bodyPr/>
          <a:lstStyle/>
          <a:p>
            <a:r>
              <a:rPr lang="en-US" sz="2000" dirty="0" smtClean="0"/>
              <a:t>All participants in IEEE-SA activities are expected to adhere to the core principles underlying the:</a:t>
            </a:r>
          </a:p>
          <a:p>
            <a:pPr lvl="1"/>
            <a:r>
              <a:rPr lang="en-US" sz="1800" dirty="0" smtClean="0">
                <a:hlinkClick r:id="rId2"/>
              </a:rPr>
              <a:t>IEEE Code of Ethics</a:t>
            </a:r>
            <a:endParaRPr lang="en-US" sz="1800" dirty="0" smtClean="0"/>
          </a:p>
          <a:p>
            <a:pPr lvl="1"/>
            <a:r>
              <a:rPr lang="en-US" sz="1800" dirty="0" smtClean="0">
                <a:hlinkClick r:id="rId3"/>
              </a:rPr>
              <a:t>IEEE Code of Conduct</a:t>
            </a:r>
            <a:endParaRPr lang="en-US" sz="1800" dirty="0" smtClean="0"/>
          </a:p>
          <a:p>
            <a:r>
              <a:rPr lang="en-US" sz="2000" dirty="0" smtClean="0"/>
              <a:t>The core principles of the IEEE Codes of Ethics &amp; Conduct are to:</a:t>
            </a:r>
          </a:p>
          <a:p>
            <a:pPr lvl="1"/>
            <a:r>
              <a:rPr lang="en-US" sz="1800" dirty="0" smtClean="0"/>
              <a:t>Uphold the highest standards of integrity, responsible behavior, and ethical and professional conduct</a:t>
            </a:r>
          </a:p>
          <a:p>
            <a:pPr lvl="1"/>
            <a:r>
              <a:rPr lang="en-US" sz="1800" dirty="0" smtClean="0"/>
              <a:t>Treat people fairly and with respect, to not engage in harassment, discrimination, or retaliation, and to protect people's privacy.</a:t>
            </a:r>
          </a:p>
          <a:p>
            <a:pPr lvl="1"/>
            <a:r>
              <a:rPr lang="en-US" sz="1800" dirty="0" smtClean="0"/>
              <a:t>Avoid injuring others, their property, reputation, or employment by false or malicious action</a:t>
            </a:r>
          </a:p>
          <a:p>
            <a:r>
              <a:rPr lang="en-US" sz="2000" dirty="0" smtClean="0"/>
              <a:t>The most recent versions of these Codes are available at</a:t>
            </a:r>
          </a:p>
          <a:p>
            <a:pPr lvl="1"/>
            <a:r>
              <a:rPr lang="en-US" sz="1800" dirty="0" smtClean="0">
                <a:hlinkClick r:id="rId4"/>
              </a:rPr>
              <a:t>http://www.ieee.org/about/corporate/governance</a:t>
            </a:r>
            <a:endParaRPr lang="en-US" sz="1800" dirty="0"/>
          </a:p>
        </p:txBody>
      </p:sp>
      <p:sp>
        <p:nvSpPr>
          <p:cNvPr id="6" name="Date Placeholder 5"/>
          <p:cNvSpPr>
            <a:spLocks noGrp="1"/>
          </p:cNvSpPr>
          <p:nvPr>
            <p:ph type="dt" idx="10"/>
          </p:nvPr>
        </p:nvSpPr>
        <p:spPr>
          <a:xfrm>
            <a:off x="928688" y="333375"/>
            <a:ext cx="1182687" cy="276225"/>
          </a:xfrm>
        </p:spPr>
        <p:txBody>
          <a:bodyPr/>
          <a:lstStyle/>
          <a:p>
            <a:r>
              <a:rPr lang="en-US" smtClean="0"/>
              <a:t>November 2019</a:t>
            </a:r>
            <a:endParaRPr lang="en-GB" dirty="0"/>
          </a:p>
        </p:txBody>
      </p:sp>
      <p:sp>
        <p:nvSpPr>
          <p:cNvPr id="5" name="Footer Placeholder 4"/>
          <p:cNvSpPr>
            <a:spLocks noGrp="1"/>
          </p:cNvSpPr>
          <p:nvPr>
            <p:ph type="ftr" idx="11"/>
          </p:nvPr>
        </p:nvSpPr>
        <p:spPr>
          <a:xfrm>
            <a:off x="7721600" y="6475413"/>
            <a:ext cx="3670300" cy="184150"/>
          </a:xfrm>
        </p:spPr>
        <p:txBody>
          <a:bodyPr/>
          <a:lstStyle/>
          <a:p>
            <a:r>
              <a:rPr lang="en-GB" smtClean="0"/>
              <a:t>Minyoung Park (Intel Corp.)</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329916505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Participants in the IEEE-SA “individual process” shall</a:t>
            </a:r>
            <a:br>
              <a:rPr lang="en-US" smtClean="0"/>
            </a:br>
            <a:r>
              <a:rPr lang="en-US" smtClean="0"/>
              <a:t>act independently of others, including employers</a:t>
            </a:r>
            <a:endParaRPr lang="en-US" dirty="0"/>
          </a:p>
        </p:txBody>
      </p:sp>
      <p:sp>
        <p:nvSpPr>
          <p:cNvPr id="3" name="Content Placeholder 2"/>
          <p:cNvSpPr>
            <a:spLocks noGrp="1"/>
          </p:cNvSpPr>
          <p:nvPr>
            <p:ph idx="1"/>
          </p:nvPr>
        </p:nvSpPr>
        <p:spPr/>
        <p:txBody>
          <a:bodyPr/>
          <a:lstStyle/>
          <a:p>
            <a:r>
              <a:rPr lang="en-US" sz="2000" dirty="0" smtClean="0"/>
              <a:t>The </a:t>
            </a:r>
            <a:r>
              <a:rPr lang="en-US" sz="2000" dirty="0" smtClean="0">
                <a:hlinkClick r:id="rId2"/>
              </a:rPr>
              <a:t>IEEE-SA Standards Board Bylaws </a:t>
            </a:r>
            <a:r>
              <a:rPr lang="en-US" sz="2000" dirty="0" smtClean="0"/>
              <a:t>require that “participants in the IEEE standards development individual process shall act based on their qualifications and experience”</a:t>
            </a:r>
          </a:p>
          <a:p>
            <a:r>
              <a:rPr lang="en-US" sz="2000" dirty="0" smtClean="0"/>
              <a:t>This means participants:</a:t>
            </a:r>
          </a:p>
          <a:p>
            <a:pPr lvl="1"/>
            <a:r>
              <a:rPr lang="en-US" sz="1800" dirty="0" smtClean="0">
                <a:solidFill>
                  <a:srgbClr val="00B050"/>
                </a:solidFill>
              </a:rPr>
              <a:t>Shall act &amp; vote </a:t>
            </a:r>
            <a:r>
              <a:rPr lang="en-US" sz="1800" dirty="0" smtClean="0"/>
              <a:t>based on their personal &amp; independent opinions derived from their expertise, knowledge, and qualifications</a:t>
            </a:r>
          </a:p>
          <a:p>
            <a:pPr lvl="1"/>
            <a:r>
              <a:rPr lang="en-US" sz="1800" dirty="0" smtClean="0">
                <a:solidFill>
                  <a:srgbClr val="FF0000"/>
                </a:solidFill>
              </a:rPr>
              <a:t>Shall not act or vote</a:t>
            </a:r>
            <a:r>
              <a:rPr lang="en-US" sz="1800" dirty="0" smtClean="0">
                <a:solidFill>
                  <a:srgbClr val="FF3300"/>
                </a:solidFill>
              </a:rPr>
              <a:t> </a:t>
            </a:r>
            <a:r>
              <a:rPr lang="en-US" sz="1800" dirty="0" smtClean="0"/>
              <a:t>based on any obligation to or any direction from any other person or organization, including an employer or client, regardless of any external commitments, agreements, contracts, or orders</a:t>
            </a:r>
          </a:p>
          <a:p>
            <a:pPr lvl="1"/>
            <a:r>
              <a:rPr lang="en-US" sz="1800" dirty="0" smtClean="0">
                <a:solidFill>
                  <a:srgbClr val="FF0000"/>
                </a:solidFill>
              </a:rPr>
              <a:t>Shall not direct </a:t>
            </a:r>
            <a:r>
              <a:rPr lang="en-US" sz="1800" dirty="0" smtClean="0"/>
              <a:t>the actions or votes of other participants or retaliate against other participants for fulfilling their responsibility to act &amp; vote based on their personal &amp; independently developed opinions</a:t>
            </a:r>
          </a:p>
          <a:p>
            <a:r>
              <a:rPr lang="en-US" sz="2000" dirty="0" smtClean="0"/>
              <a:t>By participating in standards activities using the “individual process”, you are deemed to accept these requirements; if you are unable to satisfy these requirements then you shall immediately cease any participation</a:t>
            </a:r>
            <a:endParaRPr lang="en-US" sz="2000" dirty="0"/>
          </a:p>
        </p:txBody>
      </p:sp>
      <p:sp>
        <p:nvSpPr>
          <p:cNvPr id="6" name="Date Placeholder 5"/>
          <p:cNvSpPr>
            <a:spLocks noGrp="1"/>
          </p:cNvSpPr>
          <p:nvPr>
            <p:ph type="dt" idx="10"/>
          </p:nvPr>
        </p:nvSpPr>
        <p:spPr>
          <a:xfrm>
            <a:off x="928688" y="333375"/>
            <a:ext cx="1182687" cy="276225"/>
          </a:xfrm>
        </p:spPr>
        <p:txBody>
          <a:bodyPr/>
          <a:lstStyle/>
          <a:p>
            <a:r>
              <a:rPr lang="en-US" smtClean="0"/>
              <a:t>November 2019</a:t>
            </a:r>
            <a:endParaRPr lang="en-GB" dirty="0"/>
          </a:p>
        </p:txBody>
      </p:sp>
      <p:sp>
        <p:nvSpPr>
          <p:cNvPr id="5" name="Footer Placeholder 4"/>
          <p:cNvSpPr>
            <a:spLocks noGrp="1"/>
          </p:cNvSpPr>
          <p:nvPr>
            <p:ph type="ftr" idx="11"/>
          </p:nvPr>
        </p:nvSpPr>
        <p:spPr>
          <a:xfrm>
            <a:off x="7721600" y="6475413"/>
            <a:ext cx="3670300" cy="184150"/>
          </a:xfrm>
        </p:spPr>
        <p:txBody>
          <a:bodyPr/>
          <a:lstStyle/>
          <a:p>
            <a:r>
              <a:rPr lang="en-GB" smtClean="0"/>
              <a:t>Minyoung Park (Intel Corp.)</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27296543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2243138" y="1068388"/>
            <a:ext cx="7772400" cy="1066800"/>
          </a:xfrm>
        </p:spPr>
        <p:txBody>
          <a:bodyPr/>
          <a:lstStyle/>
          <a:p>
            <a:r>
              <a:rPr lang="en-US" altLang="en-US" sz="3600" dirty="0">
                <a:solidFill>
                  <a:schemeClr val="tx1"/>
                </a:solidFill>
                <a:cs typeface="Times New Roman" panose="02020603050405020304" pitchFamily="18" charset="0"/>
              </a:rPr>
              <a:t>IEEE 802.11 </a:t>
            </a:r>
            <a:r>
              <a:rPr lang="en-US" altLang="en-US" sz="3600" dirty="0" err="1">
                <a:solidFill>
                  <a:schemeClr val="tx1"/>
                </a:solidFill>
                <a:cs typeface="Times New Roman" panose="02020603050405020304" pitchFamily="18" charset="0"/>
              </a:rPr>
              <a:t>TGba</a:t>
            </a:r>
            <a:r>
              <a:rPr lang="en-US" altLang="en-US" sz="3600" dirty="0">
                <a:solidFill>
                  <a:schemeClr val="tx1"/>
                </a:solidFill>
                <a:cs typeface="Times New Roman" panose="02020603050405020304" pitchFamily="18" charset="0"/>
              </a:rPr>
              <a:t>:</a:t>
            </a:r>
            <a:br>
              <a:rPr lang="en-US" altLang="en-US" sz="3600" dirty="0">
                <a:solidFill>
                  <a:schemeClr val="tx1"/>
                </a:solidFill>
                <a:cs typeface="Times New Roman" panose="02020603050405020304" pitchFamily="18" charset="0"/>
              </a:rPr>
            </a:br>
            <a:r>
              <a:rPr lang="en-US" altLang="en-US" sz="3600" dirty="0">
                <a:solidFill>
                  <a:schemeClr val="tx1"/>
                </a:solidFill>
                <a:cs typeface="Times New Roman" panose="02020603050405020304" pitchFamily="18" charset="0"/>
              </a:rPr>
              <a:t>Wake-up Radio Operation</a:t>
            </a:r>
            <a:endParaRPr lang="en-US" altLang="en-US" sz="3600" dirty="0">
              <a:solidFill>
                <a:schemeClr val="tx1"/>
              </a:solidFill>
            </a:endParaRPr>
          </a:p>
        </p:txBody>
      </p:sp>
      <p:sp>
        <p:nvSpPr>
          <p:cNvPr id="6147" name="Content Placeholder 2"/>
          <p:cNvSpPr>
            <a:spLocks noGrp="1"/>
          </p:cNvSpPr>
          <p:nvPr>
            <p:ph idx="1"/>
          </p:nvPr>
        </p:nvSpPr>
        <p:spPr/>
        <p:txBody>
          <a:bodyPr/>
          <a:lstStyle/>
          <a:p>
            <a:pPr algn="ctr">
              <a:lnSpc>
                <a:spcPct val="90000"/>
              </a:lnSpc>
              <a:buFontTx/>
              <a:buNone/>
            </a:pPr>
            <a:endParaRPr lang="en-US" altLang="en-US" sz="3200" dirty="0">
              <a:cs typeface="Times New Roman" panose="02020603050405020304" pitchFamily="18" charset="0"/>
            </a:endParaRPr>
          </a:p>
          <a:p>
            <a:pPr algn="ctr">
              <a:lnSpc>
                <a:spcPct val="90000"/>
              </a:lnSpc>
              <a:buFontTx/>
              <a:buNone/>
            </a:pPr>
            <a:endParaRPr lang="en-US" altLang="en-US" sz="3200" dirty="0">
              <a:cs typeface="Times New Roman" panose="02020603050405020304" pitchFamily="18" charset="0"/>
            </a:endParaRPr>
          </a:p>
          <a:p>
            <a:pPr algn="ctr">
              <a:lnSpc>
                <a:spcPct val="90000"/>
              </a:lnSpc>
              <a:buFontTx/>
              <a:buNone/>
            </a:pPr>
            <a:r>
              <a:rPr lang="en-US" altLang="en-US" sz="3200" dirty="0">
                <a:cs typeface="Times New Roman" panose="02020603050405020304" pitchFamily="18" charset="0"/>
              </a:rPr>
              <a:t> </a:t>
            </a:r>
            <a:r>
              <a:rPr lang="en-US" altLang="en-US" sz="3200" dirty="0" smtClean="0">
                <a:cs typeface="Times New Roman" panose="02020603050405020304" pitchFamily="18" charset="0"/>
              </a:rPr>
              <a:t>Waikoloa, Hawaii, </a:t>
            </a:r>
            <a:r>
              <a:rPr lang="en-US" altLang="en-US" sz="3200" dirty="0">
                <a:cs typeface="Times New Roman" panose="02020603050405020304" pitchFamily="18" charset="0"/>
              </a:rPr>
              <a:t>USA</a:t>
            </a:r>
          </a:p>
          <a:p>
            <a:pPr algn="ctr">
              <a:lnSpc>
                <a:spcPct val="90000"/>
              </a:lnSpc>
              <a:buFontTx/>
              <a:buNone/>
            </a:pPr>
            <a:r>
              <a:rPr lang="en-US" altLang="en-US" sz="3200" dirty="0" smtClean="0">
                <a:cs typeface="Times New Roman" panose="02020603050405020304" pitchFamily="18" charset="0"/>
              </a:rPr>
              <a:t>November 10-15, </a:t>
            </a:r>
            <a:r>
              <a:rPr lang="en-US" altLang="en-US" sz="3200" dirty="0">
                <a:cs typeface="Times New Roman" panose="02020603050405020304" pitchFamily="18" charset="0"/>
              </a:rPr>
              <a:t>2019</a:t>
            </a:r>
          </a:p>
          <a:p>
            <a:pPr algn="ctr">
              <a:lnSpc>
                <a:spcPct val="90000"/>
              </a:lnSpc>
              <a:buFontTx/>
              <a:buNone/>
            </a:pPr>
            <a:endParaRPr lang="en-US" altLang="en-US" sz="2000" dirty="0">
              <a:cs typeface="Times New Roman" panose="02020603050405020304" pitchFamily="18" charset="0"/>
            </a:endParaRPr>
          </a:p>
          <a:p>
            <a:pPr algn="ctr">
              <a:lnSpc>
                <a:spcPct val="90000"/>
              </a:lnSpc>
              <a:buFontTx/>
              <a:buNone/>
            </a:pPr>
            <a:r>
              <a:rPr lang="en-US" altLang="en-US" sz="2000" dirty="0">
                <a:cs typeface="Times New Roman" panose="02020603050405020304" pitchFamily="18" charset="0"/>
              </a:rPr>
              <a:t>Chair:  Minyoung Park (Intel)</a:t>
            </a:r>
          </a:p>
          <a:p>
            <a:pPr algn="ctr">
              <a:lnSpc>
                <a:spcPct val="90000"/>
              </a:lnSpc>
              <a:buFontTx/>
              <a:buNone/>
            </a:pPr>
            <a:r>
              <a:rPr lang="en-US" altLang="en-US" sz="2000" dirty="0">
                <a:cs typeface="Times New Roman" panose="02020603050405020304" pitchFamily="18" charset="0"/>
              </a:rPr>
              <a:t>Vice Chairs:  Yunsong Yang </a:t>
            </a:r>
            <a:r>
              <a:rPr lang="en-US" altLang="en-US" sz="2000" dirty="0" smtClean="0">
                <a:cs typeface="Times New Roman" panose="02020603050405020304" pitchFamily="18" charset="0"/>
              </a:rPr>
              <a:t>(Self), </a:t>
            </a:r>
            <a:r>
              <a:rPr lang="en-US" altLang="en-US" sz="2000" dirty="0">
                <a:cs typeface="Times New Roman" panose="02020603050405020304" pitchFamily="18" charset="0"/>
              </a:rPr>
              <a:t>Eunsung Park (LGE)</a:t>
            </a:r>
          </a:p>
          <a:p>
            <a:pPr algn="ctr">
              <a:lnSpc>
                <a:spcPct val="90000"/>
              </a:lnSpc>
              <a:buFontTx/>
              <a:buNone/>
            </a:pPr>
            <a:r>
              <a:rPr lang="en-US" altLang="en-US" sz="2000" dirty="0"/>
              <a:t>Secretary: Leif Wilhelmsson (Ericsson)</a:t>
            </a:r>
          </a:p>
          <a:p>
            <a:pPr algn="ctr">
              <a:lnSpc>
                <a:spcPct val="90000"/>
              </a:lnSpc>
              <a:buFontTx/>
              <a:buNone/>
            </a:pPr>
            <a:r>
              <a:rPr lang="en-US" altLang="en-US" sz="2000" dirty="0"/>
              <a:t>Technical Editor: Po-Kai Huang (Intel)</a:t>
            </a:r>
          </a:p>
        </p:txBody>
      </p:sp>
      <p:sp>
        <p:nvSpPr>
          <p:cNvPr id="4" name="Date Placeholder 3"/>
          <p:cNvSpPr>
            <a:spLocks noGrp="1"/>
          </p:cNvSpPr>
          <p:nvPr>
            <p:ph type="dt" sz="quarter" idx="10"/>
          </p:nvPr>
        </p:nvSpPr>
        <p:spPr/>
        <p:txBody>
          <a:bodyPr/>
          <a:lstStyle/>
          <a:p>
            <a:pPr>
              <a:defRPr/>
            </a:pPr>
            <a:r>
              <a:rPr lang="en-US" smtClean="0"/>
              <a:t>November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150" name="Slide Number Placeholder 5"/>
          <p:cNvSpPr>
            <a:spLocks noGrp="1"/>
          </p:cNvSpPr>
          <p:nvPr>
            <p:ph type="sldNum" sz="quarter" idx="12"/>
          </p:nvPr>
        </p:nvSpPr>
        <p:spPr>
          <a:xfrm>
            <a:off x="5912932" y="6474897"/>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33C9D1D7-C3F4-4CEF-8AC8-35E757F249F7}" type="slidenum">
              <a:rPr lang="en-US" altLang="en-US" sz="1200" b="0"/>
              <a:pPr>
                <a:spcBef>
                  <a:spcPct val="0"/>
                </a:spcBef>
                <a:buFontTx/>
                <a:buNone/>
              </a:pPr>
              <a:t>2</a:t>
            </a:fld>
            <a:endParaRPr lang="en-US" altLang="en-US" sz="1200" b="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IEEE-SA standards activities shall allow the fair &amp;</a:t>
            </a:r>
            <a:br>
              <a:rPr lang="en-US" smtClean="0"/>
            </a:br>
            <a:r>
              <a:rPr lang="en-US" smtClean="0"/>
              <a:t>equitable consideration of all viewpoints</a:t>
            </a:r>
            <a:endParaRPr lang="en-US" dirty="0"/>
          </a:p>
        </p:txBody>
      </p:sp>
      <p:sp>
        <p:nvSpPr>
          <p:cNvPr id="3" name="Content Placeholder 2"/>
          <p:cNvSpPr>
            <a:spLocks noGrp="1"/>
          </p:cNvSpPr>
          <p:nvPr>
            <p:ph idx="1"/>
          </p:nvPr>
        </p:nvSpPr>
        <p:spPr/>
        <p:txBody>
          <a:bodyPr/>
          <a:lstStyle/>
          <a:p>
            <a:r>
              <a:rPr lang="en-US" sz="2200" dirty="0" smtClean="0"/>
              <a:t>The </a:t>
            </a:r>
            <a:r>
              <a:rPr lang="en-US" sz="2200" dirty="0" smtClean="0">
                <a:hlinkClick r:id="rId2"/>
              </a:rPr>
              <a:t>IEEE-SA Standards Board Bylaws </a:t>
            </a:r>
            <a:r>
              <a:rPr lang="en-US" sz="2200" dirty="0" smtClean="0"/>
              <a:t>(clause 5.2.1.3) specifies that “the standards development process shall not be dominated by any single interest category, individual, or organization”</a:t>
            </a:r>
          </a:p>
          <a:p>
            <a:pPr lvl="1"/>
            <a:r>
              <a:rPr lang="en-US" dirty="0" smtClean="0"/>
              <a:t>This means no participant may exercise “authority, leadership, or influence by reason of superior leverage, strength, or representation to the exclusion of fair and equitable consideration of other viewpoints” or “to hinder the progress of the standards development activity”</a:t>
            </a:r>
          </a:p>
          <a:p>
            <a:r>
              <a:rPr lang="en-US" sz="2200" dirty="0" smtClean="0"/>
              <a:t>This rule applies equally to those participating in a standards development project and to that project’s leadership group</a:t>
            </a:r>
          </a:p>
          <a:p>
            <a:r>
              <a:rPr lang="en-US" sz="2200" dirty="0" smtClean="0"/>
              <a:t>Any person who reasonably suspects that dominance is occurring in a standards development project is encouraged to bring the issue to the attention of the Standards Committee or the project’s IEEE-SA Program Manager</a:t>
            </a:r>
            <a:endParaRPr lang="en-US" sz="2200" dirty="0"/>
          </a:p>
        </p:txBody>
      </p:sp>
      <p:sp>
        <p:nvSpPr>
          <p:cNvPr id="6" name="Date Placeholder 5"/>
          <p:cNvSpPr>
            <a:spLocks noGrp="1"/>
          </p:cNvSpPr>
          <p:nvPr>
            <p:ph type="dt" idx="10"/>
          </p:nvPr>
        </p:nvSpPr>
        <p:spPr>
          <a:xfrm>
            <a:off x="928688" y="333375"/>
            <a:ext cx="1182687" cy="276225"/>
          </a:xfrm>
        </p:spPr>
        <p:txBody>
          <a:bodyPr/>
          <a:lstStyle/>
          <a:p>
            <a:r>
              <a:rPr lang="en-US" smtClean="0"/>
              <a:t>November 2019</a:t>
            </a:r>
            <a:endParaRPr lang="en-GB" dirty="0"/>
          </a:p>
        </p:txBody>
      </p:sp>
      <p:sp>
        <p:nvSpPr>
          <p:cNvPr id="5" name="Footer Placeholder 4"/>
          <p:cNvSpPr>
            <a:spLocks noGrp="1"/>
          </p:cNvSpPr>
          <p:nvPr>
            <p:ph type="ftr" idx="11"/>
          </p:nvPr>
        </p:nvSpPr>
        <p:spPr>
          <a:xfrm>
            <a:off x="7721600" y="6475413"/>
            <a:ext cx="3670300" cy="184150"/>
          </a:xfrm>
        </p:spPr>
        <p:txBody>
          <a:bodyPr/>
          <a:lstStyle/>
          <a:p>
            <a:r>
              <a:rPr lang="en-GB" smtClean="0"/>
              <a:t>Minyoung Park (Intel Corp.)</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163008047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1371600" y="685800"/>
            <a:ext cx="9372600" cy="1066800"/>
          </a:xfrm>
        </p:spPr>
        <p:txBody>
          <a:bodyPr/>
          <a:lstStyle/>
          <a:p>
            <a:r>
              <a:rPr lang="en-US" altLang="en-US" dirty="0" smtClean="0"/>
              <a:t>Summary from September 2019 Meeting and Teleconference Calls</a:t>
            </a:r>
          </a:p>
        </p:txBody>
      </p:sp>
      <p:sp>
        <p:nvSpPr>
          <p:cNvPr id="31747" name="Content Placeholder 2"/>
          <p:cNvSpPr>
            <a:spLocks noGrp="1"/>
          </p:cNvSpPr>
          <p:nvPr>
            <p:ph idx="1"/>
          </p:nvPr>
        </p:nvSpPr>
        <p:spPr>
          <a:xfrm>
            <a:off x="762000" y="1828800"/>
            <a:ext cx="10439400" cy="4646357"/>
          </a:xfrm>
        </p:spPr>
        <p:txBody>
          <a:bodyPr/>
          <a:lstStyle/>
          <a:p>
            <a:pPr>
              <a:defRPr/>
            </a:pPr>
            <a:r>
              <a:rPr lang="en-US" altLang="en-US" sz="1800" dirty="0" smtClean="0"/>
              <a:t>In September meeting:</a:t>
            </a:r>
          </a:p>
          <a:p>
            <a:pPr lvl="1">
              <a:defRPr/>
            </a:pPr>
            <a:r>
              <a:rPr lang="en-US" altLang="en-US" sz="1600" dirty="0" smtClean="0"/>
              <a:t>Completed </a:t>
            </a:r>
            <a:r>
              <a:rPr lang="en-US" altLang="en-US" sz="1600" dirty="0"/>
              <a:t>comment resolution on D3.0 (LB241)</a:t>
            </a:r>
          </a:p>
          <a:p>
            <a:pPr lvl="1">
              <a:defRPr/>
            </a:pPr>
            <a:r>
              <a:rPr lang="en-US" altLang="en-US" sz="1600" dirty="0"/>
              <a:t>Approved 15-day WG recirculation letter </a:t>
            </a:r>
            <a:r>
              <a:rPr lang="en-US" altLang="en-US" sz="1600" dirty="0" smtClean="0"/>
              <a:t>ballot on D4.0 (LB243)</a:t>
            </a:r>
          </a:p>
          <a:p>
            <a:pPr lvl="1">
              <a:defRPr/>
            </a:pPr>
            <a:r>
              <a:rPr lang="en-US" altLang="en-US" sz="1600" dirty="0" smtClean="0"/>
              <a:t>Reviewed </a:t>
            </a:r>
            <a:r>
              <a:rPr lang="en-US" altLang="en-US" sz="1600" dirty="0"/>
              <a:t>TG timeline</a:t>
            </a:r>
          </a:p>
          <a:p>
            <a:pPr lvl="1">
              <a:defRPr/>
            </a:pPr>
            <a:r>
              <a:rPr lang="en-US" altLang="en-US" sz="1600" dirty="0"/>
              <a:t>Agenda: </a:t>
            </a:r>
            <a:r>
              <a:rPr lang="en-US" altLang="en-US" sz="1600" dirty="0" smtClean="0"/>
              <a:t>doc:11-19/1418r9</a:t>
            </a:r>
          </a:p>
          <a:p>
            <a:pPr>
              <a:defRPr/>
            </a:pPr>
            <a:r>
              <a:rPr lang="en-US" altLang="en-US" sz="1800" dirty="0" smtClean="0"/>
              <a:t>LB 243 results (closed on October 15)</a:t>
            </a:r>
          </a:p>
          <a:p>
            <a:pPr lvl="1">
              <a:defRPr/>
            </a:pPr>
            <a:r>
              <a:rPr lang="en-US" altLang="en-US" sz="1600" b="1" dirty="0"/>
              <a:t>Results</a:t>
            </a:r>
            <a:r>
              <a:rPr lang="en-US" altLang="en-US" sz="1600" dirty="0"/>
              <a:t>: </a:t>
            </a:r>
            <a:r>
              <a:rPr lang="en-US" altLang="en-US" sz="1600" dirty="0" smtClean="0"/>
              <a:t>238 </a:t>
            </a:r>
            <a:r>
              <a:rPr lang="en-US" altLang="en-US" sz="1600" dirty="0"/>
              <a:t>Approve, 27 </a:t>
            </a:r>
            <a:r>
              <a:rPr lang="en-US" altLang="en-US" sz="1600" dirty="0" smtClean="0"/>
              <a:t>Disapprove, 24 Abstain</a:t>
            </a:r>
          </a:p>
          <a:p>
            <a:pPr lvl="1">
              <a:defRPr/>
            </a:pPr>
            <a:r>
              <a:rPr lang="en-US" altLang="en-US" sz="1600" b="1" dirty="0" smtClean="0"/>
              <a:t>Approval </a:t>
            </a:r>
            <a:r>
              <a:rPr lang="en-US" altLang="en-US" sz="1600" b="1" dirty="0"/>
              <a:t>rate</a:t>
            </a:r>
            <a:r>
              <a:rPr lang="en-US" altLang="en-US" sz="1600" dirty="0"/>
              <a:t>: </a:t>
            </a:r>
            <a:r>
              <a:rPr lang="en-US" altLang="en-US" sz="1600" dirty="0" smtClean="0"/>
              <a:t>89.8%</a:t>
            </a:r>
          </a:p>
          <a:p>
            <a:pPr lvl="1">
              <a:defRPr/>
            </a:pPr>
            <a:r>
              <a:rPr lang="en-US" altLang="en-US" sz="1600" b="1" dirty="0"/>
              <a:t>1 member changed vote to approve after the </a:t>
            </a:r>
            <a:r>
              <a:rPr lang="en-US" altLang="en-US" sz="1600" b="1" dirty="0" smtClean="0"/>
              <a:t>LB (approval rate = 90.19%)</a:t>
            </a:r>
            <a:endParaRPr lang="en-US" altLang="en-US" sz="1600" b="1" dirty="0"/>
          </a:p>
          <a:p>
            <a:pPr lvl="1">
              <a:defRPr/>
            </a:pPr>
            <a:r>
              <a:rPr lang="en-US" altLang="en-US" sz="1600" b="1" dirty="0" smtClean="0"/>
              <a:t>Comments received</a:t>
            </a:r>
            <a:r>
              <a:rPr lang="en-US" altLang="en-US" sz="1600" dirty="0" smtClean="0"/>
              <a:t>: </a:t>
            </a:r>
            <a:r>
              <a:rPr lang="en-US" altLang="en-US" sz="1600" b="1" dirty="0"/>
              <a:t>100 technical comments, 46 editorial/general comments</a:t>
            </a:r>
          </a:p>
          <a:p>
            <a:pPr lvl="2">
              <a:defRPr/>
            </a:pPr>
            <a:r>
              <a:rPr lang="en-US" altLang="en-US" sz="1400" dirty="0" smtClean="0"/>
              <a:t>10 </a:t>
            </a:r>
            <a:r>
              <a:rPr lang="en-US" altLang="en-US" sz="1400" dirty="0"/>
              <a:t>disapprove </a:t>
            </a:r>
            <a:r>
              <a:rPr lang="en-US" altLang="en-US" sz="1400" dirty="0" smtClean="0"/>
              <a:t>voters </a:t>
            </a:r>
            <a:r>
              <a:rPr lang="en-US" altLang="en-US" sz="1400" dirty="0"/>
              <a:t>submitted </a:t>
            </a:r>
            <a:r>
              <a:rPr lang="en-US" altLang="en-US" sz="1400" dirty="0" smtClean="0"/>
              <a:t>a same/similar comment</a:t>
            </a:r>
          </a:p>
          <a:p>
            <a:pPr lvl="2">
              <a:defRPr/>
            </a:pPr>
            <a:r>
              <a:rPr lang="en-US" altLang="en-US" sz="1400" dirty="0" smtClean="0"/>
              <a:t>Another 4 disapprove voters submitted a same/similar comment</a:t>
            </a:r>
          </a:p>
          <a:p>
            <a:pPr>
              <a:defRPr/>
            </a:pPr>
            <a:r>
              <a:rPr lang="en-US" altLang="en-US" sz="1600" dirty="0" smtClean="0"/>
              <a:t>MDR (mandatory draft review) started on D4.0 in October </a:t>
            </a:r>
          </a:p>
          <a:p>
            <a:pPr>
              <a:defRPr/>
            </a:pPr>
            <a:r>
              <a:rPr lang="en-US" altLang="en-US" sz="1800" dirty="0" smtClean="0"/>
              <a:t>Teleconference calls</a:t>
            </a:r>
          </a:p>
          <a:p>
            <a:pPr lvl="1">
              <a:defRPr/>
            </a:pPr>
            <a:r>
              <a:rPr lang="en-US" altLang="en-US" sz="1600" dirty="0" smtClean="0"/>
              <a:t>Assigned </a:t>
            </a:r>
            <a:r>
              <a:rPr lang="en-US" altLang="en-US" sz="1600" dirty="0"/>
              <a:t>comments and reviewed 23 </a:t>
            </a:r>
            <a:r>
              <a:rPr lang="en-US" altLang="en-US" sz="1600" dirty="0" smtClean="0"/>
              <a:t>comments; total 92 unresolved comments</a:t>
            </a:r>
            <a:endParaRPr lang="en-US" altLang="en-US" dirty="0"/>
          </a:p>
          <a:p>
            <a:pPr lvl="1">
              <a:defRPr/>
            </a:pPr>
            <a:endParaRPr lang="en-US" altLang="en-US" sz="1600" dirty="0" smtClean="0"/>
          </a:p>
          <a:p>
            <a:pPr>
              <a:defRPr/>
            </a:pPr>
            <a:endParaRPr lang="en-US" altLang="en-US" sz="1800" dirty="0"/>
          </a:p>
          <a:p>
            <a:pPr marL="0" indent="0">
              <a:buNone/>
              <a:defRPr/>
            </a:pPr>
            <a:endParaRPr lang="en-US" altLang="en-US" sz="1800" dirty="0"/>
          </a:p>
          <a:p>
            <a:endParaRPr lang="en-US" altLang="en-US" sz="1800" dirty="0"/>
          </a:p>
        </p:txBody>
      </p:sp>
      <p:sp>
        <p:nvSpPr>
          <p:cNvPr id="4" name="Date Placeholder 3"/>
          <p:cNvSpPr>
            <a:spLocks noGrp="1"/>
          </p:cNvSpPr>
          <p:nvPr>
            <p:ph type="dt" sz="quarter" idx="10"/>
          </p:nvPr>
        </p:nvSpPr>
        <p:spPr/>
        <p:txBody>
          <a:bodyPr/>
          <a:lstStyle/>
          <a:p>
            <a:pPr>
              <a:defRPr/>
            </a:pPr>
            <a:r>
              <a:rPr lang="en-US" smtClean="0"/>
              <a:t>November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31750" name="Slide Number Placeholder 5"/>
          <p:cNvSpPr>
            <a:spLocks noGrp="1"/>
          </p:cNvSpPr>
          <p:nvPr>
            <p:ph type="sldNum" sz="quarter" idx="12"/>
          </p:nvPr>
        </p:nvSpPr>
        <p:spPr>
          <a:xfrm>
            <a:off x="5879222" y="6475156"/>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458FE148-240D-4C73-8973-CD4B8EF27475}" type="slidenum">
              <a:rPr lang="en-US" altLang="en-US" sz="1200" b="0"/>
              <a:pPr>
                <a:spcBef>
                  <a:spcPct val="0"/>
                </a:spcBef>
                <a:buFontTx/>
                <a:buNone/>
              </a:pPr>
              <a:t>21</a:t>
            </a:fld>
            <a:endParaRPr lang="en-US" altLang="en-US" sz="1200" b="0" dirty="0"/>
          </a:p>
        </p:txBody>
      </p:sp>
    </p:spTree>
    <p:extLst>
      <p:ext uri="{BB962C8B-B14F-4D97-AF65-F5344CB8AC3E}">
        <p14:creationId xmlns:p14="http://schemas.microsoft.com/office/powerpoint/2010/main" val="165306557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en-US" smtClean="0"/>
              <a:t>Motion - Minutes</a:t>
            </a:r>
          </a:p>
        </p:txBody>
      </p:sp>
      <p:sp>
        <p:nvSpPr>
          <p:cNvPr id="38915" name="Content Placeholder 2"/>
          <p:cNvSpPr>
            <a:spLocks noGrp="1"/>
          </p:cNvSpPr>
          <p:nvPr>
            <p:ph idx="1"/>
          </p:nvPr>
        </p:nvSpPr>
        <p:spPr/>
        <p:txBody>
          <a:bodyPr/>
          <a:lstStyle/>
          <a:p>
            <a:r>
              <a:rPr lang="en-US" altLang="en-US" dirty="0" smtClean="0"/>
              <a:t>Approve TGba minutes of September 2019 meeting [doc: IEEE 802.11-19/1685r0] and teleconference calls [doc: IEEE 802.11-19/1790r2]</a:t>
            </a:r>
          </a:p>
          <a:p>
            <a:endParaRPr lang="en-US" altLang="en-US" dirty="0" smtClean="0"/>
          </a:p>
          <a:p>
            <a:pPr lvl="1"/>
            <a:r>
              <a:rPr lang="en-US" altLang="en-US" dirty="0" smtClean="0"/>
              <a:t>Move:</a:t>
            </a:r>
          </a:p>
          <a:p>
            <a:pPr lvl="1"/>
            <a:r>
              <a:rPr lang="en-US" altLang="en-US" dirty="0" smtClean="0"/>
              <a:t>Second:</a:t>
            </a:r>
          </a:p>
          <a:p>
            <a:pPr lvl="1"/>
            <a:r>
              <a:rPr lang="en-US" altLang="en-US" dirty="0" smtClean="0"/>
              <a:t>Result:</a:t>
            </a:r>
          </a:p>
        </p:txBody>
      </p:sp>
      <p:sp>
        <p:nvSpPr>
          <p:cNvPr id="4" name="Date Placeholder 3"/>
          <p:cNvSpPr>
            <a:spLocks noGrp="1"/>
          </p:cNvSpPr>
          <p:nvPr>
            <p:ph type="dt" sz="quarter" idx="10"/>
          </p:nvPr>
        </p:nvSpPr>
        <p:spPr/>
        <p:txBody>
          <a:bodyPr/>
          <a:lstStyle/>
          <a:p>
            <a:pPr>
              <a:defRPr/>
            </a:pPr>
            <a:r>
              <a:rPr lang="en-US" smtClean="0"/>
              <a:t>November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38918" name="Slide Number Placeholder 5"/>
          <p:cNvSpPr>
            <a:spLocks noGrp="1"/>
          </p:cNvSpPr>
          <p:nvPr>
            <p:ph type="sldNum" sz="quarter" idx="12"/>
          </p:nvPr>
        </p:nvSpPr>
        <p:spPr>
          <a:xfrm>
            <a:off x="5841122"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6FBCA5AE-B283-44A5-90D0-A06C9F590448}" type="slidenum">
              <a:rPr lang="en-US" altLang="en-US" sz="1200" b="0"/>
              <a:pPr>
                <a:spcBef>
                  <a:spcPct val="0"/>
                </a:spcBef>
                <a:buFontTx/>
                <a:buNone/>
              </a:pPr>
              <a:t>22</a:t>
            </a:fld>
            <a:endParaRPr lang="en-US" altLang="en-US" sz="1200" b="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in Wednesday AM1 for IEEE 802.11-19/1881r1</a:t>
            </a:r>
            <a:endParaRPr lang="en-US" dirty="0"/>
          </a:p>
        </p:txBody>
      </p:sp>
      <p:sp>
        <p:nvSpPr>
          <p:cNvPr id="3" name="Content Placeholder 2"/>
          <p:cNvSpPr>
            <a:spLocks noGrp="1"/>
          </p:cNvSpPr>
          <p:nvPr>
            <p:ph idx="1"/>
          </p:nvPr>
        </p:nvSpPr>
        <p:spPr/>
        <p:txBody>
          <a:bodyPr/>
          <a:lstStyle/>
          <a:p>
            <a:r>
              <a:rPr lang="en-US" sz="2000" dirty="0"/>
              <a:t>Motion</a:t>
            </a:r>
          </a:p>
          <a:p>
            <a:pPr marL="0" indent="0">
              <a:buNone/>
            </a:pPr>
            <a:r>
              <a:rPr lang="en-US" sz="2000" dirty="0"/>
              <a:t>Approve the comment resolutions in document IEEE 802.11-19/1881r1 to CIDs: </a:t>
            </a:r>
            <a:endParaRPr lang="en-US" sz="2000" dirty="0" smtClean="0"/>
          </a:p>
          <a:p>
            <a:pPr marL="0" indent="0">
              <a:buNone/>
            </a:pPr>
            <a:r>
              <a:rPr lang="en-US" sz="2000" dirty="0" smtClean="0"/>
              <a:t>4030</a:t>
            </a:r>
            <a:r>
              <a:rPr lang="en-US" sz="2000" dirty="0"/>
              <a:t>, 4031, 4036, 4038, 4076, 4098, 4103, 4104, 4118, 4119, 4120, 4128, 4134, </a:t>
            </a:r>
            <a:r>
              <a:rPr lang="en-US" sz="2000" dirty="0" smtClean="0"/>
              <a:t>4135</a:t>
            </a:r>
            <a:endParaRPr lang="en-US" sz="2000" dirty="0"/>
          </a:p>
          <a:p>
            <a:endParaRPr lang="en-US" sz="2000" dirty="0"/>
          </a:p>
          <a:p>
            <a:r>
              <a:rPr lang="en-US" sz="2000" dirty="0"/>
              <a:t>Move:	</a:t>
            </a:r>
            <a:r>
              <a:rPr lang="en-US" sz="2000" dirty="0" smtClean="0"/>
              <a:t>Steve </a:t>
            </a:r>
            <a:r>
              <a:rPr lang="en-US" sz="2000" dirty="0"/>
              <a:t>Shellhammer</a:t>
            </a:r>
          </a:p>
          <a:p>
            <a:r>
              <a:rPr lang="en-US" sz="2000" dirty="0"/>
              <a:t>Second:	Geert </a:t>
            </a:r>
            <a:r>
              <a:rPr lang="en-US" sz="2000" dirty="0" err="1"/>
              <a:t>Awater</a:t>
            </a:r>
            <a:endParaRPr lang="en-US" sz="2000" dirty="0"/>
          </a:p>
          <a:p>
            <a:endParaRPr lang="en-US" sz="2000" dirty="0"/>
          </a:p>
          <a:p>
            <a:r>
              <a:rPr lang="en-US" sz="2000" dirty="0"/>
              <a:t>Yes:		80</a:t>
            </a:r>
          </a:p>
          <a:p>
            <a:r>
              <a:rPr lang="en-US" sz="2000" dirty="0"/>
              <a:t>No:		21</a:t>
            </a:r>
          </a:p>
          <a:p>
            <a:r>
              <a:rPr lang="en-US" sz="2000" dirty="0"/>
              <a:t>Abstain:	3</a:t>
            </a:r>
          </a:p>
          <a:p>
            <a:r>
              <a:rPr lang="en-US" sz="2000" dirty="0"/>
              <a:t>Motion Passes</a:t>
            </a:r>
          </a:p>
          <a:p>
            <a:endParaRPr lang="en-US" sz="2000" dirty="0"/>
          </a:p>
        </p:txBody>
      </p:sp>
      <p:sp>
        <p:nvSpPr>
          <p:cNvPr id="4" name="Date Placeholder 3"/>
          <p:cNvSpPr>
            <a:spLocks noGrp="1"/>
          </p:cNvSpPr>
          <p:nvPr>
            <p:ph type="dt" sz="half" idx="10"/>
          </p:nvPr>
        </p:nvSpPr>
        <p:spPr/>
        <p:txBody>
          <a:bodyPr/>
          <a:lstStyle/>
          <a:p>
            <a:pPr>
              <a:defRPr/>
            </a:pPr>
            <a:r>
              <a:rPr lang="en-US" smtClean="0"/>
              <a:t>November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23</a:t>
            </a:fld>
            <a:endParaRPr lang="en-US" altLang="en-US"/>
          </a:p>
        </p:txBody>
      </p:sp>
    </p:spTree>
    <p:extLst>
      <p:ext uri="{BB962C8B-B14F-4D97-AF65-F5344CB8AC3E}">
        <p14:creationId xmlns:p14="http://schemas.microsoft.com/office/powerpoint/2010/main" val="287110682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4ECE63C-EEC9-482D-9FFC-1BC5B9398549}"/>
              </a:ext>
            </a:extLst>
          </p:cNvPr>
          <p:cNvSpPr>
            <a:spLocks noGrp="1"/>
          </p:cNvSpPr>
          <p:nvPr>
            <p:ph type="title"/>
          </p:nvPr>
        </p:nvSpPr>
        <p:spPr/>
        <p:txBody>
          <a:bodyPr/>
          <a:lstStyle/>
          <a:p>
            <a:r>
              <a:rPr lang="en-US" smtClean="0"/>
              <a:t>MDR Motion</a:t>
            </a:r>
            <a:endParaRPr lang="en-US" dirty="0"/>
          </a:p>
        </p:txBody>
      </p:sp>
      <p:sp>
        <p:nvSpPr>
          <p:cNvPr id="3" name="Content Placeholder 2">
            <a:extLst>
              <a:ext uri="{FF2B5EF4-FFF2-40B4-BE49-F238E27FC236}">
                <a16:creationId xmlns="" xmlns:a16="http://schemas.microsoft.com/office/drawing/2014/main" id="{EDD8497F-8D9A-414A-A29A-8929FD85928A}"/>
              </a:ext>
            </a:extLst>
          </p:cNvPr>
          <p:cNvSpPr>
            <a:spLocks noGrp="1"/>
          </p:cNvSpPr>
          <p:nvPr>
            <p:ph idx="1"/>
          </p:nvPr>
        </p:nvSpPr>
        <p:spPr/>
        <p:txBody>
          <a:bodyPr/>
          <a:lstStyle/>
          <a:p>
            <a:r>
              <a:rPr lang="en-US" dirty="0" smtClean="0"/>
              <a:t>Move to accept </a:t>
            </a:r>
            <a:r>
              <a:rPr lang="en-US" dirty="0" err="1" smtClean="0"/>
              <a:t>TGba</a:t>
            </a:r>
            <a:r>
              <a:rPr lang="en-US" dirty="0" smtClean="0"/>
              <a:t> MDR and incorporate the changes in [11-19/1765r4] into the draft specification</a:t>
            </a:r>
          </a:p>
          <a:p>
            <a:endParaRPr lang="en-US" dirty="0" smtClean="0"/>
          </a:p>
          <a:p>
            <a:r>
              <a:rPr lang="en-US" dirty="0" smtClean="0"/>
              <a:t>Move: Po-Kai Huang		</a:t>
            </a:r>
          </a:p>
          <a:p>
            <a:r>
              <a:rPr lang="en-US" dirty="0" smtClean="0"/>
              <a:t>Second: </a:t>
            </a:r>
          </a:p>
          <a:p>
            <a:endParaRPr lang="en-US" dirty="0"/>
          </a:p>
        </p:txBody>
      </p:sp>
      <p:sp>
        <p:nvSpPr>
          <p:cNvPr id="6" name="Date Placeholder 5">
            <a:extLst>
              <a:ext uri="{FF2B5EF4-FFF2-40B4-BE49-F238E27FC236}">
                <a16:creationId xmlns="" xmlns:a16="http://schemas.microsoft.com/office/drawing/2014/main" id="{91F487BF-61F9-44B3-87D1-DAA67E397454}"/>
              </a:ext>
            </a:extLst>
          </p:cNvPr>
          <p:cNvSpPr>
            <a:spLocks noGrp="1"/>
          </p:cNvSpPr>
          <p:nvPr>
            <p:ph type="dt" idx="10"/>
          </p:nvPr>
        </p:nvSpPr>
        <p:spPr>
          <a:xfrm>
            <a:off x="928688" y="333375"/>
            <a:ext cx="1182687" cy="276225"/>
          </a:xfrm>
        </p:spPr>
        <p:txBody>
          <a:bodyPr/>
          <a:lstStyle/>
          <a:p>
            <a:r>
              <a:rPr lang="en-US" smtClean="0"/>
              <a:t>November 2019</a:t>
            </a:r>
            <a:endParaRPr lang="en-GB" dirty="0"/>
          </a:p>
        </p:txBody>
      </p:sp>
      <p:sp>
        <p:nvSpPr>
          <p:cNvPr id="5" name="Footer Placeholder 4">
            <a:extLst>
              <a:ext uri="{FF2B5EF4-FFF2-40B4-BE49-F238E27FC236}">
                <a16:creationId xmlns="" xmlns:a16="http://schemas.microsoft.com/office/drawing/2014/main" id="{079A693D-F1CB-4D98-B70C-796E4187DEAF}"/>
              </a:ext>
            </a:extLst>
          </p:cNvPr>
          <p:cNvSpPr>
            <a:spLocks noGrp="1"/>
          </p:cNvSpPr>
          <p:nvPr>
            <p:ph type="ftr" idx="11"/>
          </p:nvPr>
        </p:nvSpPr>
        <p:spPr>
          <a:xfrm>
            <a:off x="7721600" y="6475413"/>
            <a:ext cx="3670300" cy="184150"/>
          </a:xfrm>
        </p:spPr>
        <p:txBody>
          <a:bodyPr/>
          <a:lstStyle/>
          <a:p>
            <a:r>
              <a:rPr lang="en-GB" smtClean="0"/>
              <a:t>Minyoung Park (Intel Corp.)</a:t>
            </a:r>
            <a:endParaRPr lang="en-GB" dirty="0"/>
          </a:p>
        </p:txBody>
      </p:sp>
      <p:sp>
        <p:nvSpPr>
          <p:cNvPr id="4" name="Slide Number Placeholder 3">
            <a:extLst>
              <a:ext uri="{FF2B5EF4-FFF2-40B4-BE49-F238E27FC236}">
                <a16:creationId xmlns="" xmlns:a16="http://schemas.microsoft.com/office/drawing/2014/main" id="{9F9E2569-F290-4BB1-8B6E-8AD7C80ED35F}"/>
              </a:ext>
            </a:extLst>
          </p:cNvPr>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Tree>
    <p:extLst>
      <p:ext uri="{BB962C8B-B14F-4D97-AF65-F5344CB8AC3E}">
        <p14:creationId xmlns:p14="http://schemas.microsoft.com/office/powerpoint/2010/main" val="269887658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4000 (Editorial Comments)</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[11-19/1774r0] </a:t>
            </a:r>
            <a:r>
              <a:rPr lang="en-US" dirty="0"/>
              <a:t>for </a:t>
            </a:r>
            <a:r>
              <a:rPr lang="en-US" dirty="0" smtClean="0"/>
              <a:t>CIDs listed below:</a:t>
            </a:r>
          </a:p>
          <a:p>
            <a:pPr marL="0" indent="0">
              <a:buNone/>
            </a:pPr>
            <a:r>
              <a:rPr lang="en-US" dirty="0"/>
              <a:t/>
            </a:r>
            <a:br>
              <a:rPr lang="en-US" dirty="0"/>
            </a:br>
            <a:r>
              <a:rPr lang="pt-BR" dirty="0" smtClean="0"/>
              <a:t>4000, 4001, 4002, 4003, 4004, 4005, 4006, 4007, 4008, 4009, 4010, 4011, 4012, 4013, 4019, 4021, 4022, 4028, 4032, 4033, 4062, 4063, 4080, 4087, 4094, 4096, 4099, 4101, 4102, 4105, 4111, 4112, 4113, 4115, 4131, 4139, 4140, 4141</a:t>
            </a:r>
            <a:endParaRPr lang="pt-BR" dirty="0"/>
          </a:p>
          <a:p>
            <a:endParaRPr lang="en-US" b="0" dirty="0" smtClean="0"/>
          </a:p>
          <a:p>
            <a:r>
              <a:rPr lang="en-US" b="0" dirty="0" smtClean="0"/>
              <a:t>Move: Po-Kai Huang</a:t>
            </a:r>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November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25</a:t>
            </a:fld>
            <a:endParaRPr lang="en-US" altLang="en-US"/>
          </a:p>
        </p:txBody>
      </p:sp>
    </p:spTree>
    <p:extLst>
      <p:ext uri="{BB962C8B-B14F-4D97-AF65-F5344CB8AC3E}">
        <p14:creationId xmlns:p14="http://schemas.microsoft.com/office/powerpoint/2010/main" val="155855321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4001</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a:t>
            </a:r>
            <a:r>
              <a:rPr lang="en-US" dirty="0"/>
              <a:t>11-19/1792r0] for the CIDs listed below</a:t>
            </a:r>
            <a:r>
              <a:rPr lang="en-US" dirty="0" smtClean="0"/>
              <a:t>:</a:t>
            </a:r>
            <a:br>
              <a:rPr lang="en-US" dirty="0" smtClean="0"/>
            </a:br>
            <a:r>
              <a:rPr lang="en-US" dirty="0"/>
              <a:t/>
            </a:r>
            <a:br>
              <a:rPr lang="en-US" dirty="0"/>
            </a:br>
            <a:r>
              <a:rPr lang="en-US" dirty="0"/>
              <a:t>4040, 4069</a:t>
            </a:r>
            <a:endParaRPr lang="en-US" dirty="0" smtClean="0"/>
          </a:p>
          <a:p>
            <a:endParaRPr lang="en-US" b="0" dirty="0" smtClean="0"/>
          </a:p>
          <a:p>
            <a:r>
              <a:rPr lang="en-US" b="0" dirty="0" smtClean="0"/>
              <a:t>Move: Po-Kai Huang</a:t>
            </a:r>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November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26</a:t>
            </a:fld>
            <a:endParaRPr lang="en-US" altLang="en-US"/>
          </a:p>
        </p:txBody>
      </p:sp>
    </p:spTree>
    <p:extLst>
      <p:ext uri="{BB962C8B-B14F-4D97-AF65-F5344CB8AC3E}">
        <p14:creationId xmlns:p14="http://schemas.microsoft.com/office/powerpoint/2010/main" val="143832085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4002</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[11-19/1793r2] </a:t>
            </a:r>
            <a:r>
              <a:rPr lang="en-US" dirty="0"/>
              <a:t>for the CIDs listed below</a:t>
            </a:r>
            <a:r>
              <a:rPr lang="en-US" dirty="0" smtClean="0"/>
              <a:t>:</a:t>
            </a:r>
            <a:br>
              <a:rPr lang="en-US" dirty="0" smtClean="0"/>
            </a:br>
            <a:r>
              <a:rPr lang="en-US" dirty="0"/>
              <a:t/>
            </a:r>
            <a:br>
              <a:rPr lang="en-US" dirty="0"/>
            </a:br>
            <a:r>
              <a:rPr lang="en-US" dirty="0"/>
              <a:t>4018</a:t>
            </a:r>
            <a:endParaRPr lang="en-US" dirty="0" smtClean="0"/>
          </a:p>
          <a:p>
            <a:endParaRPr lang="en-US" b="0" dirty="0" smtClean="0"/>
          </a:p>
          <a:p>
            <a:r>
              <a:rPr lang="en-US" b="0" dirty="0" smtClean="0"/>
              <a:t>Move: Po-Kai Huang</a:t>
            </a:r>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November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27</a:t>
            </a:fld>
            <a:endParaRPr lang="en-US" altLang="en-US"/>
          </a:p>
        </p:txBody>
      </p:sp>
    </p:spTree>
    <p:extLst>
      <p:ext uri="{BB962C8B-B14F-4D97-AF65-F5344CB8AC3E}">
        <p14:creationId xmlns:p14="http://schemas.microsoft.com/office/powerpoint/2010/main" val="301208187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4003</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[11-19/1794r1] </a:t>
            </a:r>
            <a:r>
              <a:rPr lang="en-US" dirty="0"/>
              <a:t>for the CIDs listed below</a:t>
            </a:r>
            <a:r>
              <a:rPr lang="en-US" dirty="0" smtClean="0"/>
              <a:t>:</a:t>
            </a:r>
            <a:br>
              <a:rPr lang="en-US" dirty="0" smtClean="0"/>
            </a:br>
            <a:r>
              <a:rPr lang="en-US" dirty="0"/>
              <a:t/>
            </a:r>
            <a:br>
              <a:rPr lang="en-US" dirty="0"/>
            </a:br>
            <a:r>
              <a:rPr lang="en-GB" dirty="0"/>
              <a:t>4083, 4132</a:t>
            </a:r>
            <a:endParaRPr lang="en-US" dirty="0" smtClean="0"/>
          </a:p>
          <a:p>
            <a:endParaRPr lang="en-US" b="0" dirty="0" smtClean="0"/>
          </a:p>
          <a:p>
            <a:r>
              <a:rPr lang="en-US" b="0" dirty="0" smtClean="0"/>
              <a:t>Move: Po-Kai Huang</a:t>
            </a:r>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November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28</a:t>
            </a:fld>
            <a:endParaRPr lang="en-US" altLang="en-US"/>
          </a:p>
        </p:txBody>
      </p:sp>
    </p:spTree>
    <p:extLst>
      <p:ext uri="{BB962C8B-B14F-4D97-AF65-F5344CB8AC3E}">
        <p14:creationId xmlns:p14="http://schemas.microsoft.com/office/powerpoint/2010/main" val="190186879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4004</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[11-19/1795r2] </a:t>
            </a:r>
            <a:r>
              <a:rPr lang="en-US" dirty="0"/>
              <a:t>for the CIDs listed below</a:t>
            </a:r>
            <a:r>
              <a:rPr lang="en-US" dirty="0" smtClean="0"/>
              <a:t>:</a:t>
            </a:r>
            <a:br>
              <a:rPr lang="en-US" dirty="0" smtClean="0"/>
            </a:br>
            <a:r>
              <a:rPr lang="en-US" dirty="0"/>
              <a:t/>
            </a:r>
            <a:br>
              <a:rPr lang="en-US" dirty="0"/>
            </a:br>
            <a:r>
              <a:rPr lang="en-GB" dirty="0"/>
              <a:t>4029, 4041</a:t>
            </a:r>
            <a:endParaRPr lang="en-US" dirty="0" smtClean="0"/>
          </a:p>
          <a:p>
            <a:endParaRPr lang="en-US" b="0" dirty="0" smtClean="0"/>
          </a:p>
          <a:p>
            <a:r>
              <a:rPr lang="en-US" b="0" dirty="0" smtClean="0"/>
              <a:t>Move: Po-Kai Huang</a:t>
            </a:r>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November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29</a:t>
            </a:fld>
            <a:endParaRPr lang="en-US" altLang="en-US"/>
          </a:p>
        </p:txBody>
      </p:sp>
    </p:spTree>
    <p:extLst>
      <p:ext uri="{BB962C8B-B14F-4D97-AF65-F5344CB8AC3E}">
        <p14:creationId xmlns:p14="http://schemas.microsoft.com/office/powerpoint/2010/main" val="41980739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altLang="en-US" smtClean="0"/>
              <a:t>Abstract</a:t>
            </a:r>
          </a:p>
        </p:txBody>
      </p:sp>
      <p:sp>
        <p:nvSpPr>
          <p:cNvPr id="7171" name="Content Placeholder 2"/>
          <p:cNvSpPr>
            <a:spLocks noGrp="1"/>
          </p:cNvSpPr>
          <p:nvPr>
            <p:ph idx="1"/>
          </p:nvPr>
        </p:nvSpPr>
        <p:spPr/>
        <p:txBody>
          <a:bodyPr/>
          <a:lstStyle/>
          <a:p>
            <a:r>
              <a:rPr lang="en-US" altLang="en-US" dirty="0" smtClean="0"/>
              <a:t>This presentation contains the IEEE 802.11 TGba Wake-up Radio (WUR) Operation agenda for the November 2019 session</a:t>
            </a:r>
          </a:p>
        </p:txBody>
      </p:sp>
      <p:sp>
        <p:nvSpPr>
          <p:cNvPr id="4" name="Date Placeholder 3"/>
          <p:cNvSpPr>
            <a:spLocks noGrp="1"/>
          </p:cNvSpPr>
          <p:nvPr>
            <p:ph type="dt" sz="quarter" idx="10"/>
          </p:nvPr>
        </p:nvSpPr>
        <p:spPr/>
        <p:txBody>
          <a:bodyPr/>
          <a:lstStyle/>
          <a:p>
            <a:pPr>
              <a:defRPr/>
            </a:pPr>
            <a:r>
              <a:rPr lang="en-US" smtClean="0"/>
              <a:t>November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7174" name="Slide Number Placeholder 5"/>
          <p:cNvSpPr>
            <a:spLocks noGrp="1"/>
          </p:cNvSpPr>
          <p:nvPr>
            <p:ph type="sldNum" sz="quarter" idx="12"/>
          </p:nvPr>
        </p:nvSpPr>
        <p:spPr>
          <a:xfrm>
            <a:off x="5879594"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1D07826-354B-4CAC-A364-D4170821854F}" type="slidenum">
              <a:rPr lang="en-US" altLang="en-US" sz="1200" b="0"/>
              <a:pPr>
                <a:spcBef>
                  <a:spcPct val="0"/>
                </a:spcBef>
                <a:buFontTx/>
                <a:buNone/>
              </a:pPr>
              <a:t>3</a:t>
            </a:fld>
            <a:endParaRPr lang="en-US" altLang="en-US" sz="1200" b="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4005</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[11-19/1797r0] </a:t>
            </a:r>
            <a:r>
              <a:rPr lang="en-US" dirty="0"/>
              <a:t>for the CIDs listed below</a:t>
            </a:r>
            <a:r>
              <a:rPr lang="en-US" dirty="0" smtClean="0"/>
              <a:t>:</a:t>
            </a:r>
            <a:br>
              <a:rPr lang="en-US" dirty="0" smtClean="0"/>
            </a:br>
            <a:r>
              <a:rPr lang="en-US" dirty="0"/>
              <a:t/>
            </a:r>
            <a:br>
              <a:rPr lang="en-US" dirty="0"/>
            </a:br>
            <a:r>
              <a:rPr lang="en-GB" dirty="0"/>
              <a:t>4039, 4064, 4066</a:t>
            </a:r>
            <a:endParaRPr lang="en-US" dirty="0" smtClean="0"/>
          </a:p>
          <a:p>
            <a:endParaRPr lang="en-US" b="0" dirty="0" smtClean="0"/>
          </a:p>
          <a:p>
            <a:r>
              <a:rPr lang="en-US" b="0" dirty="0" smtClean="0"/>
              <a:t>Move: Po-Kai Huang</a:t>
            </a:r>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November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30</a:t>
            </a:fld>
            <a:endParaRPr lang="en-US" altLang="en-US"/>
          </a:p>
        </p:txBody>
      </p:sp>
    </p:spTree>
    <p:extLst>
      <p:ext uri="{BB962C8B-B14F-4D97-AF65-F5344CB8AC3E}">
        <p14:creationId xmlns:p14="http://schemas.microsoft.com/office/powerpoint/2010/main" val="227286715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4006</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[11-19/1798r1] </a:t>
            </a:r>
            <a:r>
              <a:rPr lang="en-US" dirty="0"/>
              <a:t>for the CIDs listed below</a:t>
            </a:r>
            <a:r>
              <a:rPr lang="en-US" dirty="0" smtClean="0"/>
              <a:t>:</a:t>
            </a:r>
            <a:br>
              <a:rPr lang="en-US" dirty="0" smtClean="0"/>
            </a:br>
            <a:r>
              <a:rPr lang="en-US" dirty="0"/>
              <a:t/>
            </a:r>
            <a:br>
              <a:rPr lang="en-US" dirty="0"/>
            </a:br>
            <a:r>
              <a:rPr lang="en-GB" dirty="0"/>
              <a:t>4142, 4143, 4144, 4145</a:t>
            </a:r>
            <a:endParaRPr lang="en-US" dirty="0" smtClean="0"/>
          </a:p>
          <a:p>
            <a:endParaRPr lang="en-US" b="0" dirty="0" smtClean="0"/>
          </a:p>
          <a:p>
            <a:r>
              <a:rPr lang="en-US" b="0" dirty="0" smtClean="0"/>
              <a:t>Move: </a:t>
            </a:r>
            <a:r>
              <a:rPr lang="en-US" b="0" dirty="0" err="1" smtClean="0"/>
              <a:t>Rojan</a:t>
            </a:r>
            <a:r>
              <a:rPr lang="en-US" b="0" dirty="0" smtClean="0"/>
              <a:t> </a:t>
            </a:r>
            <a:r>
              <a:rPr lang="en-US" b="0" dirty="0" err="1" smtClean="0"/>
              <a:t>Chitrakar</a:t>
            </a:r>
            <a:endParaRPr lang="en-US" b="0" dirty="0" smtClean="0"/>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November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31</a:t>
            </a:fld>
            <a:endParaRPr lang="en-US" altLang="en-US"/>
          </a:p>
        </p:txBody>
      </p:sp>
    </p:spTree>
    <p:extLst>
      <p:ext uri="{BB962C8B-B14F-4D97-AF65-F5344CB8AC3E}">
        <p14:creationId xmlns:p14="http://schemas.microsoft.com/office/powerpoint/2010/main" val="384804751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4007</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[11-19/1800r0] </a:t>
            </a:r>
            <a:r>
              <a:rPr lang="en-US" dirty="0"/>
              <a:t>for the CIDs listed below</a:t>
            </a:r>
            <a:r>
              <a:rPr lang="en-US" dirty="0" smtClean="0"/>
              <a:t>:</a:t>
            </a:r>
            <a:br>
              <a:rPr lang="en-US" dirty="0" smtClean="0"/>
            </a:br>
            <a:r>
              <a:rPr lang="en-US" dirty="0"/>
              <a:t/>
            </a:r>
            <a:br>
              <a:rPr lang="en-US" dirty="0"/>
            </a:br>
            <a:r>
              <a:rPr lang="en-GB" dirty="0" smtClean="0"/>
              <a:t>4074, 4075</a:t>
            </a:r>
            <a:endParaRPr lang="en-US" dirty="0" smtClean="0"/>
          </a:p>
          <a:p>
            <a:endParaRPr lang="en-US" b="0" dirty="0" smtClean="0"/>
          </a:p>
          <a:p>
            <a:r>
              <a:rPr lang="en-US" b="0" dirty="0" smtClean="0"/>
              <a:t>Move: </a:t>
            </a:r>
            <a:r>
              <a:rPr lang="en-US" b="0" dirty="0" err="1" smtClean="0"/>
              <a:t>Rojan</a:t>
            </a:r>
            <a:r>
              <a:rPr lang="en-US" b="0" dirty="0" smtClean="0"/>
              <a:t> </a:t>
            </a:r>
            <a:r>
              <a:rPr lang="en-US" b="0" dirty="0" err="1" smtClean="0"/>
              <a:t>Chitrakar</a:t>
            </a:r>
            <a:endParaRPr lang="en-US" b="0" dirty="0" smtClean="0"/>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November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32</a:t>
            </a:fld>
            <a:endParaRPr lang="en-US" altLang="en-US"/>
          </a:p>
        </p:txBody>
      </p:sp>
    </p:spTree>
    <p:extLst>
      <p:ext uri="{BB962C8B-B14F-4D97-AF65-F5344CB8AC3E}">
        <p14:creationId xmlns:p14="http://schemas.microsoft.com/office/powerpoint/2010/main" val="62403964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4008</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[11-19/1799r1] </a:t>
            </a:r>
            <a:r>
              <a:rPr lang="en-US" dirty="0"/>
              <a:t>for the CIDs listed below</a:t>
            </a:r>
            <a:r>
              <a:rPr lang="en-US" dirty="0" smtClean="0"/>
              <a:t>:</a:t>
            </a:r>
            <a:br>
              <a:rPr lang="en-US" dirty="0" smtClean="0"/>
            </a:br>
            <a:r>
              <a:rPr lang="en-US" dirty="0"/>
              <a:t/>
            </a:r>
            <a:br>
              <a:rPr lang="en-US" dirty="0"/>
            </a:br>
            <a:r>
              <a:rPr lang="en-GB" dirty="0" smtClean="0"/>
              <a:t>4067, 4095</a:t>
            </a:r>
            <a:endParaRPr lang="en-US" dirty="0" smtClean="0"/>
          </a:p>
          <a:p>
            <a:endParaRPr lang="en-US" b="0" dirty="0" smtClean="0"/>
          </a:p>
          <a:p>
            <a:r>
              <a:rPr lang="en-US" b="0" dirty="0" smtClean="0"/>
              <a:t>Move: </a:t>
            </a:r>
            <a:r>
              <a:rPr lang="en-US" b="0" dirty="0" err="1" smtClean="0"/>
              <a:t>Rojan</a:t>
            </a:r>
            <a:r>
              <a:rPr lang="en-US" b="0" dirty="0" smtClean="0"/>
              <a:t> </a:t>
            </a:r>
            <a:r>
              <a:rPr lang="en-US" b="0" dirty="0" err="1" smtClean="0"/>
              <a:t>Chitrakar</a:t>
            </a:r>
            <a:endParaRPr lang="en-US" b="0" dirty="0" smtClean="0"/>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November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33</a:t>
            </a:fld>
            <a:endParaRPr lang="en-US" altLang="en-US"/>
          </a:p>
        </p:txBody>
      </p:sp>
    </p:spTree>
    <p:extLst>
      <p:ext uri="{BB962C8B-B14F-4D97-AF65-F5344CB8AC3E}">
        <p14:creationId xmlns:p14="http://schemas.microsoft.com/office/powerpoint/2010/main" val="120806544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4009</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[11-19/1873r0] </a:t>
            </a:r>
            <a:r>
              <a:rPr lang="en-US" dirty="0"/>
              <a:t>for the CIDs listed below</a:t>
            </a:r>
            <a:r>
              <a:rPr lang="en-US" dirty="0" smtClean="0"/>
              <a:t>:</a:t>
            </a:r>
            <a:br>
              <a:rPr lang="en-US" dirty="0" smtClean="0"/>
            </a:br>
            <a:r>
              <a:rPr lang="en-US" dirty="0"/>
              <a:t/>
            </a:r>
            <a:br>
              <a:rPr lang="en-US" dirty="0"/>
            </a:br>
            <a:r>
              <a:rPr lang="en-US" dirty="0"/>
              <a:t>4106</a:t>
            </a:r>
            <a:endParaRPr lang="en-US" dirty="0" smtClean="0"/>
          </a:p>
          <a:p>
            <a:endParaRPr lang="en-US" b="0" dirty="0" smtClean="0"/>
          </a:p>
          <a:p>
            <a:r>
              <a:rPr lang="en-US" b="0" dirty="0" smtClean="0"/>
              <a:t>Move: Leif Wilhelmsson</a:t>
            </a:r>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November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34</a:t>
            </a:fld>
            <a:endParaRPr lang="en-US" altLang="en-US"/>
          </a:p>
        </p:txBody>
      </p:sp>
    </p:spTree>
    <p:extLst>
      <p:ext uri="{BB962C8B-B14F-4D97-AF65-F5344CB8AC3E}">
        <p14:creationId xmlns:p14="http://schemas.microsoft.com/office/powerpoint/2010/main" val="135589883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4010</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[11-19/1827r0] </a:t>
            </a:r>
            <a:r>
              <a:rPr lang="en-US" dirty="0"/>
              <a:t>for the CIDs listed below</a:t>
            </a:r>
            <a:r>
              <a:rPr lang="en-US" dirty="0" smtClean="0"/>
              <a:t>:</a:t>
            </a:r>
            <a:br>
              <a:rPr lang="en-US" dirty="0" smtClean="0"/>
            </a:br>
            <a:r>
              <a:rPr lang="en-US" dirty="0"/>
              <a:t/>
            </a:r>
            <a:br>
              <a:rPr lang="en-US" dirty="0"/>
            </a:br>
            <a:r>
              <a:rPr lang="en-US" dirty="0"/>
              <a:t>4023, 4037, 4061, 4109, 4110, </a:t>
            </a:r>
            <a:r>
              <a:rPr lang="en-US" dirty="0" smtClean="0"/>
              <a:t>4114</a:t>
            </a:r>
          </a:p>
          <a:p>
            <a:endParaRPr lang="en-US" b="0" dirty="0" smtClean="0"/>
          </a:p>
          <a:p>
            <a:r>
              <a:rPr lang="en-US" b="0" dirty="0" smtClean="0"/>
              <a:t>Move: Po-Kai Huang</a:t>
            </a:r>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November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35</a:t>
            </a:fld>
            <a:endParaRPr lang="en-US" altLang="en-US"/>
          </a:p>
        </p:txBody>
      </p:sp>
    </p:spTree>
    <p:extLst>
      <p:ext uri="{BB962C8B-B14F-4D97-AF65-F5344CB8AC3E}">
        <p14:creationId xmlns:p14="http://schemas.microsoft.com/office/powerpoint/2010/main" val="90348080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4011</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[11-19/1828r0] </a:t>
            </a:r>
            <a:r>
              <a:rPr lang="en-US" dirty="0"/>
              <a:t>for the CIDs listed below</a:t>
            </a:r>
            <a:r>
              <a:rPr lang="en-US" dirty="0" smtClean="0"/>
              <a:t>:</a:t>
            </a:r>
            <a:br>
              <a:rPr lang="en-US" dirty="0" smtClean="0"/>
            </a:br>
            <a:r>
              <a:rPr lang="en-US" dirty="0"/>
              <a:t/>
            </a:r>
            <a:br>
              <a:rPr lang="en-US" dirty="0"/>
            </a:br>
            <a:r>
              <a:rPr lang="en-US" dirty="0"/>
              <a:t>4024, 4025, 4026, 4072, 4124</a:t>
            </a:r>
            <a:endParaRPr lang="en-US" dirty="0" smtClean="0"/>
          </a:p>
          <a:p>
            <a:endParaRPr lang="en-US" b="0" dirty="0" smtClean="0"/>
          </a:p>
          <a:p>
            <a:r>
              <a:rPr lang="en-US" b="0" dirty="0" smtClean="0"/>
              <a:t>Move: Po-Kai Huang</a:t>
            </a:r>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November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36</a:t>
            </a:fld>
            <a:endParaRPr lang="en-US" altLang="en-US"/>
          </a:p>
        </p:txBody>
      </p:sp>
    </p:spTree>
    <p:extLst>
      <p:ext uri="{BB962C8B-B14F-4D97-AF65-F5344CB8AC3E}">
        <p14:creationId xmlns:p14="http://schemas.microsoft.com/office/powerpoint/2010/main" val="371486098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4012</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[11-19/1829r3] </a:t>
            </a:r>
            <a:r>
              <a:rPr lang="en-US" dirty="0"/>
              <a:t>for the CIDs listed below</a:t>
            </a:r>
            <a:r>
              <a:rPr lang="en-US" dirty="0" smtClean="0"/>
              <a:t>:</a:t>
            </a:r>
            <a:br>
              <a:rPr lang="en-US" dirty="0" smtClean="0"/>
            </a:br>
            <a:r>
              <a:rPr lang="en-US" dirty="0"/>
              <a:t/>
            </a:r>
            <a:br>
              <a:rPr lang="en-US" dirty="0"/>
            </a:br>
            <a:r>
              <a:rPr lang="en-US" dirty="0"/>
              <a:t>4084, 4085, 4086, 4088, 4089, 4107, 4108, 4125, 4130, 4020, 4015, 4090, 4091, 4092, 4126, 4127</a:t>
            </a:r>
            <a:endParaRPr lang="en-US" dirty="0" smtClean="0"/>
          </a:p>
          <a:p>
            <a:endParaRPr lang="en-US" b="0" dirty="0" smtClean="0"/>
          </a:p>
          <a:p>
            <a:r>
              <a:rPr lang="en-US" b="0" dirty="0" smtClean="0"/>
              <a:t>Move: Po-Kai Huang</a:t>
            </a:r>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November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37</a:t>
            </a:fld>
            <a:endParaRPr lang="en-US" altLang="en-US"/>
          </a:p>
        </p:txBody>
      </p:sp>
    </p:spTree>
    <p:extLst>
      <p:ext uri="{BB962C8B-B14F-4D97-AF65-F5344CB8AC3E}">
        <p14:creationId xmlns:p14="http://schemas.microsoft.com/office/powerpoint/2010/main" val="17845582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4013</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[11-19/1830r0] </a:t>
            </a:r>
            <a:r>
              <a:rPr lang="en-US" dirty="0"/>
              <a:t>for the CIDs listed below</a:t>
            </a:r>
            <a:r>
              <a:rPr lang="en-US" dirty="0" smtClean="0"/>
              <a:t>:</a:t>
            </a:r>
            <a:br>
              <a:rPr lang="en-US" dirty="0" smtClean="0"/>
            </a:br>
            <a:r>
              <a:rPr lang="en-US" dirty="0"/>
              <a:t/>
            </a:r>
            <a:br>
              <a:rPr lang="en-US" dirty="0"/>
            </a:br>
            <a:r>
              <a:rPr lang="en-US" dirty="0"/>
              <a:t>4051, 4071, 4123</a:t>
            </a:r>
            <a:endParaRPr lang="en-US" dirty="0" smtClean="0"/>
          </a:p>
          <a:p>
            <a:endParaRPr lang="en-US" b="0" dirty="0" smtClean="0"/>
          </a:p>
          <a:p>
            <a:r>
              <a:rPr lang="en-US" b="0" dirty="0" smtClean="0"/>
              <a:t>Move: Po-Kai Huang</a:t>
            </a:r>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November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38</a:t>
            </a:fld>
            <a:endParaRPr lang="en-US" altLang="en-US"/>
          </a:p>
        </p:txBody>
      </p:sp>
    </p:spTree>
    <p:extLst>
      <p:ext uri="{BB962C8B-B14F-4D97-AF65-F5344CB8AC3E}">
        <p14:creationId xmlns:p14="http://schemas.microsoft.com/office/powerpoint/2010/main" val="125971864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4014</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[11-19/1844r0] </a:t>
            </a:r>
            <a:r>
              <a:rPr lang="en-US" dirty="0"/>
              <a:t>for the CIDs listed below</a:t>
            </a:r>
            <a:r>
              <a:rPr lang="en-US" dirty="0" smtClean="0"/>
              <a:t>:</a:t>
            </a:r>
            <a:br>
              <a:rPr lang="en-US" dirty="0" smtClean="0"/>
            </a:br>
            <a:r>
              <a:rPr lang="en-US" dirty="0"/>
              <a:t/>
            </a:r>
            <a:br>
              <a:rPr lang="en-US" dirty="0"/>
            </a:br>
            <a:r>
              <a:rPr lang="en-US" dirty="0" smtClean="0"/>
              <a:t>4035</a:t>
            </a:r>
            <a:r>
              <a:rPr lang="en-US" dirty="0"/>
              <a:t>, 4065, 4100</a:t>
            </a:r>
            <a:endParaRPr lang="en-US" dirty="0" smtClean="0"/>
          </a:p>
          <a:p>
            <a:endParaRPr lang="en-US" b="0" dirty="0" smtClean="0"/>
          </a:p>
          <a:p>
            <a:r>
              <a:rPr lang="en-US" b="0" dirty="0" smtClean="0"/>
              <a:t>Move: Eunsung Park</a:t>
            </a:r>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November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39</a:t>
            </a:fld>
            <a:endParaRPr lang="en-US" altLang="en-US"/>
          </a:p>
        </p:txBody>
      </p:sp>
    </p:spTree>
    <p:extLst>
      <p:ext uri="{BB962C8B-B14F-4D97-AF65-F5344CB8AC3E}">
        <p14:creationId xmlns:p14="http://schemas.microsoft.com/office/powerpoint/2010/main" val="16688473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smtClean="0"/>
              <a:t>Meeting Protocol</a:t>
            </a:r>
          </a:p>
        </p:txBody>
      </p:sp>
      <p:sp>
        <p:nvSpPr>
          <p:cNvPr id="8195" name="Content Placeholder 2"/>
          <p:cNvSpPr>
            <a:spLocks noGrp="1"/>
          </p:cNvSpPr>
          <p:nvPr>
            <p:ph idx="1"/>
          </p:nvPr>
        </p:nvSpPr>
        <p:spPr/>
        <p:txBody>
          <a:bodyPr/>
          <a:lstStyle/>
          <a:p>
            <a:r>
              <a:rPr lang="en-US" altLang="zh-CN" smtClean="0"/>
              <a:t>Please announce your </a:t>
            </a:r>
            <a:r>
              <a:rPr lang="en-US" altLang="zh-CN" u="sng" smtClean="0"/>
              <a:t>name</a:t>
            </a:r>
            <a:r>
              <a:rPr lang="en-US" altLang="zh-CN" smtClean="0"/>
              <a:t> and </a:t>
            </a:r>
            <a:r>
              <a:rPr lang="en-US" altLang="zh-CN" u="sng" smtClean="0"/>
              <a:t>affiliation</a:t>
            </a:r>
            <a:r>
              <a:rPr lang="en-US" altLang="zh-CN" smtClean="0"/>
              <a:t> when you first address the group during a meeting slot</a:t>
            </a:r>
          </a:p>
          <a:p>
            <a:endParaRPr lang="en-US" altLang="en-US" smtClean="0"/>
          </a:p>
        </p:txBody>
      </p:sp>
      <p:sp>
        <p:nvSpPr>
          <p:cNvPr id="4" name="Date Placeholder 3"/>
          <p:cNvSpPr>
            <a:spLocks noGrp="1"/>
          </p:cNvSpPr>
          <p:nvPr>
            <p:ph type="dt" sz="quarter" idx="10"/>
          </p:nvPr>
        </p:nvSpPr>
        <p:spPr/>
        <p:txBody>
          <a:bodyPr/>
          <a:lstStyle/>
          <a:p>
            <a:pPr>
              <a:defRPr/>
            </a:pPr>
            <a:r>
              <a:rPr lang="en-US" smtClean="0"/>
              <a:t>November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8198" name="Slide Number Placeholder 5"/>
          <p:cNvSpPr>
            <a:spLocks noGrp="1"/>
          </p:cNvSpPr>
          <p:nvPr>
            <p:ph type="sldNum" sz="quarter" idx="12"/>
          </p:nvPr>
        </p:nvSpPr>
        <p:spPr>
          <a:xfrm>
            <a:off x="5879594" y="6462727"/>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A1786542-6B9C-4A56-8B17-DC4883078DD8}" type="slidenum">
              <a:rPr lang="en-US" altLang="en-US" sz="1200" b="0"/>
              <a:pPr>
                <a:spcBef>
                  <a:spcPct val="0"/>
                </a:spcBef>
                <a:buFontTx/>
                <a:buNone/>
              </a:pPr>
              <a:t>4</a:t>
            </a:fld>
            <a:endParaRPr lang="en-US" altLang="en-US" sz="1200" b="0"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4015</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[11-19/1954r0] </a:t>
            </a:r>
            <a:r>
              <a:rPr lang="en-US" dirty="0"/>
              <a:t>for the CIDs listed below</a:t>
            </a:r>
            <a:r>
              <a:rPr lang="en-US" dirty="0" smtClean="0"/>
              <a:t>:</a:t>
            </a:r>
            <a:br>
              <a:rPr lang="en-US" dirty="0" smtClean="0"/>
            </a:br>
            <a:r>
              <a:rPr lang="en-US" dirty="0"/>
              <a:t/>
            </a:r>
            <a:br>
              <a:rPr lang="en-US" dirty="0"/>
            </a:br>
            <a:r>
              <a:rPr lang="en-US" dirty="0"/>
              <a:t>4133</a:t>
            </a:r>
            <a:endParaRPr lang="en-US" dirty="0" smtClean="0"/>
          </a:p>
          <a:p>
            <a:endParaRPr lang="en-US" b="0" dirty="0" smtClean="0"/>
          </a:p>
          <a:p>
            <a:r>
              <a:rPr lang="en-US" b="0" dirty="0" smtClean="0"/>
              <a:t>Move: Po-Kai Huang</a:t>
            </a:r>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November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40</a:t>
            </a:fld>
            <a:endParaRPr lang="en-US" altLang="en-US"/>
          </a:p>
        </p:txBody>
      </p:sp>
    </p:spTree>
    <p:extLst>
      <p:ext uri="{BB962C8B-B14F-4D97-AF65-F5344CB8AC3E}">
        <p14:creationId xmlns:p14="http://schemas.microsoft.com/office/powerpoint/2010/main" val="380003695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4016</a:t>
            </a:r>
            <a:endParaRPr lang="en-US" dirty="0"/>
          </a:p>
        </p:txBody>
      </p:sp>
      <p:sp>
        <p:nvSpPr>
          <p:cNvPr id="3" name="Content Placeholder 2"/>
          <p:cNvSpPr>
            <a:spLocks noGrp="1"/>
          </p:cNvSpPr>
          <p:nvPr>
            <p:ph idx="1"/>
          </p:nvPr>
        </p:nvSpPr>
        <p:spPr/>
        <p:txBody>
          <a:bodyPr/>
          <a:lstStyle/>
          <a:p>
            <a:r>
              <a:rPr lang="en-US" dirty="0"/>
              <a:t>Move to accept the </a:t>
            </a:r>
            <a:r>
              <a:rPr lang="en-US" dirty="0" smtClean="0"/>
              <a:t>changes </a:t>
            </a:r>
            <a:r>
              <a:rPr lang="en-US" dirty="0"/>
              <a:t>for Clause 30.2.2 (30.2.2 	TXVECTOR and RXVECTOR </a:t>
            </a:r>
            <a:r>
              <a:rPr lang="en-US" dirty="0" smtClean="0"/>
              <a:t>parameters) in [11-19/1954r0]</a:t>
            </a:r>
            <a:br>
              <a:rPr lang="en-US" dirty="0" smtClean="0"/>
            </a:br>
            <a:r>
              <a:rPr lang="en-US" dirty="0"/>
              <a:t/>
            </a:r>
            <a:br>
              <a:rPr lang="en-US" dirty="0"/>
            </a:br>
            <a:endParaRPr lang="en-US" dirty="0" smtClean="0"/>
          </a:p>
          <a:p>
            <a:endParaRPr lang="en-US" b="0" dirty="0" smtClean="0"/>
          </a:p>
          <a:p>
            <a:r>
              <a:rPr lang="en-US" b="0" dirty="0" smtClean="0"/>
              <a:t>Move: Po-Kai Huang</a:t>
            </a:r>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November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41</a:t>
            </a:fld>
            <a:endParaRPr lang="en-US" altLang="en-US"/>
          </a:p>
        </p:txBody>
      </p:sp>
    </p:spTree>
    <p:extLst>
      <p:ext uri="{BB962C8B-B14F-4D97-AF65-F5344CB8AC3E}">
        <p14:creationId xmlns:p14="http://schemas.microsoft.com/office/powerpoint/2010/main" val="170218274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4017</a:t>
            </a:r>
            <a:endParaRPr lang="en-US" dirty="0"/>
          </a:p>
        </p:txBody>
      </p:sp>
      <p:sp>
        <p:nvSpPr>
          <p:cNvPr id="3" name="Content Placeholder 2"/>
          <p:cNvSpPr>
            <a:spLocks noGrp="1"/>
          </p:cNvSpPr>
          <p:nvPr>
            <p:ph idx="1"/>
          </p:nvPr>
        </p:nvSpPr>
        <p:spPr/>
        <p:txBody>
          <a:bodyPr/>
          <a:lstStyle/>
          <a:p>
            <a:r>
              <a:rPr lang="en-US" dirty="0"/>
              <a:t>Move to accept the changes for Clause 6.3.94 (PN event report) in [11-19/1798r1]</a:t>
            </a:r>
          </a:p>
          <a:p>
            <a:endParaRPr lang="en-US" dirty="0"/>
          </a:p>
          <a:p>
            <a:endParaRPr lang="en-US" dirty="0"/>
          </a:p>
          <a:p>
            <a:endParaRPr lang="en-US" dirty="0"/>
          </a:p>
          <a:p>
            <a:r>
              <a:rPr lang="en-US" b="0" dirty="0"/>
              <a:t>Move: </a:t>
            </a:r>
            <a:r>
              <a:rPr lang="en-US" b="0" dirty="0" err="1"/>
              <a:t>Rojan</a:t>
            </a:r>
            <a:r>
              <a:rPr lang="en-US" b="0" dirty="0"/>
              <a:t> </a:t>
            </a:r>
            <a:r>
              <a:rPr lang="en-US" b="0" dirty="0" err="1" smtClean="0"/>
              <a:t>Chitrakar</a:t>
            </a:r>
            <a:endParaRPr lang="en-US" b="0" dirty="0" smtClean="0"/>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November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42</a:t>
            </a:fld>
            <a:endParaRPr lang="en-US" altLang="en-US"/>
          </a:p>
        </p:txBody>
      </p:sp>
    </p:spTree>
    <p:extLst>
      <p:ext uri="{BB962C8B-B14F-4D97-AF65-F5344CB8AC3E}">
        <p14:creationId xmlns:p14="http://schemas.microsoft.com/office/powerpoint/2010/main" val="166702755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4018</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11-19/1882r1] </a:t>
            </a:r>
            <a:r>
              <a:rPr lang="en-US" dirty="0"/>
              <a:t>for the CIDs listed below:</a:t>
            </a:r>
            <a:br>
              <a:rPr lang="en-US" dirty="0"/>
            </a:br>
            <a:r>
              <a:rPr lang="en-US" dirty="0"/>
              <a:t/>
            </a:r>
            <a:br>
              <a:rPr lang="en-US" dirty="0"/>
            </a:br>
            <a:r>
              <a:rPr lang="en-US" dirty="0" smtClean="0"/>
              <a:t>4070, 4097</a:t>
            </a:r>
            <a:endParaRPr lang="en-US" dirty="0"/>
          </a:p>
          <a:p>
            <a:endParaRPr lang="en-US" dirty="0"/>
          </a:p>
          <a:p>
            <a:endParaRPr lang="en-US" dirty="0"/>
          </a:p>
          <a:p>
            <a:r>
              <a:rPr lang="en-US" b="0" dirty="0" smtClean="0"/>
              <a:t>Move</a:t>
            </a:r>
            <a:r>
              <a:rPr lang="en-US" b="0" dirty="0"/>
              <a:t>: </a:t>
            </a:r>
            <a:r>
              <a:rPr lang="en-US" b="0" dirty="0" smtClean="0"/>
              <a:t>Steve Shellhammer</a:t>
            </a:r>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November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43</a:t>
            </a:fld>
            <a:endParaRPr lang="en-US" altLang="en-US"/>
          </a:p>
        </p:txBody>
      </p:sp>
    </p:spTree>
    <p:extLst>
      <p:ext uri="{BB962C8B-B14F-4D97-AF65-F5344CB8AC3E}">
        <p14:creationId xmlns:p14="http://schemas.microsoft.com/office/powerpoint/2010/main" val="53306223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4019</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11-19/1950r1] </a:t>
            </a:r>
            <a:r>
              <a:rPr lang="en-US" dirty="0"/>
              <a:t>for the CIDs listed below:</a:t>
            </a:r>
            <a:br>
              <a:rPr lang="en-US" dirty="0"/>
            </a:br>
            <a:r>
              <a:rPr lang="en-US" dirty="0"/>
              <a:t/>
            </a:r>
            <a:br>
              <a:rPr lang="en-US" dirty="0"/>
            </a:br>
            <a:r>
              <a:rPr lang="en-US" dirty="0" smtClean="0"/>
              <a:t>4060, 4122</a:t>
            </a:r>
            <a:endParaRPr lang="en-US" dirty="0"/>
          </a:p>
          <a:p>
            <a:endParaRPr lang="en-US" dirty="0"/>
          </a:p>
          <a:p>
            <a:endParaRPr lang="en-US" dirty="0"/>
          </a:p>
          <a:p>
            <a:r>
              <a:rPr lang="en-US" b="0" dirty="0" smtClean="0"/>
              <a:t>Move</a:t>
            </a:r>
            <a:r>
              <a:rPr lang="en-US" b="0" dirty="0"/>
              <a:t>: </a:t>
            </a:r>
            <a:r>
              <a:rPr lang="en-US" b="0" dirty="0" smtClean="0"/>
              <a:t>Xiaofei Wang</a:t>
            </a:r>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November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44</a:t>
            </a:fld>
            <a:endParaRPr lang="en-US" altLang="en-US"/>
          </a:p>
        </p:txBody>
      </p:sp>
    </p:spTree>
    <p:extLst>
      <p:ext uri="{BB962C8B-B14F-4D97-AF65-F5344CB8AC3E}">
        <p14:creationId xmlns:p14="http://schemas.microsoft.com/office/powerpoint/2010/main" val="199822611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4020</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11-19/1985r0] </a:t>
            </a:r>
            <a:r>
              <a:rPr lang="en-US" dirty="0"/>
              <a:t>for the CIDs listed below:</a:t>
            </a:r>
            <a:br>
              <a:rPr lang="en-US" dirty="0"/>
            </a:br>
            <a:r>
              <a:rPr lang="en-US" dirty="0"/>
              <a:t/>
            </a:r>
            <a:br>
              <a:rPr lang="en-US" dirty="0"/>
            </a:br>
            <a:r>
              <a:rPr lang="en-US" dirty="0" smtClean="0"/>
              <a:t>4034, 4068, </a:t>
            </a:r>
            <a:r>
              <a:rPr lang="en-US" dirty="0"/>
              <a:t>4073 </a:t>
            </a:r>
          </a:p>
          <a:p>
            <a:endParaRPr lang="en-US" dirty="0"/>
          </a:p>
          <a:p>
            <a:endParaRPr lang="en-US" dirty="0"/>
          </a:p>
          <a:p>
            <a:r>
              <a:rPr lang="en-US" b="0" dirty="0" smtClean="0"/>
              <a:t>Move</a:t>
            </a:r>
            <a:r>
              <a:rPr lang="en-US" b="0" dirty="0"/>
              <a:t>: </a:t>
            </a:r>
            <a:r>
              <a:rPr lang="en-US" b="0" dirty="0" smtClean="0"/>
              <a:t>Menzo Wentink</a:t>
            </a:r>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November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45</a:t>
            </a:fld>
            <a:endParaRPr lang="en-US" altLang="en-US"/>
          </a:p>
        </p:txBody>
      </p:sp>
    </p:spTree>
    <p:extLst>
      <p:ext uri="{BB962C8B-B14F-4D97-AF65-F5344CB8AC3E}">
        <p14:creationId xmlns:p14="http://schemas.microsoft.com/office/powerpoint/2010/main" val="229759708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4021</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11-19/1945r1] </a:t>
            </a:r>
            <a:r>
              <a:rPr lang="en-US" dirty="0"/>
              <a:t>for the CIDs listed below:</a:t>
            </a:r>
            <a:br>
              <a:rPr lang="en-US" dirty="0"/>
            </a:br>
            <a:r>
              <a:rPr lang="en-US" dirty="0"/>
              <a:t/>
            </a:r>
            <a:br>
              <a:rPr lang="en-US" dirty="0"/>
            </a:br>
            <a:r>
              <a:rPr lang="en-US" dirty="0"/>
              <a:t>4014, 4052, 4059, 4082</a:t>
            </a:r>
          </a:p>
          <a:p>
            <a:endParaRPr lang="en-US" dirty="0"/>
          </a:p>
          <a:p>
            <a:endParaRPr lang="en-US" dirty="0"/>
          </a:p>
          <a:p>
            <a:r>
              <a:rPr lang="en-US" b="0" dirty="0" smtClean="0"/>
              <a:t>Move</a:t>
            </a:r>
            <a:r>
              <a:rPr lang="en-US" b="0" dirty="0"/>
              <a:t>: </a:t>
            </a:r>
            <a:r>
              <a:rPr lang="en-US" b="0" dirty="0" smtClean="0"/>
              <a:t>Suhwook Kim</a:t>
            </a:r>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November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46</a:t>
            </a:fld>
            <a:endParaRPr lang="en-US" altLang="en-US"/>
          </a:p>
        </p:txBody>
      </p:sp>
    </p:spTree>
    <p:extLst>
      <p:ext uri="{BB962C8B-B14F-4D97-AF65-F5344CB8AC3E}">
        <p14:creationId xmlns:p14="http://schemas.microsoft.com/office/powerpoint/2010/main" val="209808970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a:t>
            </a:r>
            <a:r>
              <a:rPr lang="en-US" dirty="0" smtClean="0"/>
              <a:t>4022</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11-19/2039r1</a:t>
            </a:r>
            <a:r>
              <a:rPr lang="en-US" dirty="0" smtClean="0"/>
              <a:t>] </a:t>
            </a:r>
            <a:r>
              <a:rPr lang="en-US" dirty="0"/>
              <a:t>for the CIDs listed below:</a:t>
            </a:r>
            <a:br>
              <a:rPr lang="en-US" dirty="0"/>
            </a:br>
            <a:r>
              <a:rPr lang="en-US" dirty="0"/>
              <a:t/>
            </a:r>
            <a:br>
              <a:rPr lang="en-US" dirty="0"/>
            </a:br>
            <a:r>
              <a:rPr lang="en-US" dirty="0"/>
              <a:t>4093, 4017</a:t>
            </a:r>
            <a:endParaRPr lang="en-US" dirty="0"/>
          </a:p>
          <a:p>
            <a:endParaRPr lang="en-US" dirty="0"/>
          </a:p>
          <a:p>
            <a:endParaRPr lang="en-US" dirty="0"/>
          </a:p>
          <a:p>
            <a:r>
              <a:rPr lang="en-US" b="0" dirty="0" smtClean="0"/>
              <a:t>Move</a:t>
            </a:r>
            <a:r>
              <a:rPr lang="en-US" b="0" dirty="0"/>
              <a:t>: </a:t>
            </a:r>
            <a:r>
              <a:rPr lang="en-US" b="0" dirty="0" smtClean="0"/>
              <a:t>Po-Kai Huang</a:t>
            </a:r>
            <a:endParaRPr lang="en-US" b="0" dirty="0" smtClean="0"/>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November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47</a:t>
            </a:fld>
            <a:endParaRPr lang="en-US" altLang="en-US"/>
          </a:p>
        </p:txBody>
      </p:sp>
    </p:spTree>
    <p:extLst>
      <p:ext uri="{BB962C8B-B14F-4D97-AF65-F5344CB8AC3E}">
        <p14:creationId xmlns:p14="http://schemas.microsoft.com/office/powerpoint/2010/main" val="3151357669"/>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WG Recirculation LB Motion</a:t>
            </a:r>
            <a:endParaRPr lang="en-US" dirty="0"/>
          </a:p>
        </p:txBody>
      </p:sp>
      <p:sp>
        <p:nvSpPr>
          <p:cNvPr id="3" name="Content Placeholder 2"/>
          <p:cNvSpPr>
            <a:spLocks noGrp="1"/>
          </p:cNvSpPr>
          <p:nvPr>
            <p:ph idx="1"/>
          </p:nvPr>
        </p:nvSpPr>
        <p:spPr/>
        <p:txBody>
          <a:bodyPr/>
          <a:lstStyle/>
          <a:p>
            <a:r>
              <a:rPr lang="en-US" dirty="0" smtClean="0"/>
              <a:t>Having </a:t>
            </a:r>
            <a:r>
              <a:rPr lang="en-US" dirty="0"/>
              <a:t>approved comment resolutions for all of the comments received from </a:t>
            </a:r>
            <a:r>
              <a:rPr lang="en-US" dirty="0" smtClean="0">
                <a:solidFill>
                  <a:srgbClr val="FF0000"/>
                </a:solidFill>
              </a:rPr>
              <a:t>LB 243 </a:t>
            </a:r>
            <a:r>
              <a:rPr lang="en-US" dirty="0">
                <a:solidFill>
                  <a:srgbClr val="FF0000"/>
                </a:solidFill>
              </a:rPr>
              <a:t>on </a:t>
            </a:r>
            <a:r>
              <a:rPr lang="en-US" dirty="0" smtClean="0">
                <a:solidFill>
                  <a:srgbClr val="FF0000"/>
                </a:solidFill>
              </a:rPr>
              <a:t>P802.11ba D4.0 </a:t>
            </a:r>
            <a:r>
              <a:rPr lang="en-US" dirty="0"/>
              <a:t>as contained in document </a:t>
            </a:r>
            <a:r>
              <a:rPr lang="en-US" dirty="0" smtClean="0">
                <a:solidFill>
                  <a:srgbClr val="FF0000"/>
                </a:solidFill>
              </a:rPr>
              <a:t>11-19/TBD</a:t>
            </a:r>
            <a:r>
              <a:rPr lang="en-US" dirty="0" smtClean="0"/>
              <a:t>,</a:t>
            </a:r>
            <a:endParaRPr lang="en-US" dirty="0"/>
          </a:p>
          <a:p>
            <a:r>
              <a:rPr lang="en-US" dirty="0" smtClean="0"/>
              <a:t>Instruct </a:t>
            </a:r>
            <a:r>
              <a:rPr lang="en-US" dirty="0"/>
              <a:t>the editor to prepare </a:t>
            </a:r>
            <a:r>
              <a:rPr lang="en-US" dirty="0">
                <a:solidFill>
                  <a:srgbClr val="FF0000"/>
                </a:solidFill>
              </a:rPr>
              <a:t>Draft </a:t>
            </a:r>
            <a:r>
              <a:rPr lang="en-US" dirty="0" smtClean="0">
                <a:solidFill>
                  <a:srgbClr val="FF0000"/>
                </a:solidFill>
              </a:rPr>
              <a:t>5.0 </a:t>
            </a:r>
            <a:r>
              <a:rPr lang="en-US" dirty="0"/>
              <a:t>incorporating these resolutions and</a:t>
            </a:r>
            <a:r>
              <a:rPr lang="en-US" dirty="0" smtClean="0"/>
              <a:t>,</a:t>
            </a:r>
            <a:endParaRPr lang="en-US" dirty="0"/>
          </a:p>
          <a:p>
            <a:r>
              <a:rPr lang="en-US" dirty="0" smtClean="0"/>
              <a:t>Approve </a:t>
            </a:r>
            <a:r>
              <a:rPr lang="en-US" dirty="0"/>
              <a:t>a 15 day Working Group Recirculation Ballot asking the question “Should </a:t>
            </a:r>
            <a:r>
              <a:rPr lang="en-US" dirty="0" smtClean="0">
                <a:solidFill>
                  <a:srgbClr val="FF0000"/>
                </a:solidFill>
              </a:rPr>
              <a:t>P802.11ba D5.0 </a:t>
            </a:r>
            <a:r>
              <a:rPr lang="en-US" dirty="0"/>
              <a:t>be forwarded to Standards Association (SA) Ballot?”</a:t>
            </a:r>
          </a:p>
          <a:p>
            <a:endParaRPr lang="en-US" dirty="0"/>
          </a:p>
          <a:p>
            <a:r>
              <a:rPr lang="en-US" dirty="0" smtClean="0"/>
              <a:t>[</a:t>
            </a:r>
            <a:r>
              <a:rPr lang="en-US" dirty="0"/>
              <a:t>Moved</a:t>
            </a:r>
            <a:r>
              <a:rPr lang="en-US" dirty="0" smtClean="0"/>
              <a:t>:,  </a:t>
            </a:r>
            <a:r>
              <a:rPr lang="en-US" dirty="0"/>
              <a:t>Seconded</a:t>
            </a:r>
            <a:r>
              <a:rPr lang="en-US" dirty="0" smtClean="0"/>
              <a:t>:, </a:t>
            </a:r>
            <a:r>
              <a:rPr lang="en-US" dirty="0"/>
              <a:t>Result: </a:t>
            </a:r>
            <a:r>
              <a:rPr lang="en-US" dirty="0" smtClean="0"/>
              <a:t>Y-N-A]</a:t>
            </a:r>
            <a:endParaRPr lang="en-US" dirty="0"/>
          </a:p>
          <a:p>
            <a:endParaRPr lang="en-US" dirty="0"/>
          </a:p>
          <a:p>
            <a:endParaRPr lang="en-US" dirty="0"/>
          </a:p>
        </p:txBody>
      </p:sp>
      <p:sp>
        <p:nvSpPr>
          <p:cNvPr id="4" name="Date Placeholder 3"/>
          <p:cNvSpPr>
            <a:spLocks noGrp="1"/>
          </p:cNvSpPr>
          <p:nvPr>
            <p:ph type="dt" sz="half" idx="10"/>
          </p:nvPr>
        </p:nvSpPr>
        <p:spPr/>
        <p:txBody>
          <a:bodyPr/>
          <a:lstStyle/>
          <a:p>
            <a:pPr>
              <a:defRPr/>
            </a:pPr>
            <a:r>
              <a:rPr lang="en-US" smtClean="0"/>
              <a:t>November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48</a:t>
            </a:fld>
            <a:endParaRPr lang="en-US" altLang="en-US"/>
          </a:p>
        </p:txBody>
      </p:sp>
    </p:spTree>
    <p:extLst>
      <p:ext uri="{BB962C8B-B14F-4D97-AF65-F5344CB8AC3E}">
        <p14:creationId xmlns:p14="http://schemas.microsoft.com/office/powerpoint/2010/main" val="2212862849"/>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Content Placeholder 6"/>
          <p:cNvSpPr>
            <a:spLocks noGrp="1"/>
          </p:cNvSpPr>
          <p:nvPr>
            <p:ph idx="1"/>
          </p:nvPr>
        </p:nvSpPr>
        <p:spPr>
          <a:xfrm>
            <a:off x="2666998" y="1447800"/>
            <a:ext cx="8915402" cy="5027613"/>
          </a:xfrm>
        </p:spPr>
        <p:txBody>
          <a:bodyPr/>
          <a:lstStyle/>
          <a:p>
            <a:r>
              <a:rPr lang="en-US" altLang="en-US" sz="1800" dirty="0" smtClean="0"/>
              <a:t>2019</a:t>
            </a:r>
            <a:r>
              <a:rPr lang="en-US" altLang="en-US" sz="1800" dirty="0"/>
              <a:t>:</a:t>
            </a:r>
            <a:endParaRPr lang="en-US" altLang="en-US" sz="1600" dirty="0"/>
          </a:p>
          <a:p>
            <a:pPr lvl="1"/>
            <a:r>
              <a:rPr lang="en-US" altLang="en-US" sz="1600" b="1" dirty="0">
                <a:solidFill>
                  <a:schemeClr val="bg1">
                    <a:lumMod val="50000"/>
                  </a:schemeClr>
                </a:solidFill>
              </a:rPr>
              <a:t>January</a:t>
            </a:r>
            <a:r>
              <a:rPr lang="en-US" altLang="en-US" sz="1600" dirty="0">
                <a:solidFill>
                  <a:schemeClr val="bg1">
                    <a:lumMod val="50000"/>
                  </a:schemeClr>
                </a:solidFill>
              </a:rPr>
              <a:t>: </a:t>
            </a:r>
            <a:r>
              <a:rPr lang="en-US" altLang="en-US" sz="1600" dirty="0" err="1">
                <a:solidFill>
                  <a:schemeClr val="bg1">
                    <a:lumMod val="50000"/>
                  </a:schemeClr>
                </a:solidFill>
              </a:rPr>
              <a:t>TGba</a:t>
            </a:r>
            <a:r>
              <a:rPr lang="en-US" altLang="en-US" sz="1600" dirty="0">
                <a:solidFill>
                  <a:schemeClr val="bg1">
                    <a:lumMod val="50000"/>
                  </a:schemeClr>
                </a:solidFill>
              </a:rPr>
              <a:t> Draft 2.0</a:t>
            </a:r>
          </a:p>
          <a:p>
            <a:pPr lvl="1"/>
            <a:r>
              <a:rPr lang="en-US" altLang="en-US" sz="1600" b="1" dirty="0">
                <a:solidFill>
                  <a:schemeClr val="bg1">
                    <a:lumMod val="50000"/>
                  </a:schemeClr>
                </a:solidFill>
              </a:rPr>
              <a:t>March</a:t>
            </a:r>
            <a:r>
              <a:rPr lang="en-US" altLang="en-US" sz="1600" dirty="0">
                <a:solidFill>
                  <a:schemeClr val="bg1">
                    <a:lumMod val="50000"/>
                  </a:schemeClr>
                </a:solidFill>
              </a:rPr>
              <a:t>: Comment resolution on D2.0</a:t>
            </a:r>
          </a:p>
          <a:p>
            <a:pPr lvl="1"/>
            <a:r>
              <a:rPr lang="en-US" altLang="en-US" sz="1600" b="1" dirty="0">
                <a:solidFill>
                  <a:schemeClr val="bg1">
                    <a:lumMod val="50000"/>
                  </a:schemeClr>
                </a:solidFill>
              </a:rPr>
              <a:t>May</a:t>
            </a:r>
            <a:r>
              <a:rPr lang="en-US" altLang="en-US" sz="1600" dirty="0">
                <a:solidFill>
                  <a:schemeClr val="bg1">
                    <a:lumMod val="50000"/>
                  </a:schemeClr>
                </a:solidFill>
              </a:rPr>
              <a:t>: </a:t>
            </a:r>
            <a:r>
              <a:rPr lang="en-US" altLang="en-US" sz="1600" dirty="0" err="1">
                <a:solidFill>
                  <a:schemeClr val="bg1">
                    <a:lumMod val="50000"/>
                  </a:schemeClr>
                </a:solidFill>
              </a:rPr>
              <a:t>TGba</a:t>
            </a:r>
            <a:r>
              <a:rPr lang="en-US" altLang="en-US" sz="1600" dirty="0">
                <a:solidFill>
                  <a:schemeClr val="bg1">
                    <a:lumMod val="50000"/>
                  </a:schemeClr>
                </a:solidFill>
              </a:rPr>
              <a:t> Draft 3.0 – WG Recirculation LB</a:t>
            </a:r>
          </a:p>
          <a:p>
            <a:pPr lvl="1"/>
            <a:r>
              <a:rPr lang="en-US" altLang="en-US" sz="1600" b="1" dirty="0">
                <a:solidFill>
                  <a:schemeClr val="bg1">
                    <a:lumMod val="50000"/>
                  </a:schemeClr>
                </a:solidFill>
              </a:rPr>
              <a:t>July</a:t>
            </a:r>
            <a:r>
              <a:rPr lang="en-US" altLang="en-US" sz="1600" dirty="0">
                <a:solidFill>
                  <a:schemeClr val="bg1">
                    <a:lumMod val="50000"/>
                  </a:schemeClr>
                </a:solidFill>
              </a:rPr>
              <a:t>: Comment resolution on </a:t>
            </a:r>
            <a:r>
              <a:rPr lang="en-US" altLang="en-US" sz="1600" dirty="0" smtClean="0">
                <a:solidFill>
                  <a:schemeClr val="bg1">
                    <a:lumMod val="50000"/>
                  </a:schemeClr>
                </a:solidFill>
              </a:rPr>
              <a:t>D3.0</a:t>
            </a:r>
          </a:p>
          <a:p>
            <a:pPr lvl="1"/>
            <a:r>
              <a:rPr lang="en-US" altLang="en-US" sz="1600" dirty="0" smtClean="0">
                <a:solidFill>
                  <a:schemeClr val="bg1">
                    <a:lumMod val="50000"/>
                  </a:schemeClr>
                </a:solidFill>
              </a:rPr>
              <a:t>August: Formation </a:t>
            </a:r>
            <a:r>
              <a:rPr lang="en-US" altLang="en-US" sz="1600" dirty="0">
                <a:solidFill>
                  <a:schemeClr val="bg1">
                    <a:lumMod val="50000"/>
                  </a:schemeClr>
                </a:solidFill>
              </a:rPr>
              <a:t>of sponsor ballot </a:t>
            </a:r>
            <a:r>
              <a:rPr lang="en-US" altLang="en-US" sz="1600" dirty="0" smtClean="0">
                <a:solidFill>
                  <a:schemeClr val="bg1">
                    <a:lumMod val="50000"/>
                  </a:schemeClr>
                </a:solidFill>
              </a:rPr>
              <a:t>pool (invitation open till Aug. 7)</a:t>
            </a:r>
            <a:endParaRPr lang="en-US" altLang="en-US" sz="1600" dirty="0">
              <a:solidFill>
                <a:schemeClr val="bg1">
                  <a:lumMod val="50000"/>
                </a:schemeClr>
              </a:solidFill>
            </a:endParaRPr>
          </a:p>
          <a:p>
            <a:pPr lvl="1"/>
            <a:r>
              <a:rPr lang="en-US" altLang="en-US" sz="1600" b="1" dirty="0">
                <a:solidFill>
                  <a:schemeClr val="tx1">
                    <a:lumMod val="50000"/>
                    <a:lumOff val="50000"/>
                  </a:schemeClr>
                </a:solidFill>
              </a:rPr>
              <a:t>September</a:t>
            </a:r>
            <a:r>
              <a:rPr lang="en-US" altLang="en-US" sz="1600" dirty="0">
                <a:solidFill>
                  <a:schemeClr val="tx1">
                    <a:lumMod val="50000"/>
                    <a:lumOff val="50000"/>
                  </a:schemeClr>
                </a:solidFill>
              </a:rPr>
              <a:t>: </a:t>
            </a:r>
            <a:r>
              <a:rPr lang="en-US" altLang="en-US" sz="1600" dirty="0" err="1" smtClean="0">
                <a:solidFill>
                  <a:schemeClr val="tx1">
                    <a:lumMod val="50000"/>
                    <a:lumOff val="50000"/>
                  </a:schemeClr>
                </a:solidFill>
              </a:rPr>
              <a:t>TGba</a:t>
            </a:r>
            <a:r>
              <a:rPr lang="en-US" altLang="en-US" sz="1600" dirty="0" smtClean="0">
                <a:solidFill>
                  <a:schemeClr val="tx1">
                    <a:lumMod val="50000"/>
                    <a:lumOff val="50000"/>
                  </a:schemeClr>
                </a:solidFill>
              </a:rPr>
              <a:t> </a:t>
            </a:r>
            <a:r>
              <a:rPr lang="en-US" altLang="en-US" sz="1600" dirty="0">
                <a:solidFill>
                  <a:schemeClr val="tx1">
                    <a:lumMod val="50000"/>
                    <a:lumOff val="50000"/>
                  </a:schemeClr>
                </a:solidFill>
              </a:rPr>
              <a:t>Draft </a:t>
            </a:r>
            <a:r>
              <a:rPr lang="en-US" altLang="en-US" sz="1600" dirty="0" smtClean="0">
                <a:solidFill>
                  <a:schemeClr val="tx1">
                    <a:lumMod val="50000"/>
                    <a:lumOff val="50000"/>
                  </a:schemeClr>
                </a:solidFill>
              </a:rPr>
              <a:t>4.0 – WG Recirculation LB</a:t>
            </a:r>
            <a:endParaRPr lang="en-US" altLang="en-US" sz="1600" dirty="0">
              <a:solidFill>
                <a:schemeClr val="tx1">
                  <a:lumMod val="50000"/>
                  <a:lumOff val="50000"/>
                </a:schemeClr>
              </a:solidFill>
            </a:endParaRPr>
          </a:p>
          <a:p>
            <a:pPr lvl="1"/>
            <a:r>
              <a:rPr lang="en-US" altLang="en-US" sz="1600" dirty="0" smtClean="0">
                <a:solidFill>
                  <a:schemeClr val="bg2">
                    <a:lumMod val="75000"/>
                  </a:schemeClr>
                </a:solidFill>
              </a:rPr>
              <a:t>October: MDR/MEC done (start after LB and done before Nov. F2F meeting)</a:t>
            </a:r>
            <a:endParaRPr lang="en-US" altLang="en-US" sz="1600" b="1" dirty="0" smtClean="0">
              <a:solidFill>
                <a:schemeClr val="bg2">
                  <a:lumMod val="75000"/>
                </a:schemeClr>
              </a:solidFill>
            </a:endParaRPr>
          </a:p>
          <a:p>
            <a:pPr lvl="1"/>
            <a:r>
              <a:rPr lang="en-US" altLang="en-US" sz="1600" b="1" dirty="0" smtClean="0"/>
              <a:t>November</a:t>
            </a:r>
            <a:r>
              <a:rPr lang="en-US" altLang="en-US" sz="1600" dirty="0"/>
              <a:t>: </a:t>
            </a:r>
            <a:r>
              <a:rPr lang="en-US" altLang="en-US" sz="1600" dirty="0" err="1" smtClean="0"/>
              <a:t>TGba</a:t>
            </a:r>
            <a:r>
              <a:rPr lang="en-US" altLang="en-US" sz="1600" dirty="0" smtClean="0"/>
              <a:t> </a:t>
            </a:r>
            <a:r>
              <a:rPr lang="en-US" altLang="en-US" sz="1600" dirty="0"/>
              <a:t>Draft </a:t>
            </a:r>
            <a:r>
              <a:rPr lang="en-US" altLang="en-US" sz="1600" dirty="0" smtClean="0"/>
              <a:t>5.0 – WG Recirculation LB</a:t>
            </a:r>
          </a:p>
          <a:p>
            <a:r>
              <a:rPr lang="en-US" altLang="en-US" sz="1800" dirty="0" smtClean="0"/>
              <a:t>2020:</a:t>
            </a:r>
          </a:p>
          <a:p>
            <a:pPr lvl="1"/>
            <a:r>
              <a:rPr lang="en-US" altLang="en-US" sz="1600" b="1" dirty="0" smtClean="0"/>
              <a:t>January</a:t>
            </a:r>
            <a:r>
              <a:rPr lang="en-US" altLang="en-US" sz="1600" dirty="0" smtClean="0"/>
              <a:t>: </a:t>
            </a:r>
            <a:r>
              <a:rPr lang="en-US" altLang="en-US" sz="1600" dirty="0" err="1" smtClean="0"/>
              <a:t>TGba</a:t>
            </a:r>
            <a:r>
              <a:rPr lang="en-US" altLang="en-US" sz="1600" dirty="0" smtClean="0"/>
              <a:t> Draft 5.0 (</a:t>
            </a:r>
            <a:r>
              <a:rPr lang="en-US" altLang="en-US" sz="1600" u="sng" dirty="0" smtClean="0"/>
              <a:t>unchanged </a:t>
            </a:r>
            <a:r>
              <a:rPr lang="en-US" altLang="en-US" sz="1600" u="sng" dirty="0"/>
              <a:t>draft</a:t>
            </a:r>
            <a:r>
              <a:rPr lang="en-US" altLang="en-US" sz="1600" dirty="0"/>
              <a:t>), </a:t>
            </a:r>
            <a:endParaRPr lang="en-US" altLang="en-US" sz="1600" dirty="0" smtClean="0">
              <a:solidFill>
                <a:srgbClr val="FF0000"/>
              </a:solidFill>
            </a:endParaRPr>
          </a:p>
          <a:p>
            <a:pPr lvl="1"/>
            <a:r>
              <a:rPr lang="en-US" altLang="en-US" sz="1600" dirty="0" smtClean="0"/>
              <a:t>February: Initial SB (Draft 5.0), </a:t>
            </a:r>
            <a:r>
              <a:rPr lang="en-US" altLang="en-US" sz="1600" dirty="0">
                <a:solidFill>
                  <a:srgbClr val="FF0000"/>
                </a:solidFill>
              </a:rPr>
              <a:t>EC approval to </a:t>
            </a:r>
            <a:r>
              <a:rPr lang="en-US" altLang="en-US" sz="1600" dirty="0" smtClean="0">
                <a:solidFill>
                  <a:srgbClr val="FF0000"/>
                </a:solidFill>
              </a:rPr>
              <a:t>SA ballot (SB)</a:t>
            </a:r>
            <a:endParaRPr lang="en-US" altLang="en-US" sz="1600" dirty="0" smtClean="0"/>
          </a:p>
          <a:p>
            <a:pPr lvl="1"/>
            <a:r>
              <a:rPr lang="en-US" altLang="en-US" sz="1600" b="1" dirty="0" smtClean="0"/>
              <a:t>May</a:t>
            </a:r>
            <a:r>
              <a:rPr lang="en-US" altLang="en-US" sz="1600" dirty="0" smtClean="0"/>
              <a:t>: 1</a:t>
            </a:r>
            <a:r>
              <a:rPr lang="en-US" altLang="en-US" sz="1600" baseline="30000" dirty="0" smtClean="0"/>
              <a:t>st</a:t>
            </a:r>
            <a:r>
              <a:rPr lang="en-US" altLang="en-US" sz="1600" dirty="0" smtClean="0"/>
              <a:t> recirculation SB (Draft 6.0)</a:t>
            </a:r>
          </a:p>
          <a:p>
            <a:pPr lvl="1"/>
            <a:r>
              <a:rPr lang="en-US" altLang="en-US" sz="1600" dirty="0" smtClean="0"/>
              <a:t>June: 2</a:t>
            </a:r>
            <a:r>
              <a:rPr lang="en-US" altLang="en-US" sz="1600" baseline="30000" dirty="0" smtClean="0"/>
              <a:t>nd</a:t>
            </a:r>
            <a:r>
              <a:rPr lang="en-US" altLang="en-US" sz="1600" dirty="0" smtClean="0"/>
              <a:t> recirculation </a:t>
            </a:r>
            <a:r>
              <a:rPr lang="en-US" altLang="en-US" sz="1600" dirty="0"/>
              <a:t>SB (Draft </a:t>
            </a:r>
            <a:r>
              <a:rPr lang="en-US" altLang="en-US" sz="1600" dirty="0" smtClean="0"/>
              <a:t>7.0)</a:t>
            </a:r>
          </a:p>
          <a:p>
            <a:pPr lvl="1"/>
            <a:r>
              <a:rPr lang="en-US" altLang="en-US" sz="1600" b="1" dirty="0" smtClean="0"/>
              <a:t>July</a:t>
            </a:r>
            <a:r>
              <a:rPr lang="en-US" altLang="en-US" sz="1600" dirty="0" smtClean="0"/>
              <a:t>: 3</a:t>
            </a:r>
            <a:r>
              <a:rPr lang="en-US" altLang="en-US" sz="1600" baseline="30000" dirty="0" smtClean="0"/>
              <a:t>rd</a:t>
            </a:r>
            <a:r>
              <a:rPr lang="en-US" altLang="en-US" sz="1600" dirty="0" smtClean="0"/>
              <a:t> recirculation SB (Draft 7.0, </a:t>
            </a:r>
            <a:r>
              <a:rPr lang="en-US" altLang="en-US" sz="1600" u="sng" dirty="0" smtClean="0"/>
              <a:t>unchanged draft</a:t>
            </a:r>
            <a:r>
              <a:rPr lang="en-US" altLang="en-US" sz="1600" dirty="0" smtClean="0"/>
              <a:t>)</a:t>
            </a:r>
          </a:p>
          <a:p>
            <a:pPr lvl="1"/>
            <a:r>
              <a:rPr lang="en-US" altLang="en-US" sz="1600" b="1" dirty="0" smtClean="0"/>
              <a:t>September</a:t>
            </a:r>
            <a:r>
              <a:rPr lang="en-US" altLang="en-US" sz="1600" dirty="0"/>
              <a:t>: </a:t>
            </a:r>
            <a:r>
              <a:rPr lang="en-US" altLang="en-US" sz="1600" dirty="0" err="1"/>
              <a:t>RevCom</a:t>
            </a:r>
            <a:endParaRPr lang="en-US" altLang="en-US" sz="1600" dirty="0"/>
          </a:p>
        </p:txBody>
      </p:sp>
      <p:sp>
        <p:nvSpPr>
          <p:cNvPr id="41987" name="Title 1"/>
          <p:cNvSpPr>
            <a:spLocks noGrp="1"/>
          </p:cNvSpPr>
          <p:nvPr>
            <p:ph type="title"/>
          </p:nvPr>
        </p:nvSpPr>
        <p:spPr/>
        <p:txBody>
          <a:bodyPr/>
          <a:lstStyle/>
          <a:p>
            <a:r>
              <a:rPr lang="en-US" altLang="en-US" dirty="0" err="1" smtClean="0"/>
              <a:t>TGba</a:t>
            </a:r>
            <a:r>
              <a:rPr lang="en-US" altLang="en-US" dirty="0" smtClean="0"/>
              <a:t> Timeline</a:t>
            </a:r>
            <a:br>
              <a:rPr lang="en-US" altLang="en-US" dirty="0" smtClean="0"/>
            </a:br>
            <a:endParaRPr lang="en-US" altLang="en-US" dirty="0" smtClean="0"/>
          </a:p>
        </p:txBody>
      </p:sp>
      <p:sp>
        <p:nvSpPr>
          <p:cNvPr id="4" name="Date Placeholder 3"/>
          <p:cNvSpPr>
            <a:spLocks noGrp="1"/>
          </p:cNvSpPr>
          <p:nvPr>
            <p:ph type="dt" sz="quarter" idx="10"/>
          </p:nvPr>
        </p:nvSpPr>
        <p:spPr/>
        <p:txBody>
          <a:bodyPr/>
          <a:lstStyle/>
          <a:p>
            <a:pPr>
              <a:defRPr/>
            </a:pPr>
            <a:r>
              <a:rPr lang="en-US" smtClean="0"/>
              <a:t>November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1990" name="Slide Number Placeholder 5"/>
          <p:cNvSpPr>
            <a:spLocks noGrp="1"/>
          </p:cNvSpPr>
          <p:nvPr>
            <p:ph type="sldNum" sz="quarter" idx="12"/>
          </p:nvPr>
        </p:nvSpPr>
        <p:spPr>
          <a:xfrm>
            <a:off x="6031622"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4FF03CB-C896-4D9C-8EF4-239AB973C5F4}" type="slidenum">
              <a:rPr lang="en-US" altLang="en-US" sz="1200" b="0"/>
              <a:pPr>
                <a:spcBef>
                  <a:spcPct val="0"/>
                </a:spcBef>
                <a:buFontTx/>
                <a:buNone/>
              </a:pPr>
              <a:t>49</a:t>
            </a:fld>
            <a:endParaRPr lang="en-US" altLang="en-US" sz="1200" b="0" dirty="0"/>
          </a:p>
        </p:txBody>
      </p:sp>
      <p:grpSp>
        <p:nvGrpSpPr>
          <p:cNvPr id="6" name="Group 5"/>
          <p:cNvGrpSpPr/>
          <p:nvPr/>
        </p:nvGrpSpPr>
        <p:grpSpPr>
          <a:xfrm>
            <a:off x="1600197" y="3598862"/>
            <a:ext cx="1401534" cy="592138"/>
            <a:chOff x="-334734" y="3065462"/>
            <a:chExt cx="1401534" cy="592138"/>
          </a:xfrm>
        </p:grpSpPr>
        <p:sp>
          <p:nvSpPr>
            <p:cNvPr id="2" name="Right Arrow 1"/>
            <p:cNvSpPr/>
            <p:nvPr/>
          </p:nvSpPr>
          <p:spPr bwMode="auto">
            <a:xfrm>
              <a:off x="457200" y="3276600"/>
              <a:ext cx="609600" cy="381000"/>
            </a:xfrm>
            <a:prstGeom prst="rightArrow">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US"/>
            </a:p>
          </p:txBody>
        </p:sp>
        <p:sp>
          <p:nvSpPr>
            <p:cNvPr id="3" name="TextBox 2"/>
            <p:cNvSpPr txBox="1"/>
            <p:nvPr/>
          </p:nvSpPr>
          <p:spPr>
            <a:xfrm>
              <a:off x="-334734" y="3065462"/>
              <a:ext cx="1238288" cy="338554"/>
            </a:xfrm>
            <a:prstGeom prst="rect">
              <a:avLst/>
            </a:prstGeom>
            <a:noFill/>
          </p:spPr>
          <p:txBody>
            <a:bodyPr wrap="none" rtlCol="0">
              <a:spAutoFit/>
            </a:bodyPr>
            <a:lstStyle/>
            <a:p>
              <a:r>
                <a:rPr lang="en-US" sz="1600" b="1" dirty="0"/>
                <a:t>We are here</a:t>
              </a:r>
            </a:p>
          </p:txBody>
        </p:sp>
      </p:grpSp>
      <p:sp>
        <p:nvSpPr>
          <p:cNvPr id="7" name="Right Brace 6"/>
          <p:cNvSpPr/>
          <p:nvPr/>
        </p:nvSpPr>
        <p:spPr bwMode="auto">
          <a:xfrm>
            <a:off x="9768567" y="4501662"/>
            <a:ext cx="228600" cy="1441938"/>
          </a:xfrm>
          <a:prstGeom prst="rightBrace">
            <a:avLst>
              <a:gd name="adj1" fmla="val 34707"/>
              <a:gd name="adj2" fmla="val 50000"/>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8" name="Rectangle 7"/>
          <p:cNvSpPr/>
          <p:nvPr/>
        </p:nvSpPr>
        <p:spPr>
          <a:xfrm>
            <a:off x="9982159" y="5029200"/>
            <a:ext cx="1544910" cy="461665"/>
          </a:xfrm>
          <a:prstGeom prst="rect">
            <a:avLst/>
          </a:prstGeom>
        </p:spPr>
        <p:txBody>
          <a:bodyPr wrap="none">
            <a:spAutoFit/>
          </a:bodyPr>
          <a:lstStyle/>
          <a:p>
            <a:r>
              <a:rPr lang="en-US" b="1" dirty="0" smtClean="0"/>
              <a:t>Depends on progress</a:t>
            </a:r>
            <a:br>
              <a:rPr lang="en-US" b="1" dirty="0" smtClean="0"/>
            </a:br>
            <a:r>
              <a:rPr lang="en-US" b="1" dirty="0" smtClean="0"/>
              <a:t> of </a:t>
            </a:r>
            <a:r>
              <a:rPr lang="en-US" b="1" dirty="0" err="1" smtClean="0"/>
              <a:t>TGmd</a:t>
            </a:r>
            <a:r>
              <a:rPr lang="en-US" b="1" dirty="0" smtClean="0"/>
              <a:t>/ax/ay</a:t>
            </a:r>
            <a:endParaRPr lang="en-US" b="1" dirty="0"/>
          </a:p>
        </p:txBody>
      </p:sp>
    </p:spTree>
    <p:extLst>
      <p:ext uri="{BB962C8B-B14F-4D97-AF65-F5344CB8AC3E}">
        <p14:creationId xmlns:p14="http://schemas.microsoft.com/office/powerpoint/2010/main" val="22928790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zh-CN" smtClean="0"/>
              <a:t>Attendance</a:t>
            </a:r>
            <a:endParaRPr lang="en-US" altLang="en-US" smtClean="0"/>
          </a:p>
        </p:txBody>
      </p:sp>
      <p:sp>
        <p:nvSpPr>
          <p:cNvPr id="3" name="Content Placeholder 2"/>
          <p:cNvSpPr>
            <a:spLocks noGrp="1"/>
          </p:cNvSpPr>
          <p:nvPr>
            <p:ph idx="1"/>
          </p:nvPr>
        </p:nvSpPr>
        <p:spPr/>
        <p:txBody>
          <a:bodyPr/>
          <a:lstStyle/>
          <a:p>
            <a:pPr>
              <a:defRPr/>
            </a:pPr>
            <a:r>
              <a:rPr lang="en-US" altLang="zh-CN" dirty="0" smtClean="0">
                <a:hlinkClick r:id="rId2"/>
              </a:rPr>
              <a:t>http://newton.meeting.verilan.com</a:t>
            </a:r>
            <a:endParaRPr lang="en-US" altLang="zh-CN" dirty="0" smtClean="0"/>
          </a:p>
          <a:p>
            <a:pPr>
              <a:defRPr/>
            </a:pPr>
            <a:endParaRPr lang="en-US" altLang="zh-CN" dirty="0" smtClean="0"/>
          </a:p>
          <a:p>
            <a:pPr marL="457200" indent="-457200">
              <a:buFontTx/>
              <a:buAutoNum type="arabicPeriod"/>
              <a:defRPr/>
            </a:pPr>
            <a:r>
              <a:rPr lang="en-US" altLang="zh-CN" dirty="0" smtClean="0"/>
              <a:t>Register</a:t>
            </a:r>
          </a:p>
          <a:p>
            <a:pPr marL="457200" indent="-457200">
              <a:buFontTx/>
              <a:buAutoNum type="arabicPeriod"/>
              <a:defRPr/>
            </a:pPr>
            <a:r>
              <a:rPr lang="en-US" altLang="zh-CN" dirty="0" smtClean="0"/>
              <a:t>Indicate attendance</a:t>
            </a:r>
          </a:p>
          <a:p>
            <a:pPr>
              <a:defRPr/>
            </a:pPr>
            <a:endParaRPr lang="en-US" dirty="0"/>
          </a:p>
        </p:txBody>
      </p:sp>
      <p:sp>
        <p:nvSpPr>
          <p:cNvPr id="4" name="Date Placeholder 3"/>
          <p:cNvSpPr>
            <a:spLocks noGrp="1"/>
          </p:cNvSpPr>
          <p:nvPr>
            <p:ph type="dt" sz="quarter" idx="10"/>
          </p:nvPr>
        </p:nvSpPr>
        <p:spPr/>
        <p:txBody>
          <a:bodyPr/>
          <a:lstStyle/>
          <a:p>
            <a:pPr>
              <a:defRPr/>
            </a:pPr>
            <a:r>
              <a:rPr lang="en-US" smtClean="0"/>
              <a:t>November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9222" name="Slide Number Placeholder 5"/>
          <p:cNvSpPr>
            <a:spLocks noGrp="1"/>
          </p:cNvSpPr>
          <p:nvPr>
            <p:ph type="sldNum" sz="quarter" idx="12"/>
          </p:nvPr>
        </p:nvSpPr>
        <p:spPr>
          <a:xfrm>
            <a:off x="5879594" y="6474897"/>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EA93470-B795-4BC8-B7E4-942636225AF8}" type="slidenum">
              <a:rPr lang="en-US" altLang="en-US" sz="1200" b="0"/>
              <a:pPr>
                <a:spcBef>
                  <a:spcPct val="0"/>
                </a:spcBef>
                <a:buFontTx/>
                <a:buNone/>
              </a:pPr>
              <a:t>5</a:t>
            </a:fld>
            <a:endParaRPr lang="en-US" altLang="en-US" sz="1200" b="0"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7"/>
          <p:cNvSpPr>
            <a:spLocks noGrp="1"/>
          </p:cNvSpPr>
          <p:nvPr>
            <p:ph type="title"/>
          </p:nvPr>
        </p:nvSpPr>
        <p:spPr/>
        <p:txBody>
          <a:bodyPr/>
          <a:lstStyle/>
          <a:p>
            <a:r>
              <a:rPr lang="en-US" altLang="en-US" dirty="0" smtClean="0"/>
              <a:t>Goal for January 2020</a:t>
            </a:r>
          </a:p>
        </p:txBody>
      </p:sp>
      <p:sp>
        <p:nvSpPr>
          <p:cNvPr id="33795" name="Content Placeholder 8"/>
          <p:cNvSpPr>
            <a:spLocks noGrp="1"/>
          </p:cNvSpPr>
          <p:nvPr>
            <p:ph idx="1"/>
          </p:nvPr>
        </p:nvSpPr>
        <p:spPr>
          <a:xfrm>
            <a:off x="2047876" y="2133600"/>
            <a:ext cx="8162925" cy="4114800"/>
          </a:xfrm>
        </p:spPr>
        <p:txBody>
          <a:bodyPr/>
          <a:lstStyle/>
          <a:p>
            <a:pPr>
              <a:defRPr/>
            </a:pPr>
            <a:r>
              <a:rPr lang="en-US" altLang="en-US" dirty="0" smtClean="0"/>
              <a:t>TBD</a:t>
            </a:r>
            <a:endParaRPr lang="en-US" altLang="en-US" dirty="0"/>
          </a:p>
          <a:p>
            <a:pPr>
              <a:defRPr/>
            </a:pPr>
            <a:endParaRPr lang="en-US" altLang="en-US" dirty="0" smtClean="0"/>
          </a:p>
          <a:p>
            <a:pPr>
              <a:defRPr/>
            </a:pPr>
            <a:endParaRPr lang="en-US" altLang="en-US" dirty="0" smtClean="0"/>
          </a:p>
          <a:p>
            <a:pPr marL="0" indent="0">
              <a:buNone/>
              <a:defRPr/>
            </a:pPr>
            <a:endParaRPr lang="en-US" altLang="en-US" dirty="0" smtClean="0"/>
          </a:p>
          <a:p>
            <a:pPr>
              <a:defRPr/>
            </a:pPr>
            <a:endParaRPr lang="en-US" altLang="en-US" dirty="0" smtClean="0"/>
          </a:p>
        </p:txBody>
      </p:sp>
      <p:sp>
        <p:nvSpPr>
          <p:cNvPr id="5" name="Date Placeholder 4"/>
          <p:cNvSpPr>
            <a:spLocks noGrp="1"/>
          </p:cNvSpPr>
          <p:nvPr>
            <p:ph type="dt" sz="quarter" idx="10"/>
          </p:nvPr>
        </p:nvSpPr>
        <p:spPr/>
        <p:txBody>
          <a:bodyPr/>
          <a:lstStyle/>
          <a:p>
            <a:pPr>
              <a:defRPr/>
            </a:pPr>
            <a:r>
              <a:rPr lang="en-US" smtClean="0"/>
              <a:t>November 2019</a:t>
            </a:r>
            <a:endParaRPr lang="en-US"/>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43014" name="Slide Number Placeholder 6"/>
          <p:cNvSpPr>
            <a:spLocks noGrp="1"/>
          </p:cNvSpPr>
          <p:nvPr>
            <p:ph type="sldNum" sz="quarter" idx="12"/>
          </p:nvPr>
        </p:nvSpPr>
        <p:spPr>
          <a:xfrm>
            <a:off x="5874460"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9C08EAE7-1D40-41D7-9B52-6E64E0A4FB7D}" type="slidenum">
              <a:rPr lang="en-US" altLang="en-US" sz="1200" b="0"/>
              <a:pPr>
                <a:spcBef>
                  <a:spcPct val="0"/>
                </a:spcBef>
                <a:buFontTx/>
                <a:buNone/>
              </a:pPr>
              <a:t>50</a:t>
            </a:fld>
            <a:endParaRPr lang="en-US" altLang="en-US" sz="1200" b="0"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en-US" altLang="en-US" smtClean="0"/>
              <a:t>Teleconference Call Schedule</a:t>
            </a:r>
          </a:p>
        </p:txBody>
      </p:sp>
      <p:sp>
        <p:nvSpPr>
          <p:cNvPr id="45059" name="Content Placeholder 2"/>
          <p:cNvSpPr>
            <a:spLocks noGrp="1"/>
          </p:cNvSpPr>
          <p:nvPr>
            <p:ph idx="1"/>
          </p:nvPr>
        </p:nvSpPr>
        <p:spPr>
          <a:xfrm>
            <a:off x="2220912" y="1981200"/>
            <a:ext cx="7761288" cy="4114800"/>
          </a:xfrm>
        </p:spPr>
        <p:txBody>
          <a:bodyPr/>
          <a:lstStyle/>
          <a:p>
            <a:pPr marL="342900" lvl="1" indent="-342900">
              <a:buFontTx/>
              <a:buChar char="•"/>
              <a:defRPr/>
            </a:pPr>
            <a:r>
              <a:rPr lang="en-US" altLang="en-US" sz="2800" b="1" dirty="0"/>
              <a:t>Proposed </a:t>
            </a:r>
            <a:r>
              <a:rPr lang="en-US" altLang="en-US" sz="2800" b="1" dirty="0" smtClean="0"/>
              <a:t>schedule (each 2 hours) :</a:t>
            </a:r>
            <a:endParaRPr lang="en-US" altLang="en-US" sz="2800" b="1" dirty="0"/>
          </a:p>
          <a:p>
            <a:pPr marL="685800" lvl="2" indent="-342900">
              <a:defRPr/>
            </a:pPr>
            <a:r>
              <a:rPr lang="en-US" altLang="en-US" sz="2400" b="1" dirty="0" smtClean="0"/>
              <a:t>TBD 10:00 ET</a:t>
            </a:r>
          </a:p>
          <a:p>
            <a:pPr marL="685800" lvl="2" indent="-342900">
              <a:defRPr/>
            </a:pPr>
            <a:r>
              <a:rPr lang="en-US" altLang="en-US" sz="2400" b="1" dirty="0" smtClean="0"/>
              <a:t>TBD 17:00 ET</a:t>
            </a:r>
          </a:p>
          <a:p>
            <a:pPr marL="685800" lvl="2" indent="-342900">
              <a:defRPr/>
            </a:pPr>
            <a:r>
              <a:rPr lang="en-US" altLang="en-US" sz="2400" b="1" dirty="0" smtClean="0"/>
              <a:t>TBD 23:00 ET</a:t>
            </a:r>
            <a:endParaRPr lang="en-US" altLang="en-US" sz="2400" b="1" dirty="0"/>
          </a:p>
          <a:p>
            <a:pPr marL="685800" lvl="2" indent="-342900">
              <a:defRPr/>
            </a:pPr>
            <a:endParaRPr lang="en-US" altLang="en-US" sz="2400" b="1" baseline="30000" dirty="0"/>
          </a:p>
          <a:p>
            <a:pPr marL="685800" lvl="2" indent="-342900">
              <a:defRPr/>
            </a:pPr>
            <a:endParaRPr lang="en-US" altLang="en-US" sz="2400" b="1" dirty="0"/>
          </a:p>
          <a:p>
            <a:pPr marL="685800" lvl="2" indent="-342900">
              <a:defRPr/>
            </a:pPr>
            <a:endParaRPr lang="en-US" altLang="en-US" sz="2400" b="1" dirty="0"/>
          </a:p>
          <a:p>
            <a:pPr marL="342900" lvl="2" indent="0">
              <a:buNone/>
              <a:defRPr/>
            </a:pPr>
            <a:endParaRPr lang="en-US" altLang="en-US" sz="2400" b="1" dirty="0"/>
          </a:p>
          <a:p>
            <a:pPr marL="685800" lvl="2" indent="-342900">
              <a:defRPr/>
            </a:pPr>
            <a:endParaRPr lang="en-US" altLang="en-US" sz="2400" b="1" dirty="0"/>
          </a:p>
          <a:p>
            <a:pPr marL="685800" lvl="2" indent="-342900">
              <a:defRPr/>
            </a:pPr>
            <a:endParaRPr lang="en-US" altLang="en-US" sz="2400" b="1" dirty="0"/>
          </a:p>
          <a:p>
            <a:pPr marL="0" lvl="1" indent="0">
              <a:buNone/>
              <a:defRPr/>
            </a:pPr>
            <a:endParaRPr lang="en-US" altLang="en-US" sz="2800" b="1" dirty="0"/>
          </a:p>
          <a:p>
            <a:pPr marL="685800" lvl="2" indent="-342900">
              <a:defRPr/>
            </a:pPr>
            <a:endParaRPr lang="en-US" altLang="en-US" sz="2400" b="1" dirty="0"/>
          </a:p>
          <a:p>
            <a:pPr marL="342900" lvl="2" indent="0">
              <a:buNone/>
              <a:defRPr/>
            </a:pPr>
            <a:endParaRPr lang="en-US" altLang="en-US" sz="2400" b="1" dirty="0"/>
          </a:p>
          <a:p>
            <a:pPr marL="685800" lvl="2" indent="-342900">
              <a:defRPr/>
            </a:pPr>
            <a:endParaRPr lang="en-US" altLang="en-US" sz="2400" dirty="0"/>
          </a:p>
          <a:p>
            <a:pPr>
              <a:defRPr/>
            </a:pPr>
            <a:endParaRPr lang="en-US" altLang="en-US" sz="2800" dirty="0"/>
          </a:p>
        </p:txBody>
      </p:sp>
      <p:sp>
        <p:nvSpPr>
          <p:cNvPr id="4" name="Date Placeholder 3"/>
          <p:cNvSpPr>
            <a:spLocks noGrp="1"/>
          </p:cNvSpPr>
          <p:nvPr>
            <p:ph type="dt" sz="quarter" idx="10"/>
          </p:nvPr>
        </p:nvSpPr>
        <p:spPr/>
        <p:txBody>
          <a:bodyPr/>
          <a:lstStyle/>
          <a:p>
            <a:pPr>
              <a:defRPr/>
            </a:pPr>
            <a:r>
              <a:rPr lang="en-US" smtClean="0"/>
              <a:t>November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4038" name="Slide Number Placeholder 5"/>
          <p:cNvSpPr>
            <a:spLocks noGrp="1"/>
          </p:cNvSpPr>
          <p:nvPr>
            <p:ph type="sldNum" sz="quarter" idx="12"/>
          </p:nvPr>
        </p:nvSpPr>
        <p:spPr>
          <a:xfrm>
            <a:off x="5841122" y="6474897"/>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B496DE5F-04F6-4F73-9507-E002E5E77515}" type="slidenum">
              <a:rPr lang="en-US" altLang="en-US" sz="1200" b="0"/>
              <a:pPr>
                <a:spcBef>
                  <a:spcPct val="0"/>
                </a:spcBef>
                <a:buFontTx/>
                <a:buNone/>
              </a:pPr>
              <a:t>51</a:t>
            </a:fld>
            <a:endParaRPr lang="en-US" altLang="en-US" sz="1200" b="0"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r>
              <a:rPr lang="en-US" altLang="en-US" smtClean="0"/>
              <a:t>Backup Slides</a:t>
            </a:r>
          </a:p>
        </p:txBody>
      </p:sp>
      <p:sp>
        <p:nvSpPr>
          <p:cNvPr id="4" name="Date Placeholder 3"/>
          <p:cNvSpPr>
            <a:spLocks noGrp="1"/>
          </p:cNvSpPr>
          <p:nvPr>
            <p:ph type="dt" sz="quarter" idx="10"/>
          </p:nvPr>
        </p:nvSpPr>
        <p:spPr/>
        <p:txBody>
          <a:bodyPr/>
          <a:lstStyle/>
          <a:p>
            <a:pPr>
              <a:defRPr/>
            </a:pPr>
            <a:r>
              <a:rPr lang="en-US" smtClean="0"/>
              <a:t>November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7109" name="Slide Number Placeholder 5"/>
          <p:cNvSpPr>
            <a:spLocks noGrp="1"/>
          </p:cNvSpPr>
          <p:nvPr>
            <p:ph type="sldNum" sz="quarter" idx="12"/>
          </p:nvPr>
        </p:nvSpPr>
        <p:spPr>
          <a:xfrm>
            <a:off x="5841122"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83018CA-7B52-4439-8DDB-3820FF6E9ED4}" type="slidenum">
              <a:rPr lang="en-US" altLang="en-US" sz="1200" b="0"/>
              <a:pPr>
                <a:spcBef>
                  <a:spcPct val="0"/>
                </a:spcBef>
                <a:buFontTx/>
                <a:buNone/>
              </a:pPr>
              <a:t>52</a:t>
            </a:fld>
            <a:endParaRPr lang="en-US" altLang="en-US" sz="1200" b="0"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8130" name="Straight Arrow Connector 74"/>
          <p:cNvCxnSpPr>
            <a:cxnSpLocks noChangeShapeType="1"/>
          </p:cNvCxnSpPr>
          <p:nvPr/>
        </p:nvCxnSpPr>
        <p:spPr bwMode="auto">
          <a:xfrm>
            <a:off x="7543800" y="4525963"/>
            <a:ext cx="533400"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1" name="TextBox 63"/>
          <p:cNvSpPr txBox="1">
            <a:spLocks noChangeArrowheads="1"/>
          </p:cNvSpPr>
          <p:nvPr/>
        </p:nvSpPr>
        <p:spPr bwMode="auto">
          <a:xfrm>
            <a:off x="6294439" y="4237039"/>
            <a:ext cx="5349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a:t>
            </a:r>
          </a:p>
        </p:txBody>
      </p:sp>
      <p:cxnSp>
        <p:nvCxnSpPr>
          <p:cNvPr id="48132" name="Straight Arrow Connector 26"/>
          <p:cNvCxnSpPr>
            <a:cxnSpLocks noChangeShapeType="1"/>
          </p:cNvCxnSpPr>
          <p:nvPr/>
        </p:nvCxnSpPr>
        <p:spPr bwMode="auto">
          <a:xfrm>
            <a:off x="2620964" y="2614614"/>
            <a:ext cx="350837" cy="657225"/>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33" name="Straight Arrow Connector 24"/>
          <p:cNvCxnSpPr>
            <a:cxnSpLocks noChangeShapeType="1"/>
            <a:endCxn id="48139" idx="0"/>
          </p:cNvCxnSpPr>
          <p:nvPr/>
        </p:nvCxnSpPr>
        <p:spPr bwMode="auto">
          <a:xfrm>
            <a:off x="3086100" y="2854326"/>
            <a:ext cx="0" cy="4175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4" name="Title 1"/>
          <p:cNvSpPr>
            <a:spLocks noGrp="1"/>
          </p:cNvSpPr>
          <p:nvPr>
            <p:ph type="title"/>
          </p:nvPr>
        </p:nvSpPr>
        <p:spPr/>
        <p:txBody>
          <a:bodyPr/>
          <a:lstStyle/>
          <a:p>
            <a:r>
              <a:rPr lang="en-US" altLang="en-US" smtClean="0"/>
              <a:t>Proposed TGba Spec Development Process</a:t>
            </a:r>
          </a:p>
        </p:txBody>
      </p:sp>
      <p:sp>
        <p:nvSpPr>
          <p:cNvPr id="4" name="Date Placeholder 3"/>
          <p:cNvSpPr>
            <a:spLocks noGrp="1"/>
          </p:cNvSpPr>
          <p:nvPr>
            <p:ph type="dt" sz="quarter" idx="10"/>
          </p:nvPr>
        </p:nvSpPr>
        <p:spPr/>
        <p:txBody>
          <a:bodyPr/>
          <a:lstStyle/>
          <a:p>
            <a:pPr>
              <a:defRPr/>
            </a:pPr>
            <a:r>
              <a:rPr lang="en-US" smtClean="0"/>
              <a:t>November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8137" name="Slide Number Placeholder 5"/>
          <p:cNvSpPr>
            <a:spLocks noGrp="1"/>
          </p:cNvSpPr>
          <p:nvPr>
            <p:ph type="sldNum" sz="quarter" idx="12"/>
          </p:nvPr>
        </p:nvSpPr>
        <p:spPr>
          <a:xfrm>
            <a:off x="5841122" y="6480176"/>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7EC835E8-722F-4746-945F-29194E29C236}" type="slidenum">
              <a:rPr lang="en-US" altLang="en-US" sz="1200" b="0"/>
              <a:pPr>
                <a:spcBef>
                  <a:spcPct val="0"/>
                </a:spcBef>
                <a:buFontTx/>
                <a:buNone/>
              </a:pPr>
              <a:t>53</a:t>
            </a:fld>
            <a:endParaRPr lang="en-US" altLang="en-US" sz="1200" b="0" dirty="0"/>
          </a:p>
        </p:txBody>
      </p:sp>
      <p:sp>
        <p:nvSpPr>
          <p:cNvPr id="48138" name="TextBox 12"/>
          <p:cNvSpPr txBox="1">
            <a:spLocks noChangeArrowheads="1"/>
          </p:cNvSpPr>
          <p:nvPr/>
        </p:nvSpPr>
        <p:spPr bwMode="auto">
          <a:xfrm rot="2214236">
            <a:off x="2332039" y="2609851"/>
            <a:ext cx="338137"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39" name="Diamond 15"/>
          <p:cNvSpPr>
            <a:spLocks noChangeArrowheads="1"/>
          </p:cNvSpPr>
          <p:nvPr/>
        </p:nvSpPr>
        <p:spPr bwMode="auto">
          <a:xfrm>
            <a:off x="2427289" y="3271839"/>
            <a:ext cx="1317625" cy="568325"/>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40" name="TextBox 16"/>
          <p:cNvSpPr txBox="1">
            <a:spLocks noChangeArrowheads="1"/>
          </p:cNvSpPr>
          <p:nvPr/>
        </p:nvSpPr>
        <p:spPr bwMode="auto">
          <a:xfrm>
            <a:off x="2605089" y="3429001"/>
            <a:ext cx="103663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Consensus?</a:t>
            </a:r>
          </a:p>
        </p:txBody>
      </p:sp>
      <p:cxnSp>
        <p:nvCxnSpPr>
          <p:cNvPr id="48141" name="Straight Arrow Connector 18"/>
          <p:cNvCxnSpPr>
            <a:cxnSpLocks noChangeShapeType="1"/>
            <a:stCxn id="48139" idx="2"/>
          </p:cNvCxnSpPr>
          <p:nvPr/>
        </p:nvCxnSpPr>
        <p:spPr bwMode="auto">
          <a:xfrm>
            <a:off x="3086100" y="3840163"/>
            <a:ext cx="0" cy="2857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2" name="Straight Arrow Connector 22"/>
          <p:cNvCxnSpPr>
            <a:cxnSpLocks noChangeShapeType="1"/>
          </p:cNvCxnSpPr>
          <p:nvPr/>
        </p:nvCxnSpPr>
        <p:spPr bwMode="auto">
          <a:xfrm flipH="1">
            <a:off x="3171826" y="2955926"/>
            <a:ext cx="180975" cy="3159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43" name="TextBox 27"/>
          <p:cNvSpPr txBox="1">
            <a:spLocks noChangeArrowheads="1"/>
          </p:cNvSpPr>
          <p:nvPr/>
        </p:nvSpPr>
        <p:spPr bwMode="auto">
          <a:xfrm>
            <a:off x="2832100" y="2894014"/>
            <a:ext cx="3381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44" name="TextBox 28"/>
          <p:cNvSpPr txBox="1">
            <a:spLocks noChangeArrowheads="1"/>
          </p:cNvSpPr>
          <p:nvPr/>
        </p:nvSpPr>
        <p:spPr bwMode="auto">
          <a:xfrm>
            <a:off x="3062289" y="3776664"/>
            <a:ext cx="17160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(TG approval)</a:t>
            </a:r>
          </a:p>
        </p:txBody>
      </p:sp>
      <p:sp>
        <p:nvSpPr>
          <p:cNvPr id="48145" name="TextBox 41"/>
          <p:cNvSpPr txBox="1">
            <a:spLocks noChangeArrowheads="1"/>
          </p:cNvSpPr>
          <p:nvPr/>
        </p:nvSpPr>
        <p:spPr bwMode="auto">
          <a:xfrm>
            <a:off x="2073276" y="3554414"/>
            <a:ext cx="4349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cxnSp>
        <p:nvCxnSpPr>
          <p:cNvPr id="48146" name="Straight Arrow Connector 43"/>
          <p:cNvCxnSpPr>
            <a:cxnSpLocks noChangeShapeType="1"/>
          </p:cNvCxnSpPr>
          <p:nvPr/>
        </p:nvCxnSpPr>
        <p:spPr bwMode="auto">
          <a:xfrm>
            <a:off x="1703389" y="2543175"/>
            <a:ext cx="369887"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7" name="Elbow Connector 45"/>
          <p:cNvCxnSpPr>
            <a:cxnSpLocks noChangeShapeType="1"/>
            <a:stCxn id="48139" idx="1"/>
          </p:cNvCxnSpPr>
          <p:nvPr/>
        </p:nvCxnSpPr>
        <p:spPr bwMode="auto">
          <a:xfrm rot="10800000">
            <a:off x="1676400" y="2552700"/>
            <a:ext cx="750888" cy="1003300"/>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48148" name="Flowchart: Document 52"/>
          <p:cNvSpPr>
            <a:spLocks noChangeArrowheads="1"/>
          </p:cNvSpPr>
          <p:nvPr/>
        </p:nvSpPr>
        <p:spPr bwMode="auto">
          <a:xfrm>
            <a:off x="2081213" y="201453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49" name="Flowchart: Document 53"/>
          <p:cNvSpPr>
            <a:spLocks noChangeArrowheads="1"/>
          </p:cNvSpPr>
          <p:nvPr/>
        </p:nvSpPr>
        <p:spPr bwMode="auto">
          <a:xfrm>
            <a:off x="2224088" y="2112963"/>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0" name="Flowchart: Document 54"/>
          <p:cNvSpPr>
            <a:spLocks noChangeArrowheads="1"/>
          </p:cNvSpPr>
          <p:nvPr/>
        </p:nvSpPr>
        <p:spPr bwMode="auto">
          <a:xfrm>
            <a:off x="2633663" y="224948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1" name="Flowchart: Document 55"/>
          <p:cNvSpPr>
            <a:spLocks noChangeArrowheads="1"/>
          </p:cNvSpPr>
          <p:nvPr/>
        </p:nvSpPr>
        <p:spPr bwMode="auto">
          <a:xfrm>
            <a:off x="2874963" y="2381250"/>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grpSp>
        <p:nvGrpSpPr>
          <p:cNvPr id="48152" name="Group 61"/>
          <p:cNvGrpSpPr>
            <a:grpSpLocks/>
          </p:cNvGrpSpPr>
          <p:nvPr/>
        </p:nvGrpSpPr>
        <p:grpSpPr bwMode="auto">
          <a:xfrm>
            <a:off x="4267200" y="4086225"/>
            <a:ext cx="2057400" cy="889000"/>
            <a:chOff x="3429000" y="4114558"/>
            <a:chExt cx="2057400" cy="888909"/>
          </a:xfrm>
        </p:grpSpPr>
        <p:sp>
          <p:nvSpPr>
            <p:cNvPr id="48163" name="Diamond 57"/>
            <p:cNvSpPr>
              <a:spLocks noChangeArrowheads="1"/>
            </p:cNvSpPr>
            <p:nvPr/>
          </p:nvSpPr>
          <p:spPr bwMode="auto">
            <a:xfrm>
              <a:off x="3429000" y="4114558"/>
              <a:ext cx="2057400" cy="888909"/>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64" name="TextBox 58"/>
            <p:cNvSpPr txBox="1">
              <a:spLocks noChangeArrowheads="1"/>
            </p:cNvSpPr>
            <p:nvPr/>
          </p:nvSpPr>
          <p:spPr bwMode="auto">
            <a:xfrm>
              <a:off x="3548554" y="4264803"/>
              <a:ext cx="1842107"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SFD has enough</a:t>
              </a:r>
              <a:br>
                <a:rPr lang="en-US" altLang="en-US" sz="1400" b="0"/>
              </a:br>
              <a:r>
                <a:rPr lang="en-US" altLang="en-US" sz="1400" b="0"/>
                <a:t> details for TGba Spec </a:t>
              </a:r>
            </a:p>
            <a:p>
              <a:pPr algn="ctr">
                <a:spcBef>
                  <a:spcPct val="0"/>
                </a:spcBef>
                <a:buFontTx/>
                <a:buNone/>
              </a:pPr>
              <a:r>
                <a:rPr lang="en-US" altLang="en-US" sz="1400" b="0"/>
                <a:t>D0.1?</a:t>
              </a:r>
            </a:p>
          </p:txBody>
        </p:sp>
      </p:grpSp>
      <p:cxnSp>
        <p:nvCxnSpPr>
          <p:cNvPr id="48153" name="Straight Arrow Connector 60"/>
          <p:cNvCxnSpPr>
            <a:cxnSpLocks noChangeShapeType="1"/>
            <a:endCxn id="48163" idx="1"/>
          </p:cNvCxnSpPr>
          <p:nvPr/>
        </p:nvCxnSpPr>
        <p:spPr bwMode="auto">
          <a:xfrm>
            <a:off x="3733800" y="4525963"/>
            <a:ext cx="533400" cy="4762"/>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4" name="Straight Arrow Connector 62"/>
          <p:cNvCxnSpPr>
            <a:cxnSpLocks noChangeShapeType="1"/>
          </p:cNvCxnSpPr>
          <p:nvPr/>
        </p:nvCxnSpPr>
        <p:spPr bwMode="auto">
          <a:xfrm>
            <a:off x="6324601" y="4525963"/>
            <a:ext cx="474663"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5" name="Elbow Connector 65"/>
          <p:cNvCxnSpPr>
            <a:cxnSpLocks noChangeShapeType="1"/>
            <a:stCxn id="48163" idx="2"/>
          </p:cNvCxnSpPr>
          <p:nvPr/>
        </p:nvCxnSpPr>
        <p:spPr bwMode="auto">
          <a:xfrm rot="5400000">
            <a:off x="3896520" y="4163220"/>
            <a:ext cx="587375" cy="2211387"/>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48156" name="Straight Arrow Connector 67"/>
          <p:cNvCxnSpPr>
            <a:cxnSpLocks noChangeShapeType="1"/>
          </p:cNvCxnSpPr>
          <p:nvPr/>
        </p:nvCxnSpPr>
        <p:spPr bwMode="auto">
          <a:xfrm flipV="1">
            <a:off x="3084514" y="5302250"/>
            <a:ext cx="1587" cy="2603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57" name="TextBox 68"/>
          <p:cNvSpPr txBox="1">
            <a:spLocks noChangeArrowheads="1"/>
          </p:cNvSpPr>
          <p:nvPr/>
        </p:nvSpPr>
        <p:spPr bwMode="auto">
          <a:xfrm>
            <a:off x="5295901" y="4940300"/>
            <a:ext cx="43497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sp>
        <p:nvSpPr>
          <p:cNvPr id="48158" name="Flowchart: Document 69"/>
          <p:cNvSpPr>
            <a:spLocks noChangeArrowheads="1"/>
          </p:cNvSpPr>
          <p:nvPr/>
        </p:nvSpPr>
        <p:spPr bwMode="auto">
          <a:xfrm>
            <a:off x="2481264" y="4137026"/>
            <a:ext cx="1252537" cy="1141413"/>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Spec Framework Document (SFD)</a:t>
            </a:r>
          </a:p>
        </p:txBody>
      </p:sp>
      <p:sp>
        <p:nvSpPr>
          <p:cNvPr id="48159" name="Flowchart: Document 72"/>
          <p:cNvSpPr>
            <a:spLocks noChangeArrowheads="1"/>
          </p:cNvSpPr>
          <p:nvPr/>
        </p:nvSpPr>
        <p:spPr bwMode="auto">
          <a:xfrm>
            <a:off x="6781800" y="4135439"/>
            <a:ext cx="1023938" cy="941387"/>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0.1</a:t>
            </a:r>
          </a:p>
        </p:txBody>
      </p:sp>
      <p:cxnSp>
        <p:nvCxnSpPr>
          <p:cNvPr id="48160" name="Straight Arrow Connector 79"/>
          <p:cNvCxnSpPr>
            <a:cxnSpLocks noChangeShapeType="1"/>
          </p:cNvCxnSpPr>
          <p:nvPr/>
        </p:nvCxnSpPr>
        <p:spPr bwMode="auto">
          <a:xfrm>
            <a:off x="8882063" y="4505325"/>
            <a:ext cx="474662"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61" name="Flowchart: Document 80"/>
          <p:cNvSpPr>
            <a:spLocks noChangeArrowheads="1"/>
          </p:cNvSpPr>
          <p:nvPr/>
        </p:nvSpPr>
        <p:spPr bwMode="auto">
          <a:xfrm>
            <a:off x="9339264" y="4114800"/>
            <a:ext cx="1023937" cy="939800"/>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1.0</a:t>
            </a:r>
          </a:p>
        </p:txBody>
      </p:sp>
      <p:sp>
        <p:nvSpPr>
          <p:cNvPr id="48162" name="Rectangle 75"/>
          <p:cNvSpPr>
            <a:spLocks noChangeArrowheads="1"/>
          </p:cNvSpPr>
          <p:nvPr/>
        </p:nvSpPr>
        <p:spPr bwMode="auto">
          <a:xfrm>
            <a:off x="8077200" y="4135438"/>
            <a:ext cx="990600" cy="804862"/>
          </a:xfrm>
          <a:prstGeom prst="rect">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b="0"/>
              <a:t>Comment collection/</a:t>
            </a:r>
          </a:p>
          <a:p>
            <a:pPr>
              <a:spcBef>
                <a:spcPct val="0"/>
              </a:spcBef>
              <a:buFontTx/>
              <a:buNone/>
            </a:pPr>
            <a:r>
              <a:rPr lang="en-US" altLang="en-US" sz="1400" b="0"/>
              <a:t>Resolution</a:t>
            </a: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[Template] Motion #?</a:t>
            </a:r>
            <a:endParaRPr lang="en-US" dirty="0"/>
          </a:p>
        </p:txBody>
      </p:sp>
      <p:sp>
        <p:nvSpPr>
          <p:cNvPr id="9" name="Content Placeholder 8"/>
          <p:cNvSpPr>
            <a:spLocks noGrp="1"/>
          </p:cNvSpPr>
          <p:nvPr>
            <p:ph idx="1"/>
          </p:nvPr>
        </p:nvSpPr>
        <p:spPr/>
        <p:txBody>
          <a:bodyPr/>
          <a:lstStyle/>
          <a:p>
            <a:r>
              <a:rPr lang="en-US" dirty="0"/>
              <a:t>Move to accept the comment resolution </a:t>
            </a:r>
            <a:r>
              <a:rPr lang="en-US" dirty="0" smtClean="0"/>
              <a:t>in [Doc. Number] for CIDs listed below:</a:t>
            </a:r>
          </a:p>
          <a:p>
            <a:pPr lvl="1"/>
            <a:r>
              <a:rPr lang="en-US" dirty="0" smtClean="0"/>
              <a:t>[List CIDs here]</a:t>
            </a:r>
          </a:p>
          <a:p>
            <a:pPr lvl="1"/>
            <a:endParaRPr lang="en-US" dirty="0"/>
          </a:p>
          <a:p>
            <a:pPr lvl="1"/>
            <a:endParaRPr lang="en-US" dirty="0" smtClean="0"/>
          </a:p>
          <a:p>
            <a:pPr lvl="1"/>
            <a:r>
              <a:rPr lang="en-US" dirty="0" smtClean="0"/>
              <a:t>Move:</a:t>
            </a:r>
          </a:p>
          <a:p>
            <a:pPr lvl="1"/>
            <a:r>
              <a:rPr lang="en-US" dirty="0" smtClean="0"/>
              <a:t>Second:</a:t>
            </a:r>
          </a:p>
          <a:p>
            <a:pPr lvl="1"/>
            <a:r>
              <a:rPr lang="en-US" dirty="0" smtClean="0"/>
              <a:t>Result:</a:t>
            </a:r>
            <a:endParaRPr lang="en-US" dirty="0"/>
          </a:p>
        </p:txBody>
      </p:sp>
      <p:sp>
        <p:nvSpPr>
          <p:cNvPr id="5" name="Date Placeholder 4"/>
          <p:cNvSpPr>
            <a:spLocks noGrp="1"/>
          </p:cNvSpPr>
          <p:nvPr>
            <p:ph type="dt" sz="half" idx="10"/>
          </p:nvPr>
        </p:nvSpPr>
        <p:spPr/>
        <p:txBody>
          <a:bodyPr/>
          <a:lstStyle/>
          <a:p>
            <a:pPr>
              <a:defRPr/>
            </a:pPr>
            <a:r>
              <a:rPr lang="en-US" smtClean="0"/>
              <a:t>November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a:xfrm>
            <a:off x="5841122" y="6475413"/>
            <a:ext cx="509755" cy="184666"/>
          </a:xfrm>
        </p:spPr>
        <p:txBody>
          <a:bodyPr/>
          <a:lstStyle/>
          <a:p>
            <a:pPr>
              <a:defRPr/>
            </a:pPr>
            <a:r>
              <a:rPr lang="en-US" altLang="en-US" dirty="0" smtClean="0"/>
              <a:t>Slide </a:t>
            </a:r>
            <a:fld id="{B3AADB1E-8AB1-401D-93B7-30E1984F35A9}" type="slidenum">
              <a:rPr lang="en-US" altLang="en-US" smtClean="0"/>
              <a:pPr>
                <a:defRPr/>
              </a:pPr>
              <a:t>54</a:t>
            </a:fld>
            <a:endParaRPr lang="en-US" altLang="en-US" dirty="0"/>
          </a:p>
        </p:txBody>
      </p:sp>
    </p:spTree>
    <p:extLst>
      <p:ext uri="{BB962C8B-B14F-4D97-AF65-F5344CB8AC3E}">
        <p14:creationId xmlns:p14="http://schemas.microsoft.com/office/powerpoint/2010/main" val="20669747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altLang="zh-CN" smtClean="0"/>
              <a:t>Attendance, Voting &amp; Document Status</a:t>
            </a:r>
            <a:endParaRPr lang="en-US" altLang="en-US" smtClean="0"/>
          </a:p>
        </p:txBody>
      </p:sp>
      <p:sp>
        <p:nvSpPr>
          <p:cNvPr id="10243" name="Content Placeholder 2"/>
          <p:cNvSpPr>
            <a:spLocks noGrp="1"/>
          </p:cNvSpPr>
          <p:nvPr>
            <p:ph idx="1"/>
          </p:nvPr>
        </p:nvSpPr>
        <p:spPr/>
        <p:txBody>
          <a:bodyPr/>
          <a:lstStyle/>
          <a:p>
            <a:r>
              <a:rPr lang="en-US" altLang="zh-CN" smtClean="0"/>
              <a:t>Make sure your badges are correct </a:t>
            </a:r>
          </a:p>
          <a:p>
            <a:endParaRPr lang="en-US" altLang="zh-CN" smtClean="0"/>
          </a:p>
          <a:p>
            <a:r>
              <a:rPr lang="en-US" altLang="zh-CN" smtClean="0"/>
              <a:t>If you plan to make a submission be sure it does not contain company logos or advertising</a:t>
            </a:r>
          </a:p>
          <a:p>
            <a:endParaRPr lang="en-US" altLang="zh-CN" smtClean="0"/>
          </a:p>
          <a:p>
            <a:r>
              <a:rPr lang="en-US" altLang="zh-CN" smtClean="0"/>
              <a:t>Questions on Voting status, Ballot pool, Access to Reflector, Documentation,  member</a:t>
            </a:r>
            <a:r>
              <a:rPr lang="ja-JP" altLang="en-US" smtClean="0"/>
              <a:t>’</a:t>
            </a:r>
            <a:r>
              <a:rPr lang="en-US" altLang="ja-JP" smtClean="0"/>
              <a:t>s area</a:t>
            </a:r>
          </a:p>
          <a:p>
            <a:pPr lvl="1"/>
            <a:r>
              <a:rPr lang="en-US" altLang="zh-CN" smtClean="0"/>
              <a:t>see Jon Rosdahl –  </a:t>
            </a:r>
            <a:r>
              <a:rPr lang="en-US" altLang="zh-CN" smtClean="0">
                <a:hlinkClick r:id="rId2"/>
              </a:rPr>
              <a:t>jrosdahl@ieee.org</a:t>
            </a:r>
            <a:endParaRPr lang="en-US" altLang="zh-CN" smtClean="0"/>
          </a:p>
          <a:p>
            <a:pPr lvl="1"/>
            <a:endParaRPr lang="en-US" altLang="zh-CN" smtClean="0"/>
          </a:p>
          <a:p>
            <a:r>
              <a:rPr lang="en-US" altLang="zh-CN" smtClean="0"/>
              <a:t>Cell Phones Silent or Off</a:t>
            </a:r>
          </a:p>
          <a:p>
            <a:endParaRPr lang="en-US" altLang="en-US" smtClean="0"/>
          </a:p>
        </p:txBody>
      </p:sp>
      <p:sp>
        <p:nvSpPr>
          <p:cNvPr id="4" name="Date Placeholder 3"/>
          <p:cNvSpPr>
            <a:spLocks noGrp="1"/>
          </p:cNvSpPr>
          <p:nvPr>
            <p:ph type="dt" sz="quarter" idx="10"/>
          </p:nvPr>
        </p:nvSpPr>
        <p:spPr/>
        <p:txBody>
          <a:bodyPr/>
          <a:lstStyle/>
          <a:p>
            <a:pPr>
              <a:defRPr/>
            </a:pPr>
            <a:r>
              <a:rPr lang="en-US" smtClean="0"/>
              <a:t>November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0246" name="Slide Number Placeholder 5"/>
          <p:cNvSpPr>
            <a:spLocks noGrp="1"/>
          </p:cNvSpPr>
          <p:nvPr>
            <p:ph type="sldNum" sz="quarter" idx="12"/>
          </p:nvPr>
        </p:nvSpPr>
        <p:spPr>
          <a:xfrm>
            <a:off x="5879594"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205ED895-A1BC-46F9-8DC0-8704ED42B469}" type="slidenum">
              <a:rPr lang="en-US" altLang="en-US" sz="1200" b="0"/>
              <a:pPr>
                <a:spcBef>
                  <a:spcPct val="0"/>
                </a:spcBef>
                <a:buFontTx/>
                <a:buNone/>
              </a:pPr>
              <a:t>6</a:t>
            </a:fld>
            <a:endParaRPr lang="en-US" altLang="en-US" sz="1200" b="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altLang="en-US" smtClean="0"/>
              <a:t>TGba Schedule for the Week</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838295700"/>
              </p:ext>
            </p:extLst>
          </p:nvPr>
        </p:nvGraphicFramePr>
        <p:xfrm>
          <a:off x="1909872" y="1828800"/>
          <a:ext cx="8397240" cy="2667000"/>
        </p:xfrm>
        <a:graphic>
          <a:graphicData uri="http://schemas.openxmlformats.org/drawingml/2006/table">
            <a:tbl>
              <a:tblPr firstRow="1" bandRow="1">
                <a:tableStyleId>{073A0DAA-6AF3-43AB-8588-CEC1D06C72B9}</a:tableStyleId>
              </a:tblPr>
              <a:tblGrid>
                <a:gridCol w="1554480"/>
                <a:gridCol w="1762760"/>
                <a:gridCol w="1762760"/>
                <a:gridCol w="1762760"/>
                <a:gridCol w="1554480"/>
              </a:tblGrid>
              <a:tr h="444500">
                <a:tc>
                  <a:txBody>
                    <a:bodyPr/>
                    <a:lstStyle/>
                    <a:p>
                      <a:pPr algn="ct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t>Monday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t>Tuesday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t>Wednesday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t>Thursday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444500">
                <a:tc>
                  <a:txBody>
                    <a:bodyPr/>
                    <a:lstStyle/>
                    <a:p>
                      <a:pPr algn="ctr"/>
                      <a:r>
                        <a:rPr lang="en-US" sz="1800" dirty="0" smtClean="0"/>
                        <a:t>AM1</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kern="1200" dirty="0">
                        <a:solidFill>
                          <a:schemeClr val="tx1"/>
                        </a:solidFill>
                        <a:latin typeface="+mn-lt"/>
                        <a:ea typeface="+mn-ea"/>
                        <a:cs typeface="+mn-cs"/>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solidFill>
                            <a:schemeClr val="tx1"/>
                          </a:solidFill>
                        </a:rPr>
                        <a:t>TGba</a:t>
                      </a:r>
                      <a:endParaRPr lang="en-US" sz="1800" b="1" dirty="0" smtClean="0"/>
                    </a:p>
                  </a:txBody>
                  <a:tcPr marT="45742" marB="45742"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solidFill>
                            <a:schemeClr val="tx1"/>
                          </a:solidFill>
                        </a:rPr>
                        <a:t>TGba</a:t>
                      </a:r>
                      <a:endParaRPr lang="en-US" sz="1800" b="1" dirty="0" smtClean="0">
                        <a:solidFill>
                          <a:schemeClr val="tx1"/>
                        </a:solidFill>
                      </a:endParaRPr>
                    </a:p>
                  </a:txBody>
                  <a:tcPr marT="45742" marB="45742"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strike="sngStrike"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444500">
                <a:tc>
                  <a:txBody>
                    <a:bodyPr/>
                    <a:lstStyle/>
                    <a:p>
                      <a:pPr algn="ctr"/>
                      <a:r>
                        <a:rPr lang="en-US" sz="1800" dirty="0" smtClean="0"/>
                        <a:t>AM2</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solidFill>
                            <a:schemeClr val="tx1"/>
                          </a:solidFill>
                        </a:rPr>
                        <a:t>TGba</a:t>
                      </a:r>
                      <a:endParaRPr lang="en-US" sz="1800" b="1"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444500">
                <a:tc>
                  <a:txBody>
                    <a:bodyPr/>
                    <a:lstStyle/>
                    <a:p>
                      <a:pPr algn="ctr"/>
                      <a:r>
                        <a:rPr lang="en-US" sz="1800" dirty="0" smtClean="0"/>
                        <a:t>PM1</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kern="1200" dirty="0" err="1" smtClean="0">
                          <a:solidFill>
                            <a:schemeClr val="tx1"/>
                          </a:solidFill>
                          <a:latin typeface="+mn-lt"/>
                          <a:ea typeface="+mn-ea"/>
                          <a:cs typeface="+mn-cs"/>
                        </a:rPr>
                        <a:t>TGba</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p>
                  </a:txBody>
                  <a:tcPr marT="45742" marB="45742"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p>
                  </a:txBody>
                  <a:tcPr marT="45742" marB="45742"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444500">
                <a:tc>
                  <a:txBody>
                    <a:bodyPr/>
                    <a:lstStyle/>
                    <a:p>
                      <a:pPr algn="ctr"/>
                      <a:r>
                        <a:rPr lang="en-US" sz="1800" dirty="0" smtClean="0"/>
                        <a:t>PM2</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solidFill>
                            <a:schemeClr val="tx1"/>
                          </a:solidFill>
                        </a:rPr>
                        <a:t>TGba</a:t>
                      </a:r>
                      <a:endParaRPr lang="en-US" sz="1800" b="1" dirty="0" smtClean="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solidFill>
                            <a:schemeClr val="tx1"/>
                          </a:solidFill>
                        </a:rPr>
                        <a:t>TGba</a:t>
                      </a:r>
                      <a:endParaRPr lang="en-US" sz="1800" b="1"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444500">
                <a:tc>
                  <a:txBody>
                    <a:bodyPr/>
                    <a:lstStyle/>
                    <a:p>
                      <a:pPr algn="ctr"/>
                      <a:r>
                        <a:rPr lang="en-US" sz="1800" dirty="0" smtClean="0"/>
                        <a:t>EVE</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solidFill>
                          <a:srgbClr val="FF0000"/>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4" name="Date Placeholder 3"/>
          <p:cNvSpPr>
            <a:spLocks noGrp="1"/>
          </p:cNvSpPr>
          <p:nvPr>
            <p:ph type="dt" sz="quarter" idx="10"/>
          </p:nvPr>
        </p:nvSpPr>
        <p:spPr/>
        <p:txBody>
          <a:bodyPr/>
          <a:lstStyle/>
          <a:p>
            <a:pPr>
              <a:defRPr/>
            </a:pPr>
            <a:r>
              <a:rPr lang="en-US" smtClean="0"/>
              <a:t>November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1313" name="Slide Number Placeholder 5"/>
          <p:cNvSpPr>
            <a:spLocks noGrp="1"/>
          </p:cNvSpPr>
          <p:nvPr>
            <p:ph type="sldNum" sz="quarter" idx="12"/>
          </p:nvPr>
        </p:nvSpPr>
        <p:spPr>
          <a:xfrm>
            <a:off x="5879594" y="6474897"/>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820D640C-C722-4D77-8FC8-47D537D1240F}" type="slidenum">
              <a:rPr lang="en-US" altLang="en-US" sz="1200" b="0"/>
              <a:pPr>
                <a:spcBef>
                  <a:spcPct val="0"/>
                </a:spcBef>
                <a:buFontTx/>
                <a:buNone/>
              </a:pPr>
              <a:t>7</a:t>
            </a:fld>
            <a:endParaRPr lang="en-US" altLang="en-US" sz="1200" b="0" dirty="0"/>
          </a:p>
        </p:txBody>
      </p:sp>
      <p:graphicFrame>
        <p:nvGraphicFramePr>
          <p:cNvPr id="2" name="Table 1"/>
          <p:cNvGraphicFramePr>
            <a:graphicFrameLocks noGrp="1"/>
          </p:cNvGraphicFramePr>
          <p:nvPr>
            <p:extLst>
              <p:ext uri="{D42A27DB-BD31-4B8C-83A1-F6EECF244321}">
                <p14:modId xmlns:p14="http://schemas.microsoft.com/office/powerpoint/2010/main" val="1653515816"/>
              </p:ext>
            </p:extLst>
          </p:nvPr>
        </p:nvGraphicFramePr>
        <p:xfrm>
          <a:off x="1909873" y="4906491"/>
          <a:ext cx="3629025" cy="1362075"/>
        </p:xfrm>
        <a:graphic>
          <a:graphicData uri="http://schemas.openxmlformats.org/drawingml/2006/table">
            <a:tbl>
              <a:tblPr/>
              <a:tblGrid>
                <a:gridCol w="625541"/>
                <a:gridCol w="1197844"/>
                <a:gridCol w="598922"/>
                <a:gridCol w="603359"/>
                <a:gridCol w="603359"/>
              </a:tblGrid>
              <a:tr h="161925">
                <a:tc gridSpan="3">
                  <a:txBody>
                    <a:bodyPr/>
                    <a:lstStyle/>
                    <a:p>
                      <a:pPr algn="l" fontAlgn="b"/>
                      <a:r>
                        <a:rPr lang="en-US" sz="1200" b="1" i="0" u="none" strike="noStrike" dirty="0">
                          <a:effectLst/>
                          <a:latin typeface="Arial" panose="020B0604020202020204" pitchFamily="34" charset="0"/>
                        </a:rPr>
                        <a:t>Nominal </a:t>
                      </a:r>
                      <a:r>
                        <a:rPr lang="en-US" sz="1200" b="1" i="0" u="none" strike="noStrike" dirty="0" err="1">
                          <a:effectLst/>
                          <a:latin typeface="Arial" panose="020B0604020202020204" pitchFamily="34" charset="0"/>
                        </a:rPr>
                        <a:t>Timeblocks</a:t>
                      </a:r>
                      <a:r>
                        <a:rPr lang="en-US" sz="1200" b="1" i="0" u="none" strike="noStrike" dirty="0">
                          <a:effectLst/>
                          <a:latin typeface="Arial" panose="020B0604020202020204" pitchFamily="34" charset="0"/>
                        </a:rPr>
                        <a:t>:</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ctr"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ctr"/>
                      <a:endParaRPr lang="en-US" sz="1200" b="0" i="0" u="none" strike="noStrike">
                        <a:effectLst/>
                        <a:latin typeface="Arial" panose="020B0604020202020204" pitchFamily="34" charset="0"/>
                      </a:endParaRPr>
                    </a:p>
                  </a:txBody>
                  <a:tcPr marL="9525" marR="9525" marT="9525" marB="0" anchor="ctr">
                    <a:lnL>
                      <a:noFill/>
                    </a:lnL>
                    <a:lnR>
                      <a:noFill/>
                    </a:lnR>
                    <a:lnT>
                      <a:noFill/>
                    </a:lnT>
                    <a:lnB>
                      <a:noFill/>
                    </a:lnB>
                  </a:tcPr>
                </a:tc>
              </a:tr>
              <a:tr h="190500">
                <a:tc>
                  <a:txBody>
                    <a:bodyPr/>
                    <a:lstStyle/>
                    <a:p>
                      <a:pPr algn="l" fontAlgn="b"/>
                      <a:r>
                        <a:rPr lang="en-US" sz="1200" b="1" i="0" u="none" strike="noStrike">
                          <a:effectLst/>
                          <a:latin typeface="Arial" panose="020B0604020202020204" pitchFamily="34" charset="0"/>
                        </a:rPr>
                        <a:t>AM0</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7am to 8am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0700 to 0800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AM1</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8am to 10am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0800 to 1000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dirty="0">
                          <a:effectLst/>
                          <a:latin typeface="Arial" panose="020B0604020202020204" pitchFamily="34" charset="0"/>
                        </a:rPr>
                        <a:t>AM2</a:t>
                      </a: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10:30am to 12:30pm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dirty="0">
                          <a:effectLst/>
                          <a:latin typeface="Arial" panose="020B0604020202020204" pitchFamily="34" charset="0"/>
                        </a:rPr>
                        <a:t>1030 to 1230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PM1</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1:30pm to 3:30pm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a:effectLst/>
                          <a:latin typeface="Arial" panose="020B0604020202020204" pitchFamily="34" charset="0"/>
                        </a:rPr>
                        <a:t>1330 to 1530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PM2</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4pm to 6pm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1600 to 1800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EVE</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7:30pm-9:30pm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dirty="0">
                          <a:effectLst/>
                          <a:latin typeface="Arial" panose="020B0604020202020204" pitchFamily="34" charset="0"/>
                        </a:rPr>
                        <a:t>1930 to 2130</a:t>
                      </a:r>
                    </a:p>
                  </a:txBody>
                  <a:tcPr marL="9525" marR="9525" marT="9525" marB="0" anchor="b">
                    <a:lnL>
                      <a:noFill/>
                    </a:lnL>
                    <a:lnR>
                      <a:noFill/>
                    </a:lnR>
                    <a:lnT>
                      <a:noFill/>
                    </a:lnT>
                    <a:lnB>
                      <a:noFill/>
                    </a:lnB>
                  </a:tcPr>
                </a:tc>
                <a:tc hMerge="1">
                  <a:txBody>
                    <a:bodyPr/>
                    <a:lstStyle/>
                    <a:p>
                      <a:endParaRPr lang="en-US"/>
                    </a:p>
                  </a:txBody>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en-US" smtClean="0"/>
              <a:t>Main Agenda Items for the Week</a:t>
            </a:r>
          </a:p>
        </p:txBody>
      </p:sp>
      <p:sp>
        <p:nvSpPr>
          <p:cNvPr id="12291" name="Content Placeholder 2"/>
          <p:cNvSpPr>
            <a:spLocks noGrp="1"/>
          </p:cNvSpPr>
          <p:nvPr>
            <p:ph idx="1"/>
          </p:nvPr>
        </p:nvSpPr>
        <p:spPr>
          <a:xfrm>
            <a:off x="914400" y="2057401"/>
            <a:ext cx="10363200" cy="4341813"/>
          </a:xfrm>
        </p:spPr>
        <p:txBody>
          <a:bodyPr/>
          <a:lstStyle/>
          <a:p>
            <a:pPr>
              <a:defRPr/>
            </a:pPr>
            <a:r>
              <a:rPr lang="en-US" altLang="en-US" dirty="0" smtClean="0"/>
              <a:t>Complete comment resolution on </a:t>
            </a:r>
            <a:r>
              <a:rPr lang="en-US" altLang="en-US" dirty="0" err="1" smtClean="0"/>
              <a:t>TGba</a:t>
            </a:r>
            <a:r>
              <a:rPr lang="en-US" altLang="en-US" dirty="0" smtClean="0"/>
              <a:t> D4.0 (LB243) and </a:t>
            </a:r>
            <a:r>
              <a:rPr lang="en-US" altLang="en-US" dirty="0"/>
              <a:t>instruct the editor to generate P802.11ba </a:t>
            </a:r>
            <a:r>
              <a:rPr lang="en-US" altLang="en-US" dirty="0" smtClean="0"/>
              <a:t>D5.0</a:t>
            </a:r>
            <a:endParaRPr lang="en-US" altLang="en-US" dirty="0"/>
          </a:p>
          <a:p>
            <a:pPr>
              <a:defRPr/>
            </a:pPr>
            <a:endParaRPr lang="en-US" altLang="en-US" dirty="0"/>
          </a:p>
          <a:p>
            <a:pPr>
              <a:defRPr/>
            </a:pPr>
            <a:r>
              <a:rPr lang="en-US" altLang="en-US" dirty="0"/>
              <a:t>Approve WG recirculation letter ballot</a:t>
            </a:r>
          </a:p>
          <a:p>
            <a:pPr>
              <a:defRPr/>
            </a:pPr>
            <a:endParaRPr lang="en-US" altLang="en-US" dirty="0"/>
          </a:p>
          <a:p>
            <a:pPr>
              <a:defRPr/>
            </a:pPr>
            <a:r>
              <a:rPr lang="en-US" altLang="en-US" dirty="0"/>
              <a:t>Review TG timeline</a:t>
            </a:r>
          </a:p>
          <a:p>
            <a:endParaRPr lang="en-US" altLang="en-US" sz="2000" dirty="0"/>
          </a:p>
        </p:txBody>
      </p:sp>
      <p:sp>
        <p:nvSpPr>
          <p:cNvPr id="4" name="Date Placeholder 3"/>
          <p:cNvSpPr>
            <a:spLocks noGrp="1"/>
          </p:cNvSpPr>
          <p:nvPr>
            <p:ph type="dt" sz="quarter" idx="10"/>
          </p:nvPr>
        </p:nvSpPr>
        <p:spPr/>
        <p:txBody>
          <a:bodyPr/>
          <a:lstStyle/>
          <a:p>
            <a:pPr>
              <a:defRPr/>
            </a:pPr>
            <a:r>
              <a:rPr lang="en-US" smtClean="0"/>
              <a:t>November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2294" name="Slide Number Placeholder 5"/>
          <p:cNvSpPr>
            <a:spLocks noGrp="1"/>
          </p:cNvSpPr>
          <p:nvPr>
            <p:ph type="sldNum" sz="quarter" idx="12"/>
          </p:nvPr>
        </p:nvSpPr>
        <p:spPr>
          <a:xfrm>
            <a:off x="5879594"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DA0A6492-A455-4AD2-A19D-A4E84B1CCB2D}" type="slidenum">
              <a:rPr lang="en-US" altLang="en-US" sz="1200" b="0"/>
              <a:pPr>
                <a:spcBef>
                  <a:spcPct val="0"/>
                </a:spcBef>
                <a:buFontTx/>
                <a:buNone/>
              </a:pPr>
              <a:t>8</a:t>
            </a:fld>
            <a:endParaRPr lang="en-US" altLang="en-US" sz="1200" b="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2209800" y="685800"/>
            <a:ext cx="7772400" cy="990600"/>
          </a:xfrm>
        </p:spPr>
        <p:txBody>
          <a:bodyPr/>
          <a:lstStyle/>
          <a:p>
            <a:r>
              <a:rPr lang="en-US" altLang="en-US" dirty="0" smtClean="0"/>
              <a:t>Call for Submissions</a:t>
            </a:r>
          </a:p>
        </p:txBody>
      </p:sp>
      <p:sp>
        <p:nvSpPr>
          <p:cNvPr id="6" name="Content Placeholder 5"/>
          <p:cNvSpPr>
            <a:spLocks noGrp="1"/>
          </p:cNvSpPr>
          <p:nvPr>
            <p:ph idx="1"/>
          </p:nvPr>
        </p:nvSpPr>
        <p:spPr>
          <a:xfrm>
            <a:off x="929217" y="2209800"/>
            <a:ext cx="10462683" cy="4265614"/>
          </a:xfrm>
        </p:spPr>
        <p:txBody>
          <a:bodyPr/>
          <a:lstStyle/>
          <a:p>
            <a:pPr>
              <a:defRPr/>
            </a:pPr>
            <a:r>
              <a:rPr lang="en-US" sz="2800" dirty="0" smtClean="0"/>
              <a:t>Call for submissions sent out on November 4</a:t>
            </a:r>
            <a:r>
              <a:rPr lang="en-US" sz="2800" baseline="30000" dirty="0" smtClean="0"/>
              <a:t>th</a:t>
            </a:r>
            <a:r>
              <a:rPr lang="en-US" sz="2800" dirty="0" smtClean="0"/>
              <a:t> : </a:t>
            </a:r>
          </a:p>
          <a:p>
            <a:pPr lvl="1">
              <a:defRPr/>
            </a:pPr>
            <a:r>
              <a:rPr lang="en-US" sz="2400" b="0" dirty="0" smtClean="0"/>
              <a:t>Received 9</a:t>
            </a:r>
            <a:r>
              <a:rPr lang="en-US" sz="2400" dirty="0" smtClean="0"/>
              <a:t> s</a:t>
            </a:r>
            <a:r>
              <a:rPr lang="en-US" sz="2400" b="0" dirty="0" smtClean="0"/>
              <a:t>ubmissions (updated on November 10</a:t>
            </a:r>
            <a:r>
              <a:rPr lang="en-US" sz="2400" b="0" baseline="30000" dirty="0" smtClean="0"/>
              <a:t>th</a:t>
            </a:r>
            <a:r>
              <a:rPr lang="en-US" sz="2400" b="0" dirty="0" smtClean="0"/>
              <a:t> , see next slide)</a:t>
            </a:r>
          </a:p>
          <a:p>
            <a:pPr lvl="1">
              <a:defRPr/>
            </a:pPr>
            <a:endParaRPr lang="en-US" sz="2400" dirty="0"/>
          </a:p>
          <a:p>
            <a:pPr>
              <a:defRPr/>
            </a:pPr>
            <a:r>
              <a:rPr lang="en-US" sz="2800" b="0" dirty="0" smtClean="0"/>
              <a:t>Total </a:t>
            </a:r>
            <a:r>
              <a:rPr lang="en-US" sz="2800" b="0" dirty="0" smtClean="0"/>
              <a:t>20</a:t>
            </a:r>
            <a:r>
              <a:rPr lang="en-US" sz="2800" b="0" dirty="0" smtClean="0"/>
              <a:t> </a:t>
            </a:r>
            <a:r>
              <a:rPr lang="en-US" sz="2800" b="0" dirty="0" smtClean="0"/>
              <a:t>submissions in the queue</a:t>
            </a:r>
          </a:p>
          <a:p>
            <a:pPr>
              <a:defRPr/>
            </a:pPr>
            <a:endParaRPr lang="en-US" sz="2800" dirty="0" smtClean="0"/>
          </a:p>
          <a:p>
            <a:pPr lvl="2">
              <a:defRPr/>
            </a:pPr>
            <a:endParaRPr lang="en-US" sz="2000" dirty="0" smtClean="0"/>
          </a:p>
          <a:p>
            <a:pPr lvl="1">
              <a:defRPr/>
            </a:pPr>
            <a:endParaRPr lang="en-US" sz="2400" b="0" dirty="0" smtClean="0"/>
          </a:p>
          <a:p>
            <a:pPr marL="1200150" lvl="2" indent="-342900">
              <a:buFont typeface="+mj-lt"/>
              <a:buAutoNum type="arabicPeriod"/>
            </a:pPr>
            <a:endParaRPr lang="en-US" sz="2400" dirty="0"/>
          </a:p>
        </p:txBody>
      </p:sp>
      <p:sp>
        <p:nvSpPr>
          <p:cNvPr id="4" name="Date Placeholder 3"/>
          <p:cNvSpPr>
            <a:spLocks noGrp="1"/>
          </p:cNvSpPr>
          <p:nvPr>
            <p:ph type="dt" sz="quarter" idx="10"/>
          </p:nvPr>
        </p:nvSpPr>
        <p:spPr/>
        <p:txBody>
          <a:bodyPr/>
          <a:lstStyle/>
          <a:p>
            <a:pPr>
              <a:defRPr/>
            </a:pPr>
            <a:r>
              <a:rPr lang="en-US" smtClean="0"/>
              <a:t>November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3318" name="Slide Number Placeholder 5"/>
          <p:cNvSpPr>
            <a:spLocks noGrp="1"/>
          </p:cNvSpPr>
          <p:nvPr>
            <p:ph type="sldNum" sz="quarter" idx="12"/>
          </p:nvPr>
        </p:nvSpPr>
        <p:spPr>
          <a:xfrm>
            <a:off x="5944152" y="6488386"/>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DF0D70E5-9AF7-4A30-B6FF-66C7C50BAA31}" type="slidenum">
              <a:rPr lang="en-US" altLang="en-US" sz="1200" b="0"/>
              <a:pPr>
                <a:spcBef>
                  <a:spcPct val="0"/>
                </a:spcBef>
                <a:buFontTx/>
                <a:buNone/>
              </a:pPr>
              <a:t>9</a:t>
            </a:fld>
            <a:endParaRPr lang="en-US" altLang="en-US" sz="1200" b="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183122</TotalTime>
  <Words>3351</Words>
  <Application>Microsoft Office PowerPoint</Application>
  <PresentationFormat>Widescreen</PresentationFormat>
  <Paragraphs>771</Paragraphs>
  <Slides>54</Slides>
  <Notes>15</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54</vt:i4>
      </vt:variant>
    </vt:vector>
  </HeadingPairs>
  <TitlesOfParts>
    <vt:vector size="62" baseType="lpstr">
      <vt:lpstr>Monotype Sorts</vt:lpstr>
      <vt:lpstr>MS PGothic</vt:lpstr>
      <vt:lpstr>Arial</vt:lpstr>
      <vt:lpstr>Calibri</vt:lpstr>
      <vt:lpstr>Helvetica</vt:lpstr>
      <vt:lpstr>Times New Roman</vt:lpstr>
      <vt:lpstr>802-11-Submission</vt:lpstr>
      <vt:lpstr>Document</vt:lpstr>
      <vt:lpstr>November 2019  TGba Agenda</vt:lpstr>
      <vt:lpstr>IEEE 802.11 TGba: Wake-up Radio Operation</vt:lpstr>
      <vt:lpstr>Abstract</vt:lpstr>
      <vt:lpstr>Meeting Protocol</vt:lpstr>
      <vt:lpstr>Attendance</vt:lpstr>
      <vt:lpstr>Attendance, Voting &amp; Document Status</vt:lpstr>
      <vt:lpstr>TGba Schedule for the Week</vt:lpstr>
      <vt:lpstr>Main Agenda Items for the Week</vt:lpstr>
      <vt:lpstr>Call for Submissions</vt:lpstr>
      <vt:lpstr>Comment Resolution Submissions (1) </vt:lpstr>
      <vt:lpstr>Comment Resolution Submissions (2)</vt:lpstr>
      <vt:lpstr>Agenda</vt:lpstr>
      <vt:lpstr>Instructions for the WG Chair</vt:lpstr>
      <vt:lpstr>Participants have a duty to inform the IEEE</vt:lpstr>
      <vt:lpstr>Ways to inform IEEE</vt:lpstr>
      <vt:lpstr>Other guidelines for IEEE WG meetings</vt:lpstr>
      <vt:lpstr>Patent-related information</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Summary from September 2019 Meeting and Teleconference Calls</vt:lpstr>
      <vt:lpstr>Motion - Minutes</vt:lpstr>
      <vt:lpstr>Motion in Wednesday AM1 for IEEE 802.11-19/1881r1</vt:lpstr>
      <vt:lpstr>MDR Motion</vt:lpstr>
      <vt:lpstr>Motion # 4000 (Editorial Comments)</vt:lpstr>
      <vt:lpstr>Motion # 4001</vt:lpstr>
      <vt:lpstr>Motion # 4002</vt:lpstr>
      <vt:lpstr>Motion # 4003</vt:lpstr>
      <vt:lpstr>Motion # 4004</vt:lpstr>
      <vt:lpstr>Motion # 4005</vt:lpstr>
      <vt:lpstr>Motion # 4006</vt:lpstr>
      <vt:lpstr>Motion # 4007</vt:lpstr>
      <vt:lpstr>Motion # 4008</vt:lpstr>
      <vt:lpstr>Motion # 4009</vt:lpstr>
      <vt:lpstr>Motion # 4010</vt:lpstr>
      <vt:lpstr>Motion # 4011</vt:lpstr>
      <vt:lpstr>Motion # 4012</vt:lpstr>
      <vt:lpstr>Motion # 4013</vt:lpstr>
      <vt:lpstr>Motion # 4014</vt:lpstr>
      <vt:lpstr>Motion # 4015</vt:lpstr>
      <vt:lpstr>Motion # 4016</vt:lpstr>
      <vt:lpstr>Motion # 4017</vt:lpstr>
      <vt:lpstr>Motion # 4018</vt:lpstr>
      <vt:lpstr>Motion # 4019</vt:lpstr>
      <vt:lpstr>Motion # 4020</vt:lpstr>
      <vt:lpstr>Motion # 4021</vt:lpstr>
      <vt:lpstr>Motion # 4022</vt:lpstr>
      <vt:lpstr>WG Recirculation LB Motion</vt:lpstr>
      <vt:lpstr>TGba Timeline </vt:lpstr>
      <vt:lpstr>Goal for January 2020</vt:lpstr>
      <vt:lpstr>Teleconference Call Schedule</vt:lpstr>
      <vt:lpstr>Backup Slides</vt:lpstr>
      <vt:lpstr>Proposed TGba Spec Development Process</vt:lpstr>
      <vt:lpstr>[Template] Motion #?</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11-19/988r1</dc:title>
  <dc:subject>Submission</dc:subject>
  <dc:creator>minyoung.park@intel.com</dc:creator>
  <cp:keywords>July 2018, CTPClassification=CTP_NT</cp:keywords>
  <dc:description>TGba Agenda July 2018</dc:description>
  <cp:lastModifiedBy>Park, Minyoung</cp:lastModifiedBy>
  <cp:revision>5874</cp:revision>
  <cp:lastPrinted>2014-11-04T15:04:57Z</cp:lastPrinted>
  <dcterms:created xsi:type="dcterms:W3CDTF">2007-04-17T18:10:23Z</dcterms:created>
  <dcterms:modified xsi:type="dcterms:W3CDTF">2019-11-14T00:14:52Z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NSCPROP_SA">
    <vt:lpwstr>C:\Users\minyoung.p\Documents\IEEE 802.11 WG\TGba\2017\November\11-17-1223-09-00ba-september-2017-tgba-agenda.pptx</vt:lpwstr>
  </property>
  <property fmtid="{D5CDD505-2E9C-101B-9397-08002B2CF9AE}" pid="27" name="_readonly">
    <vt:lpwstr/>
  </property>
  <property fmtid="{D5CDD505-2E9C-101B-9397-08002B2CF9AE}" pid="28" name="_change">
    <vt:lpwstr/>
  </property>
  <property fmtid="{D5CDD505-2E9C-101B-9397-08002B2CF9AE}" pid="29" name="_full-control">
    <vt:lpwstr/>
  </property>
  <property fmtid="{D5CDD505-2E9C-101B-9397-08002B2CF9AE}" pid="30" name="sflag">
    <vt:lpwstr>1531426985</vt:lpwstr>
  </property>
  <property fmtid="{D5CDD505-2E9C-101B-9397-08002B2CF9AE}" pid="31" name="TitusGUID">
    <vt:lpwstr>7edbcb7c-d946-456c-9588-048fe92cc77b</vt:lpwstr>
  </property>
  <property fmtid="{D5CDD505-2E9C-101B-9397-08002B2CF9AE}" pid="32" name="CTP_TimeStamp">
    <vt:lpwstr>2019-11-14 00:14:52Z</vt:lpwstr>
  </property>
  <property fmtid="{D5CDD505-2E9C-101B-9397-08002B2CF9AE}" pid="33" name="CTP_BU">
    <vt:lpwstr>NA</vt:lpwstr>
  </property>
  <property fmtid="{D5CDD505-2E9C-101B-9397-08002B2CF9AE}" pid="34" name="CTP_IDSID">
    <vt:lpwstr>NA</vt:lpwstr>
  </property>
  <property fmtid="{D5CDD505-2E9C-101B-9397-08002B2CF9AE}" pid="35" name="CTP_WWID">
    <vt:lpwstr>NA</vt:lpwstr>
  </property>
  <property fmtid="{D5CDD505-2E9C-101B-9397-08002B2CF9AE}" pid="36" name="CTPClassification">
    <vt:lpwstr>CTP_NT</vt:lpwstr>
  </property>
</Properties>
</file>