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868" r:id="rId18"/>
    <p:sldId id="869" r:id="rId19"/>
    <p:sldId id="870" r:id="rId20"/>
    <p:sldId id="809" r:id="rId21"/>
    <p:sldId id="721" r:id="rId22"/>
    <p:sldId id="886" r:id="rId23"/>
    <p:sldId id="885" r:id="rId24"/>
    <p:sldId id="867" r:id="rId25"/>
    <p:sldId id="857" r:id="rId26"/>
    <p:sldId id="859" r:id="rId27"/>
    <p:sldId id="860" r:id="rId28"/>
    <p:sldId id="861" r:id="rId29"/>
    <p:sldId id="862" r:id="rId30"/>
    <p:sldId id="864" r:id="rId31"/>
    <p:sldId id="865" r:id="rId32"/>
    <p:sldId id="866" r:id="rId33"/>
    <p:sldId id="871" r:id="rId34"/>
    <p:sldId id="872" r:id="rId35"/>
    <p:sldId id="873" r:id="rId36"/>
    <p:sldId id="874" r:id="rId37"/>
    <p:sldId id="875" r:id="rId38"/>
    <p:sldId id="876" r:id="rId39"/>
    <p:sldId id="877" r:id="rId40"/>
    <p:sldId id="878" r:id="rId41"/>
    <p:sldId id="879" r:id="rId42"/>
    <p:sldId id="880" r:id="rId43"/>
    <p:sldId id="882" r:id="rId44"/>
    <p:sldId id="883" r:id="rId45"/>
    <p:sldId id="884" r:id="rId46"/>
    <p:sldId id="887" r:id="rId47"/>
    <p:sldId id="858" r:id="rId48"/>
    <p:sldId id="800" r:id="rId49"/>
    <p:sldId id="694" r:id="rId50"/>
    <p:sldId id="695" r:id="rId51"/>
    <p:sldId id="740" r:id="rId52"/>
    <p:sldId id="741" r:id="rId53"/>
    <p:sldId id="825" r:id="rId5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54" autoAdjust="0"/>
    <p:restoredTop sz="92169" autoAdjust="0"/>
  </p:normalViewPr>
  <p:slideViewPr>
    <p:cSldViewPr>
      <p:cViewPr varScale="1">
        <p:scale>
          <a:sx n="70" d="100"/>
          <a:sy n="70" d="100"/>
        </p:scale>
        <p:origin x="1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20</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21</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4214618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48</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50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802.11-19/1743r6</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396"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2019-11-13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380999"/>
          </a:xfrm>
        </p:spPr>
        <p:txBody>
          <a:bodyPr/>
          <a:lstStyle/>
          <a:p>
            <a:r>
              <a:rPr lang="en-US" altLang="en-US" sz="2800" dirty="0" smtClean="0"/>
              <a:t>Comment Resolution Submissions </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1842559417"/>
              </p:ext>
            </p:extLst>
          </p:nvPr>
        </p:nvGraphicFramePr>
        <p:xfrm>
          <a:off x="218049" y="990600"/>
          <a:ext cx="11246145" cy="5425440"/>
        </p:xfrm>
        <a:graphic>
          <a:graphicData uri="http://schemas.openxmlformats.org/drawingml/2006/table">
            <a:tbl>
              <a:tblPr firstRow="1" bandRow="1">
                <a:tableStyleId>{073A0DAA-6AF3-43AB-8588-CEC1D06C72B9}</a:tableStyleId>
              </a:tblPr>
              <a:tblGrid>
                <a:gridCol w="1385280"/>
                <a:gridCol w="4069664"/>
                <a:gridCol w="2667000"/>
                <a:gridCol w="3124201"/>
              </a:tblGrid>
              <a:tr h="229242">
                <a:tc>
                  <a:txBody>
                    <a:bodyPr/>
                    <a:lstStyle/>
                    <a:p>
                      <a:r>
                        <a:rPr lang="en-US" sz="1100" dirty="0" smtClean="0">
                          <a:latin typeface="Arial" panose="020B0604020202020204" pitchFamily="34" charset="0"/>
                          <a:cs typeface="Arial" panose="020B0604020202020204" pitchFamily="34" charset="0"/>
                        </a:rPr>
                        <a:t>DCN</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dirty="0" smtClean="0">
                          <a:latin typeface="Arial" panose="020B0604020202020204" pitchFamily="34" charset="0"/>
                          <a:cs typeface="Arial" panose="020B0604020202020204" pitchFamily="34" charset="0"/>
                        </a:rPr>
                        <a:t>Title</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dirty="0" smtClean="0">
                          <a:latin typeface="Arial" panose="020B0604020202020204" pitchFamily="34" charset="0"/>
                          <a:cs typeface="Arial" panose="020B0604020202020204" pitchFamily="34" charset="0"/>
                        </a:rPr>
                        <a:t>Presenter</a:t>
                      </a:r>
                      <a:r>
                        <a:rPr lang="en-US" sz="1100" baseline="0" dirty="0" smtClean="0">
                          <a:latin typeface="Arial" panose="020B0604020202020204" pitchFamily="34" charset="0"/>
                          <a:cs typeface="Arial" panose="020B0604020202020204" pitchFamily="34" charset="0"/>
                        </a:rPr>
                        <a:t> (affiliation)</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dirty="0" smtClean="0">
                          <a:latin typeface="Arial" panose="020B0604020202020204" pitchFamily="34" charset="0"/>
                          <a:cs typeface="Arial" panose="020B0604020202020204" pitchFamily="34" charset="0"/>
                        </a:rPr>
                        <a:t>CIDs/notes</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11-19-1799r1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CRs for D4.0 Protected WUR Frames CIDs </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err="1" smtClean="0">
                          <a:latin typeface="Arial" panose="020B0604020202020204" pitchFamily="34" charset="0"/>
                          <a:cs typeface="Arial" panose="020B0604020202020204" pitchFamily="34" charset="0"/>
                        </a:rPr>
                        <a:t>Rojan</a:t>
                      </a:r>
                      <a:r>
                        <a:rPr lang="en-US" sz="1100" dirty="0" smtClean="0">
                          <a:latin typeface="Arial" panose="020B0604020202020204" pitchFamily="34" charset="0"/>
                          <a:cs typeface="Arial" panose="020B0604020202020204" pitchFamily="34" charset="0"/>
                        </a:rPr>
                        <a:t> </a:t>
                      </a:r>
                      <a:r>
                        <a:rPr lang="en-US" sz="1100" dirty="0" err="1" smtClean="0">
                          <a:latin typeface="Arial" panose="020B0604020202020204" pitchFamily="34" charset="0"/>
                          <a:cs typeface="Arial" panose="020B0604020202020204" pitchFamily="34" charset="0"/>
                        </a:rPr>
                        <a:t>Chitrakar</a:t>
                      </a:r>
                      <a:r>
                        <a:rPr lang="en-US" sz="1100" dirty="0" smtClean="0">
                          <a:latin typeface="Arial" panose="020B0604020202020204" pitchFamily="34" charset="0"/>
                          <a:cs typeface="Arial" panose="020B0604020202020204" pitchFamily="34" charset="0"/>
                        </a:rPr>
                        <a:t> (Panasonic)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Ready for motion</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11-19/1873r0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CR for CID 4106 </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Ready for motion</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11-19-1821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latin typeface="Arial" panose="020B0604020202020204" pitchFamily="34" charset="0"/>
                          <a:cs typeface="Arial" panose="020B0604020202020204" pitchFamily="34" charset="0"/>
                        </a:rPr>
                        <a:t>lb243 mac </a:t>
                      </a:r>
                      <a:r>
                        <a:rPr lang="en-US" sz="1100" dirty="0" err="1" smtClean="0">
                          <a:latin typeface="Arial" panose="020B0604020202020204" pitchFamily="34" charset="0"/>
                          <a:cs typeface="Arial" panose="020B0604020202020204" pitchFamily="34" charset="0"/>
                        </a:rPr>
                        <a:t>cr</a:t>
                      </a:r>
                      <a:r>
                        <a:rPr lang="en-US" sz="1100" dirty="0" smtClean="0">
                          <a:latin typeface="Arial" panose="020B0604020202020204" pitchFamily="34" charset="0"/>
                          <a:cs typeface="Arial" panose="020B0604020202020204" pitchFamily="34" charset="0"/>
                        </a:rPr>
                        <a:t> miscellaneous </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Alfred Asterjadhi (Qualcomm)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6 CIDs (Wed. AM1?)</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11-19-1827</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LB243 CR for 6 GHz </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Ready for motion</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11-19-1828</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LB243 CR for WUR channel </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Minyoung Park (Intel) </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11-19-1829r2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LB243 CR for 4.3.15b and Annex B </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100" dirty="0" smtClean="0">
                          <a:latin typeface="Arial" panose="020B0604020202020204" pitchFamily="34" charset="0"/>
                          <a:cs typeface="Arial" panose="020B0604020202020204" pitchFamily="34" charset="0"/>
                        </a:rPr>
                        <a:t>11-19-1830</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LB243 </a:t>
                      </a:r>
                      <a:r>
                        <a:rPr lang="en-US" sz="1100" dirty="0" err="1" smtClean="0">
                          <a:latin typeface="Arial" panose="020B0604020202020204" pitchFamily="34" charset="0"/>
                          <a:cs typeface="Arial" panose="020B0604020202020204" pitchFamily="34" charset="0"/>
                        </a:rPr>
                        <a:t>Misc</a:t>
                      </a:r>
                      <a:r>
                        <a:rPr lang="en-US" sz="1100" dirty="0" smtClean="0">
                          <a:latin typeface="Arial" panose="020B0604020202020204" pitchFamily="34" charset="0"/>
                          <a:cs typeface="Arial" panose="020B0604020202020204" pitchFamily="34" charset="0"/>
                        </a:rPr>
                        <a:t> CIDs </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Minyoung Park (Intel) </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100" dirty="0" smtClean="0">
                          <a:latin typeface="Arial" panose="020B0604020202020204" pitchFamily="34" charset="0"/>
                          <a:cs typeface="Arial" panose="020B0604020202020204" pitchFamily="34" charset="0"/>
                        </a:rPr>
                        <a:t>11-19/1844</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CR for CIDs 4035, 4065 and 4100 </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Eunsung</a:t>
                      </a:r>
                      <a:r>
                        <a:rPr lang="en-US" sz="1100" baseline="0" dirty="0" smtClean="0">
                          <a:latin typeface="Arial" panose="020B0604020202020204" pitchFamily="34" charset="0"/>
                          <a:cs typeface="Arial" panose="020B0604020202020204" pitchFamily="34" charset="0"/>
                        </a:rPr>
                        <a:t> Park (LGE)</a:t>
                      </a:r>
                      <a:endParaRPr lang="en-US" sz="11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Ready for motion</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100" dirty="0" smtClean="0">
                          <a:latin typeface="Arial" panose="020B0604020202020204" pitchFamily="34" charset="0"/>
                          <a:cs typeface="Arial" panose="020B0604020202020204" pitchFamily="34" charset="0"/>
                        </a:rPr>
                        <a:t>11-19/1881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CR on BPSK Mark Symbols</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Motion</a:t>
                      </a:r>
                      <a:r>
                        <a:rPr lang="en-US" sz="1100" baseline="0" dirty="0" smtClean="0">
                          <a:latin typeface="Arial" panose="020B0604020202020204" pitchFamily="34" charset="0"/>
                          <a:cs typeface="Arial" panose="020B0604020202020204" pitchFamily="34" charset="0"/>
                        </a:rPr>
                        <a:t> passed on Wed. AM1</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100" dirty="0" smtClean="0">
                          <a:latin typeface="Arial" panose="020B0604020202020204" pitchFamily="34" charset="0"/>
                          <a:cs typeface="Arial" panose="020B0604020202020204" pitchFamily="34" charset="0"/>
                        </a:rPr>
                        <a:t>11-19/1838r0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Studies on False Detection of WUR PPDU as L-STF</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Tues. AM1</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100" dirty="0" smtClean="0">
                          <a:latin typeface="Arial" panose="020B0604020202020204" pitchFamily="34" charset="0"/>
                          <a:cs typeface="Arial" panose="020B0604020202020204" pitchFamily="34" charset="0"/>
                        </a:rPr>
                        <a:t>11-19-1913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mc-</a:t>
                      </a:r>
                      <a:r>
                        <a:rPr lang="en-US" sz="1100" dirty="0" err="1" smtClean="0">
                          <a:latin typeface="Arial" panose="020B0604020202020204" pitchFamily="34" charset="0"/>
                          <a:cs typeface="Arial" panose="020B0604020202020204" pitchFamily="34" charset="0"/>
                        </a:rPr>
                        <a:t>ook</a:t>
                      </a:r>
                      <a:r>
                        <a:rPr lang="en-US" sz="1100" dirty="0" smtClean="0">
                          <a:latin typeface="Arial" panose="020B0604020202020204" pitchFamily="34" charset="0"/>
                          <a:cs typeface="Arial" panose="020B0604020202020204" pitchFamily="34" charset="0"/>
                        </a:rPr>
                        <a:t>-symbols-with-low-autocorrelation</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Miguel</a:t>
                      </a:r>
                      <a:r>
                        <a:rPr lang="en-US" sz="1100" baseline="0" dirty="0" smtClean="0">
                          <a:latin typeface="Arial" panose="020B0604020202020204" pitchFamily="34" charset="0"/>
                          <a:cs typeface="Arial" panose="020B0604020202020204" pitchFamily="34" charset="0"/>
                        </a:rPr>
                        <a:t> Lopez (Ericsson)</a:t>
                      </a:r>
                      <a:endParaRPr lang="en-US" sz="11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Tues. AM1</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77575">
                <a:tc>
                  <a:txBody>
                    <a:bodyPr/>
                    <a:lstStyle/>
                    <a:p>
                      <a:r>
                        <a:rPr lang="en-US" sz="1100" dirty="0" smtClean="0">
                          <a:latin typeface="Arial" panose="020B0604020202020204" pitchFamily="34" charset="0"/>
                          <a:cs typeface="Arial" panose="020B0604020202020204" pitchFamily="34" charset="0"/>
                        </a:rPr>
                        <a:t>11-19/1882 </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CR on Correlation Test</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Tues.</a:t>
                      </a:r>
                      <a:r>
                        <a:rPr lang="en-US" sz="1100" baseline="0" dirty="0" smtClean="0">
                          <a:latin typeface="Arial" panose="020B0604020202020204" pitchFamily="34" charset="0"/>
                          <a:cs typeface="Arial" panose="020B0604020202020204" pitchFamily="34" charset="0"/>
                        </a:rPr>
                        <a:t> AM1 </a:t>
                      </a:r>
                      <a:r>
                        <a:rPr lang="en-US" sz="1100" dirty="0" smtClean="0">
                          <a:latin typeface="Arial" panose="020B0604020202020204" pitchFamily="34" charset="0"/>
                          <a:cs typeface="Arial" panose="020B0604020202020204" pitchFamily="34" charset="0"/>
                        </a:rPr>
                        <a:t>(CID</a:t>
                      </a:r>
                      <a:r>
                        <a:rPr lang="en-US" sz="1100" baseline="0" dirty="0" smtClean="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4070 and 4097 ready for motion); other CIDs deferred.</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100" dirty="0" smtClean="0">
                          <a:latin typeface="Arial" panose="020B0604020202020204" pitchFamily="34" charset="0"/>
                          <a:cs typeface="Arial" panose="020B0604020202020204" pitchFamily="34" charset="0"/>
                        </a:rPr>
                        <a:t>11-19/1945r0</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Comment Resolutions on WUR Capability element</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Suhwook</a:t>
                      </a:r>
                      <a:r>
                        <a:rPr lang="en-US" sz="1100" baseline="0" dirty="0" smtClean="0">
                          <a:latin typeface="Arial" panose="020B0604020202020204" pitchFamily="34" charset="0"/>
                          <a:cs typeface="Arial" panose="020B0604020202020204" pitchFamily="34" charset="0"/>
                        </a:rPr>
                        <a:t> Kim (LGE)</a:t>
                      </a:r>
                      <a:endParaRPr lang="en-US" sz="11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R1 ready for</a:t>
                      </a:r>
                      <a:r>
                        <a:rPr lang="en-US" sz="1100" baseline="0" dirty="0" smtClean="0">
                          <a:latin typeface="Arial" panose="020B0604020202020204" pitchFamily="34" charset="0"/>
                          <a:cs typeface="Arial" panose="020B0604020202020204" pitchFamily="34" charset="0"/>
                        </a:rPr>
                        <a:t> motion (</a:t>
                      </a:r>
                      <a:r>
                        <a:rPr lang="en-US" sz="1100" dirty="0" smtClean="0">
                          <a:latin typeface="Arial" panose="020B0604020202020204" pitchFamily="34" charset="0"/>
                          <a:cs typeface="Arial" panose="020B0604020202020204" pitchFamily="34" charset="0"/>
                        </a:rPr>
                        <a:t>4 CIDs)</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77575">
                <a:tc>
                  <a:txBody>
                    <a:bodyPr/>
                    <a:lstStyle/>
                    <a:p>
                      <a:r>
                        <a:rPr lang="en-US" sz="1100" dirty="0" smtClean="0">
                          <a:latin typeface="Arial" panose="020B0604020202020204" pitchFamily="34" charset="0"/>
                          <a:cs typeface="Arial" panose="020B0604020202020204" pitchFamily="34" charset="0"/>
                        </a:rPr>
                        <a:t>11-19-1954r0</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PHY-CR-for-Clause-30.2</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Ready for motion (separate</a:t>
                      </a:r>
                      <a:r>
                        <a:rPr lang="en-US" sz="1100" baseline="0" dirty="0" smtClean="0">
                          <a:latin typeface="Arial" panose="020B0604020202020204" pitchFamily="34" charset="0"/>
                          <a:cs typeface="Arial" panose="020B0604020202020204" pitchFamily="34" charset="0"/>
                        </a:rPr>
                        <a:t> motion for RXVECTOR change)</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100" dirty="0" smtClean="0">
                          <a:latin typeface="Arial" panose="020B0604020202020204" pitchFamily="34" charset="0"/>
                          <a:cs typeface="Arial" panose="020B0604020202020204" pitchFamily="34" charset="0"/>
                        </a:rPr>
                        <a:t>11-19/1950</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CR for CID 4060 and 4122 </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Xiaofei Wang (</a:t>
                      </a:r>
                      <a:r>
                        <a:rPr lang="en-US" sz="1100" dirty="0" err="1" smtClean="0">
                          <a:latin typeface="Arial" panose="020B0604020202020204" pitchFamily="34" charset="0"/>
                          <a:cs typeface="Arial" panose="020B0604020202020204" pitchFamily="34" charset="0"/>
                        </a:rPr>
                        <a:t>InterDigital</a:t>
                      </a:r>
                      <a:r>
                        <a:rPr lang="en-US" sz="1100" dirty="0" smtClean="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Ready for motion</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100" dirty="0" smtClean="0">
                          <a:latin typeface="Arial" panose="020B0604020202020204" pitchFamily="34" charset="0"/>
                          <a:cs typeface="Arial" panose="020B0604020202020204" pitchFamily="34" charset="0"/>
                        </a:rPr>
                        <a:t>11-19/1808r0</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err="1" smtClean="0">
                          <a:latin typeface="Arial" panose="020B0604020202020204" pitchFamily="34" charset="0"/>
                          <a:cs typeface="Arial" panose="020B0604020202020204" pitchFamily="34" charset="0"/>
                        </a:rPr>
                        <a:t>cr</a:t>
                      </a:r>
                      <a:r>
                        <a:rPr lang="en-US" sz="1100" dirty="0" smtClean="0">
                          <a:latin typeface="Arial" panose="020B0604020202020204" pitchFamily="34" charset="0"/>
                          <a:cs typeface="Arial" panose="020B0604020202020204" pitchFamily="34" charset="0"/>
                        </a:rPr>
                        <a:t>-for-miscellaneous-</a:t>
                      </a:r>
                      <a:r>
                        <a:rPr lang="en-US" sz="1100" dirty="0" err="1" smtClean="0">
                          <a:latin typeface="Arial" panose="020B0604020202020204" pitchFamily="34" charset="0"/>
                          <a:cs typeface="Arial" panose="020B0604020202020204" pitchFamily="34" charset="0"/>
                        </a:rPr>
                        <a:t>cids</a:t>
                      </a:r>
                      <a:r>
                        <a:rPr lang="en-US" sz="1100" dirty="0" smtClean="0">
                          <a:latin typeface="Arial" panose="020B0604020202020204" pitchFamily="34" charset="0"/>
                          <a:cs typeface="Arial" panose="020B0604020202020204" pitchFamily="34" charset="0"/>
                        </a:rPr>
                        <a:t>-part-ii</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Po-Kai Huang (Intel</a:t>
                      </a:r>
                      <a:r>
                        <a:rPr lang="en-US" sz="1100" baseline="0" dirty="0" smtClean="0">
                          <a:latin typeface="Arial" panose="020B0604020202020204" pitchFamily="34" charset="0"/>
                          <a:cs typeface="Arial" panose="020B0604020202020204" pitchFamily="34" charset="0"/>
                        </a:rPr>
                        <a:t> Corporation)</a:t>
                      </a:r>
                      <a:endParaRPr lang="en-US" sz="11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7575">
                <a:tc>
                  <a:txBody>
                    <a:bodyPr/>
                    <a:lstStyle/>
                    <a:p>
                      <a:r>
                        <a:rPr lang="en-US" sz="1100" dirty="0" smtClean="0">
                          <a:latin typeface="Arial" panose="020B0604020202020204" pitchFamily="34" charset="0"/>
                          <a:cs typeface="Arial" panose="020B0604020202020204" pitchFamily="34" charset="0"/>
                        </a:rPr>
                        <a:t>11-19-1985</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Assorted-crs-11ba-d4.0</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Menzo Wentink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4034 4068 4073 ready for motion. (4121 is deferred)</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29242">
                <a:tc>
                  <a:txBody>
                    <a:bodyPr/>
                    <a:lstStyle/>
                    <a:p>
                      <a:r>
                        <a:rPr lang="en-US" sz="1100" dirty="0" smtClean="0">
                          <a:latin typeface="Arial" panose="020B0604020202020204" pitchFamily="34" charset="0"/>
                          <a:cs typeface="Arial" panose="020B0604020202020204" pitchFamily="34" charset="0"/>
                        </a:rPr>
                        <a:t>11-19-2039</a:t>
                      </a:r>
                      <a:endParaRPr lang="en-US" sz="11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Comment Resolution for Miscellaneous</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panose="020B0604020202020204" pitchFamily="34" charset="0"/>
                          <a:cs typeface="Arial" panose="020B0604020202020204" pitchFamily="34" charset="0"/>
                        </a:rPr>
                        <a:t>Po-Kai Huang (Intel</a:t>
                      </a:r>
                      <a:r>
                        <a:rPr lang="en-US" sz="1100" baseline="0" dirty="0" smtClean="0">
                          <a:latin typeface="Arial" panose="020B0604020202020204" pitchFamily="34" charset="0"/>
                          <a:cs typeface="Arial" panose="020B0604020202020204" pitchFamily="34" charset="0"/>
                        </a:rPr>
                        <a:t> Corporation)</a:t>
                      </a:r>
                      <a:endParaRPr lang="en-US" sz="11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100" dirty="0" smtClean="0">
                          <a:latin typeface="Arial" panose="020B0604020202020204" pitchFamily="34" charset="0"/>
                          <a:cs typeface="Arial" panose="020B0604020202020204" pitchFamily="34" charset="0"/>
                        </a:rPr>
                        <a:t>Ready for motion (Wed. AM1, 2 CIDs)</a:t>
                      </a:r>
                      <a:endParaRPr lang="en-US" sz="11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371600"/>
            <a:ext cx="5204883" cy="51099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September </a:t>
            </a:r>
            <a:r>
              <a:rPr lang="en-US" altLang="en-US" sz="1600" dirty="0"/>
              <a:t>2019 meeting (doc: IEEE </a:t>
            </a:r>
            <a:r>
              <a:rPr lang="en-US" altLang="en-US" sz="1600" dirty="0" smtClean="0"/>
              <a:t>802.11-19/1685r0) and </a:t>
            </a:r>
            <a:r>
              <a:rPr lang="en-US" altLang="en-US" sz="1600" dirty="0"/>
              <a:t>teleconference minutes (doc: IEEE </a:t>
            </a:r>
            <a:r>
              <a:rPr lang="en-US" altLang="en-US" sz="1600" dirty="0" smtClean="0"/>
              <a:t>802.11-19/1790r2)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371600"/>
            <a:ext cx="5178552" cy="5103814"/>
          </a:xfrm>
        </p:spPr>
        <p:txBody>
          <a:bodyPr/>
          <a:lstStyle/>
          <a:p>
            <a:pPr>
              <a:spcBef>
                <a:spcPts val="100"/>
              </a:spcBef>
            </a:pPr>
            <a:r>
              <a:rPr lang="en-US" altLang="en-US" sz="1600" dirty="0" smtClean="0"/>
              <a:t>Wednesday:  PM2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smtClean="0"/>
              <a:t>Thursday: 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2">
              <a:spcBef>
                <a:spcPts val="0"/>
              </a:spcBef>
            </a:pPr>
            <a:r>
              <a:rPr lang="en-US" altLang="en-US" sz="1400" b="1" dirty="0" smtClean="0"/>
              <a:t>MDR</a:t>
            </a:r>
          </a:p>
          <a:p>
            <a:pPr lvl="2">
              <a:spcBef>
                <a:spcPts val="0"/>
              </a:spcBef>
            </a:pPr>
            <a:r>
              <a:rPr lang="en-US" altLang="en-US" sz="1400" b="1" dirty="0" smtClean="0"/>
              <a:t>Comment </a:t>
            </a:r>
            <a:r>
              <a:rPr lang="en-US" altLang="en-US" sz="1400" b="1" dirty="0"/>
              <a:t>resolutions</a:t>
            </a:r>
          </a:p>
          <a:p>
            <a:pPr lvl="2">
              <a:spcBef>
                <a:spcPts val="0"/>
              </a:spcBef>
            </a:pPr>
            <a:r>
              <a:rPr lang="en-US" altLang="en-US" sz="1400" b="1" dirty="0" smtClean="0"/>
              <a:t>WG </a:t>
            </a:r>
            <a:r>
              <a:rPr lang="en-US" altLang="en-US" sz="1400" b="1" dirty="0"/>
              <a:t>recirculation letter </a:t>
            </a:r>
            <a:r>
              <a:rPr lang="en-US" altLang="en-US" sz="1400" b="1" dirty="0" smtClean="0"/>
              <a:t>ballot</a:t>
            </a:r>
            <a:endParaRPr lang="en-US" altLang="en-US" sz="1400" b="1" dirty="0"/>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2020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 behavior in IEEE-SA activities is guided</a:t>
            </a:r>
            <a:br>
              <a:rPr lang="en-US" smtClean="0"/>
            </a:br>
            <a:r>
              <a:rPr lang="en-US" smtClean="0"/>
              <a:t>by the IEEE Codes of Ethics &amp; Conduct</a:t>
            </a:r>
            <a:endParaRPr lang="en-US" dirty="0"/>
          </a:p>
        </p:txBody>
      </p:sp>
      <p:sp>
        <p:nvSpPr>
          <p:cNvPr id="3" name="Content Placeholder 2"/>
          <p:cNvSpPr>
            <a:spLocks noGrp="1"/>
          </p:cNvSpPr>
          <p:nvPr>
            <p:ph idx="1"/>
          </p:nvPr>
        </p:nvSpPr>
        <p:spPr/>
        <p:txBody>
          <a:bodyPr/>
          <a:lstStyle/>
          <a:p>
            <a:r>
              <a:rPr lang="en-US" sz="2000" dirty="0" smtClean="0"/>
              <a:t>All participants in IEEE-SA activities are expected to adhere to the core principles underlying the:</a:t>
            </a:r>
          </a:p>
          <a:p>
            <a:pPr lvl="1"/>
            <a:r>
              <a:rPr lang="en-US" sz="1800" dirty="0" smtClean="0">
                <a:hlinkClick r:id="rId2"/>
              </a:rPr>
              <a:t>IEEE Code of Ethics</a:t>
            </a:r>
            <a:endParaRPr lang="en-US" sz="1800" dirty="0" smtClean="0"/>
          </a:p>
          <a:p>
            <a:pPr lvl="1"/>
            <a:r>
              <a:rPr lang="en-US" sz="1800" dirty="0" smtClean="0">
                <a:hlinkClick r:id="rId3"/>
              </a:rPr>
              <a:t>IEEE Code of Conduct</a:t>
            </a:r>
            <a:endParaRPr lang="en-US" sz="1800" dirty="0" smtClean="0"/>
          </a:p>
          <a:p>
            <a:r>
              <a:rPr lang="en-US" sz="2000" dirty="0" smtClean="0"/>
              <a:t>The core principles of the IEEE Codes of Ethics &amp; Conduct are to:</a:t>
            </a:r>
          </a:p>
          <a:p>
            <a:pPr lvl="1"/>
            <a:r>
              <a:rPr lang="en-US" sz="1800" dirty="0" smtClean="0"/>
              <a:t>Uphold the highest standards of integrity, responsible behavior, and ethical and professional conduct</a:t>
            </a:r>
          </a:p>
          <a:p>
            <a:pPr lvl="1"/>
            <a:r>
              <a:rPr lang="en-US" sz="1800" dirty="0" smtClean="0"/>
              <a:t>Treat people fairly and with respect, to not engage in harassment, discrimination, or retaliation, and to protect people's privacy.</a:t>
            </a:r>
          </a:p>
          <a:p>
            <a:pPr lvl="1"/>
            <a:r>
              <a:rPr lang="en-US" sz="1800" dirty="0" smtClean="0"/>
              <a:t>Avoid injuring others, their property, reputation, or employment by false or malicious action</a:t>
            </a:r>
          </a:p>
          <a:p>
            <a:r>
              <a:rPr lang="en-US" sz="2000" dirty="0" smtClean="0"/>
              <a:t>The most recent versions of these Codes are available at</a:t>
            </a:r>
          </a:p>
          <a:p>
            <a:pPr lvl="1"/>
            <a:r>
              <a:rPr lang="en-US" sz="1800" dirty="0" smtClean="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299165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Participants in the IEEE-SA “individual process” shall</a:t>
            </a:r>
            <a:br>
              <a:rPr lang="en-US" smtClean="0"/>
            </a:br>
            <a:r>
              <a:rPr lang="en-US" smtClean="0"/>
              <a:t>act independently of others, including employers</a:t>
            </a:r>
            <a:endParaRPr lang="en-US" dirty="0"/>
          </a:p>
        </p:txBody>
      </p:sp>
      <p:sp>
        <p:nvSpPr>
          <p:cNvPr id="3" name="Content Placeholder 2"/>
          <p:cNvSpPr>
            <a:spLocks noGrp="1"/>
          </p:cNvSpPr>
          <p:nvPr>
            <p:ph idx="1"/>
          </p:nvPr>
        </p:nvSpPr>
        <p:spPr/>
        <p:txBody>
          <a:bodyPr/>
          <a:lstStyle/>
          <a:p>
            <a:r>
              <a:rPr lang="en-US" sz="2000" dirty="0" smtClean="0"/>
              <a:t>The </a:t>
            </a:r>
            <a:r>
              <a:rPr lang="en-US" sz="2000" dirty="0" smtClean="0">
                <a:hlinkClick r:id="rId2"/>
              </a:rPr>
              <a:t>IEEE-SA Standards Board Bylaws </a:t>
            </a:r>
            <a:r>
              <a:rPr lang="en-US" sz="2000" dirty="0" smtClean="0"/>
              <a:t>require that “participants in the IEEE standards development individual process shall act based on their qualifications and experience”</a:t>
            </a:r>
          </a:p>
          <a:p>
            <a:r>
              <a:rPr lang="en-US" sz="2000" dirty="0" smtClean="0"/>
              <a:t>This means participants:</a:t>
            </a:r>
          </a:p>
          <a:p>
            <a:pPr lvl="1"/>
            <a:r>
              <a:rPr lang="en-US" sz="1800" dirty="0" smtClean="0">
                <a:solidFill>
                  <a:srgbClr val="00B050"/>
                </a:solidFill>
              </a:rPr>
              <a:t>Shall act &amp; vote </a:t>
            </a:r>
            <a:r>
              <a:rPr lang="en-US" sz="1800" dirty="0" smtClean="0"/>
              <a:t>based on their personal &amp; independent opinions derived from their expertise, knowledge, and qualifications</a:t>
            </a:r>
          </a:p>
          <a:p>
            <a:pPr lvl="1"/>
            <a:r>
              <a:rPr lang="en-US" sz="1800" dirty="0" smtClean="0">
                <a:solidFill>
                  <a:srgbClr val="FF0000"/>
                </a:solidFill>
              </a:rPr>
              <a:t>Shall not act or vote</a:t>
            </a:r>
            <a:r>
              <a:rPr lang="en-US" sz="1800" dirty="0" smtClean="0">
                <a:solidFill>
                  <a:srgbClr val="FF3300"/>
                </a:solidFill>
              </a:rPr>
              <a:t> </a:t>
            </a:r>
            <a:r>
              <a:rPr lang="en-US" sz="1800" dirty="0" smtClean="0"/>
              <a:t>based on any obligation to or any direction from any other person or organization, including an employer or client, regardless of any external commitments, agreements, contracts, or orders</a:t>
            </a:r>
          </a:p>
          <a:p>
            <a:pPr lvl="1"/>
            <a:r>
              <a:rPr lang="en-US" sz="1800" dirty="0" smtClean="0">
                <a:solidFill>
                  <a:srgbClr val="FF0000"/>
                </a:solidFill>
              </a:rPr>
              <a:t>Shall not direct </a:t>
            </a:r>
            <a:r>
              <a:rPr lang="en-US" sz="1800" dirty="0" smtClean="0"/>
              <a:t>the actions or votes of other participants or retaliate against other participants for fulfilling their responsibility to act &amp; vote based on their personal &amp; independently developed opinions</a:t>
            </a:r>
          </a:p>
          <a:p>
            <a:r>
              <a:rPr lang="en-US" sz="2000" dirty="0" smtClean="0"/>
              <a:t>By participating in standards activities using the “individual process”, you are deemed to accept these requirements; if you are unable to satisfy these requirements then you shall immediately cease any participation</a:t>
            </a:r>
            <a:endParaRPr lang="en-US" sz="20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7296543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IEEE-SA standards activities shall allow the fair &amp;</a:t>
            </a:r>
            <a:br>
              <a:rPr lang="en-US" smtClean="0"/>
            </a:br>
            <a:r>
              <a:rPr lang="en-US" smtClean="0"/>
              <a:t>equitable consideration of all viewpoints</a:t>
            </a:r>
            <a:endParaRPr lang="en-US" dirty="0"/>
          </a:p>
        </p:txBody>
      </p:sp>
      <p:sp>
        <p:nvSpPr>
          <p:cNvPr id="3" name="Content Placeholder 2"/>
          <p:cNvSpPr>
            <a:spLocks noGrp="1"/>
          </p:cNvSpPr>
          <p:nvPr>
            <p:ph idx="1"/>
          </p:nvPr>
        </p:nvSpPr>
        <p:spPr/>
        <p:txBody>
          <a:bodyPr/>
          <a:lstStyle/>
          <a:p>
            <a:r>
              <a:rPr lang="en-US" sz="2200" dirty="0" smtClean="0"/>
              <a:t>The </a:t>
            </a:r>
            <a:r>
              <a:rPr lang="en-US" sz="2200" dirty="0" smtClean="0">
                <a:hlinkClick r:id="rId2"/>
              </a:rPr>
              <a:t>IEEE-SA Standards Board Bylaws </a:t>
            </a:r>
            <a:r>
              <a:rPr lang="en-US" sz="2200" dirty="0" smtClean="0"/>
              <a:t>(clause 5.2.1.3) specifies that “the standards development process shall not be dominated by any single interest category, individual, or organization”</a:t>
            </a:r>
          </a:p>
          <a:p>
            <a:pPr lvl="1"/>
            <a:r>
              <a:rPr lang="en-US" dirty="0" smtClean="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smtClean="0"/>
              <a:t>This rule applies equally to those participating in a standards development project and to that project’s leadership group</a:t>
            </a:r>
          </a:p>
          <a:p>
            <a:r>
              <a:rPr lang="en-US" sz="2200" dirty="0" smtClean="0"/>
              <a:t>Any person who reasonably suspects that dominance is occurring in a standards development project is encouraged to bring the issue to the attention of the Standards Committee or the project’s IEEE-SA Program Manager</a:t>
            </a:r>
            <a:endParaRPr lang="en-US" sz="22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30080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Waikoloa, Hawaii, </a:t>
            </a:r>
            <a:r>
              <a:rPr lang="en-US" altLang="en-US" sz="3200" dirty="0">
                <a:cs typeface="Times New Roman" panose="02020603050405020304" pitchFamily="18" charset="0"/>
              </a:rPr>
              <a:t>USA</a:t>
            </a:r>
          </a:p>
          <a:p>
            <a:pPr algn="ctr">
              <a:lnSpc>
                <a:spcPct val="90000"/>
              </a:lnSpc>
              <a:buFontTx/>
              <a:buNone/>
            </a:pPr>
            <a:r>
              <a:rPr lang="en-US" altLang="en-US" sz="3200" dirty="0" smtClean="0">
                <a:cs typeface="Times New Roman" panose="02020603050405020304" pitchFamily="18" charset="0"/>
              </a:rPr>
              <a:t>November 10-15,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September 2019 Meeting and Teleconference Calls</a:t>
            </a:r>
          </a:p>
        </p:txBody>
      </p:sp>
      <p:sp>
        <p:nvSpPr>
          <p:cNvPr id="31747" name="Content Placeholder 2"/>
          <p:cNvSpPr>
            <a:spLocks noGrp="1"/>
          </p:cNvSpPr>
          <p:nvPr>
            <p:ph idx="1"/>
          </p:nvPr>
        </p:nvSpPr>
        <p:spPr>
          <a:xfrm>
            <a:off x="762000" y="1828800"/>
            <a:ext cx="10439400" cy="4646357"/>
          </a:xfrm>
        </p:spPr>
        <p:txBody>
          <a:bodyPr/>
          <a:lstStyle/>
          <a:p>
            <a:pPr>
              <a:defRPr/>
            </a:pPr>
            <a:r>
              <a:rPr lang="en-US" altLang="en-US" sz="1800" dirty="0" smtClean="0"/>
              <a:t>In September meeting:</a:t>
            </a:r>
          </a:p>
          <a:p>
            <a:pPr lvl="1">
              <a:defRPr/>
            </a:pPr>
            <a:r>
              <a:rPr lang="en-US" altLang="en-US" sz="1600" dirty="0" smtClean="0"/>
              <a:t>Completed </a:t>
            </a:r>
            <a:r>
              <a:rPr lang="en-US" altLang="en-US" sz="1600" dirty="0"/>
              <a:t>comment resolution on D3.0 (LB241)</a:t>
            </a:r>
          </a:p>
          <a:p>
            <a:pPr lvl="1">
              <a:defRPr/>
            </a:pPr>
            <a:r>
              <a:rPr lang="en-US" altLang="en-US" sz="1600" dirty="0"/>
              <a:t>Approved 15-day WG recirculation letter </a:t>
            </a:r>
            <a:r>
              <a:rPr lang="en-US" altLang="en-US" sz="1600" dirty="0" smtClean="0"/>
              <a:t>ballot on D4.0 (LB243)</a:t>
            </a:r>
          </a:p>
          <a:p>
            <a:pPr lvl="1">
              <a:defRPr/>
            </a:pPr>
            <a:r>
              <a:rPr lang="en-US" altLang="en-US" sz="1600" dirty="0" smtClean="0"/>
              <a:t>Reviewed </a:t>
            </a:r>
            <a:r>
              <a:rPr lang="en-US" altLang="en-US" sz="1600" dirty="0"/>
              <a:t>TG timeline</a:t>
            </a:r>
          </a:p>
          <a:p>
            <a:pPr lvl="1">
              <a:defRPr/>
            </a:pPr>
            <a:r>
              <a:rPr lang="en-US" altLang="en-US" sz="1600" dirty="0"/>
              <a:t>Agenda: </a:t>
            </a:r>
            <a:r>
              <a:rPr lang="en-US" altLang="en-US" sz="1600" dirty="0" smtClean="0"/>
              <a:t>doc:11-19/1418r9</a:t>
            </a:r>
          </a:p>
          <a:p>
            <a:pPr>
              <a:defRPr/>
            </a:pPr>
            <a:r>
              <a:rPr lang="en-US" altLang="en-US" sz="1800" dirty="0" smtClean="0"/>
              <a:t>LB 243 results (closed on October 15)</a:t>
            </a:r>
          </a:p>
          <a:p>
            <a:pPr lvl="1">
              <a:defRPr/>
            </a:pPr>
            <a:r>
              <a:rPr lang="en-US" altLang="en-US" sz="1600" b="1" dirty="0"/>
              <a:t>Results</a:t>
            </a:r>
            <a:r>
              <a:rPr lang="en-US" altLang="en-US" sz="1600" dirty="0"/>
              <a:t>: </a:t>
            </a:r>
            <a:r>
              <a:rPr lang="en-US" altLang="en-US" sz="1600" dirty="0" smtClean="0"/>
              <a:t>238 </a:t>
            </a:r>
            <a:r>
              <a:rPr lang="en-US" altLang="en-US" sz="1600" dirty="0"/>
              <a:t>Approve, 27 </a:t>
            </a:r>
            <a:r>
              <a:rPr lang="en-US" altLang="en-US" sz="1600" dirty="0" smtClean="0"/>
              <a:t>Disapprove, 24 Abstain</a:t>
            </a:r>
          </a:p>
          <a:p>
            <a:pPr lvl="1">
              <a:defRPr/>
            </a:pPr>
            <a:r>
              <a:rPr lang="en-US" altLang="en-US" sz="1600" b="1" dirty="0" smtClean="0"/>
              <a:t>Approval </a:t>
            </a:r>
            <a:r>
              <a:rPr lang="en-US" altLang="en-US" sz="1600" b="1" dirty="0"/>
              <a:t>rate</a:t>
            </a:r>
            <a:r>
              <a:rPr lang="en-US" altLang="en-US" sz="1600" dirty="0"/>
              <a:t>: </a:t>
            </a:r>
            <a:r>
              <a:rPr lang="en-US" altLang="en-US" sz="1600" dirty="0" smtClean="0"/>
              <a:t>89.8%</a:t>
            </a:r>
          </a:p>
          <a:p>
            <a:pPr lvl="1">
              <a:defRPr/>
            </a:pPr>
            <a:r>
              <a:rPr lang="en-US" altLang="en-US" sz="1600" b="1" dirty="0"/>
              <a:t>1 member changed vote to approve after the </a:t>
            </a:r>
            <a:r>
              <a:rPr lang="en-US" altLang="en-US" sz="1600" b="1" dirty="0" smtClean="0"/>
              <a:t>LB (approval rate = 90.19%)</a:t>
            </a:r>
            <a:endParaRPr lang="en-US" altLang="en-US" sz="1600" b="1" dirty="0"/>
          </a:p>
          <a:p>
            <a:pPr lvl="1">
              <a:defRPr/>
            </a:pPr>
            <a:r>
              <a:rPr lang="en-US" altLang="en-US" sz="1600" b="1" dirty="0" smtClean="0"/>
              <a:t>Comments received</a:t>
            </a:r>
            <a:r>
              <a:rPr lang="en-US" altLang="en-US" sz="1600" dirty="0" smtClean="0"/>
              <a:t>: </a:t>
            </a:r>
            <a:r>
              <a:rPr lang="en-US" altLang="en-US" sz="1600" b="1" dirty="0"/>
              <a:t>100 technical comments, 46 editorial/general comments</a:t>
            </a:r>
          </a:p>
          <a:p>
            <a:pPr lvl="2">
              <a:defRPr/>
            </a:pPr>
            <a:r>
              <a:rPr lang="en-US" altLang="en-US" sz="1400" dirty="0" smtClean="0"/>
              <a:t>10 </a:t>
            </a:r>
            <a:r>
              <a:rPr lang="en-US" altLang="en-US" sz="1400" dirty="0"/>
              <a:t>disapprove </a:t>
            </a:r>
            <a:r>
              <a:rPr lang="en-US" altLang="en-US" sz="1400" dirty="0" smtClean="0"/>
              <a:t>voters </a:t>
            </a:r>
            <a:r>
              <a:rPr lang="en-US" altLang="en-US" sz="1400" dirty="0"/>
              <a:t>submitted </a:t>
            </a:r>
            <a:r>
              <a:rPr lang="en-US" altLang="en-US" sz="1400" dirty="0" smtClean="0"/>
              <a:t>a same/similar comment</a:t>
            </a:r>
          </a:p>
          <a:p>
            <a:pPr lvl="2">
              <a:defRPr/>
            </a:pPr>
            <a:r>
              <a:rPr lang="en-US" altLang="en-US" sz="1400" dirty="0" smtClean="0"/>
              <a:t>Another 4 disapprove voters submitted a same/similar comment</a:t>
            </a:r>
          </a:p>
          <a:p>
            <a:pPr>
              <a:defRPr/>
            </a:pPr>
            <a:r>
              <a:rPr lang="en-US" altLang="en-US" sz="1600" dirty="0" smtClean="0"/>
              <a:t>MDR (mandatory draft review) started on D4.0 in October </a:t>
            </a:r>
          </a:p>
          <a:p>
            <a:pPr>
              <a:defRPr/>
            </a:pPr>
            <a:r>
              <a:rPr lang="en-US" altLang="en-US" sz="1800" dirty="0" smtClean="0"/>
              <a:t>Teleconference calls</a:t>
            </a:r>
          </a:p>
          <a:p>
            <a:pPr lvl="1">
              <a:defRPr/>
            </a:pPr>
            <a:r>
              <a:rPr lang="en-US" altLang="en-US" sz="1600" dirty="0" smtClean="0"/>
              <a:t>Assigned </a:t>
            </a:r>
            <a:r>
              <a:rPr lang="en-US" altLang="en-US" sz="1600" dirty="0"/>
              <a:t>comments and reviewed 23 </a:t>
            </a:r>
            <a:r>
              <a:rPr lang="en-US" altLang="en-US" sz="1600" dirty="0" smtClean="0"/>
              <a:t>comments; total 92 unresolved comments</a:t>
            </a:r>
            <a:endParaRPr lang="en-US" altLang="en-US" dirty="0"/>
          </a:p>
          <a:p>
            <a:pPr lvl="1">
              <a:defRPr/>
            </a:pPr>
            <a:endParaRPr lang="en-US" altLang="en-US" sz="1600" dirty="0" smtClean="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20</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2019 meeting [doc: IEEE 802.11-19/1685r0] and teleconference calls [doc: IEEE 802.11-19/1790r2]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in Wednesday AM1 for IEEE 802.11-19/1881r1</a:t>
            </a:r>
            <a:endParaRPr lang="en-US" dirty="0"/>
          </a:p>
        </p:txBody>
      </p:sp>
      <p:sp>
        <p:nvSpPr>
          <p:cNvPr id="3" name="Content Placeholder 2"/>
          <p:cNvSpPr>
            <a:spLocks noGrp="1"/>
          </p:cNvSpPr>
          <p:nvPr>
            <p:ph idx="1"/>
          </p:nvPr>
        </p:nvSpPr>
        <p:spPr/>
        <p:txBody>
          <a:bodyPr/>
          <a:lstStyle/>
          <a:p>
            <a:r>
              <a:rPr lang="en-US" sz="2000" dirty="0"/>
              <a:t>Motion</a:t>
            </a:r>
          </a:p>
          <a:p>
            <a:pPr marL="0" indent="0">
              <a:buNone/>
            </a:pPr>
            <a:r>
              <a:rPr lang="en-US" sz="2000" dirty="0"/>
              <a:t>Approve the comment resolutions in document IEEE 802.11-19/1881r1 to CIDs: </a:t>
            </a:r>
            <a:endParaRPr lang="en-US" sz="2000" dirty="0" smtClean="0"/>
          </a:p>
          <a:p>
            <a:pPr marL="0" indent="0">
              <a:buNone/>
            </a:pPr>
            <a:r>
              <a:rPr lang="en-US" sz="2000" dirty="0" smtClean="0"/>
              <a:t>4030</a:t>
            </a:r>
            <a:r>
              <a:rPr lang="en-US" sz="2000" dirty="0"/>
              <a:t>, 4031, 4036, 4038, 4076, 4098, 4103, 4104, 4118, 4119, 4120, 4128, 4134, </a:t>
            </a:r>
            <a:r>
              <a:rPr lang="en-US" sz="2000" dirty="0" smtClean="0"/>
              <a:t>4135</a:t>
            </a:r>
            <a:endParaRPr lang="en-US" sz="2000" dirty="0"/>
          </a:p>
          <a:p>
            <a:endParaRPr lang="en-US" sz="2000" dirty="0"/>
          </a:p>
          <a:p>
            <a:r>
              <a:rPr lang="en-US" sz="2000" dirty="0"/>
              <a:t>Move:	</a:t>
            </a:r>
            <a:r>
              <a:rPr lang="en-US" sz="2000" dirty="0" smtClean="0"/>
              <a:t>Steve </a:t>
            </a:r>
            <a:r>
              <a:rPr lang="en-US" sz="2000" dirty="0"/>
              <a:t>Shellhammer</a:t>
            </a:r>
          </a:p>
          <a:p>
            <a:r>
              <a:rPr lang="en-US" sz="2000" dirty="0"/>
              <a:t>Second:	Geert </a:t>
            </a:r>
            <a:r>
              <a:rPr lang="en-US" sz="2000" dirty="0" err="1"/>
              <a:t>Awater</a:t>
            </a:r>
            <a:endParaRPr lang="en-US" sz="2000" dirty="0"/>
          </a:p>
          <a:p>
            <a:endParaRPr lang="en-US" sz="2000" dirty="0"/>
          </a:p>
          <a:p>
            <a:r>
              <a:rPr lang="en-US" sz="2000" dirty="0"/>
              <a:t>Yes:		80</a:t>
            </a:r>
          </a:p>
          <a:p>
            <a:r>
              <a:rPr lang="en-US" sz="2000" dirty="0"/>
              <a:t>No:		21</a:t>
            </a:r>
          </a:p>
          <a:p>
            <a:r>
              <a:rPr lang="en-US" sz="2000" dirty="0"/>
              <a:t>Abstain:	3</a:t>
            </a:r>
          </a:p>
          <a:p>
            <a:r>
              <a:rPr lang="en-US" sz="2000" dirty="0"/>
              <a:t>Motion Passes</a:t>
            </a:r>
          </a:p>
          <a:p>
            <a:endParaRPr lang="en-US" sz="2000"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28711068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ECE63C-EEC9-482D-9FFC-1BC5B9398549}"/>
              </a:ext>
            </a:extLst>
          </p:cNvPr>
          <p:cNvSpPr>
            <a:spLocks noGrp="1"/>
          </p:cNvSpPr>
          <p:nvPr>
            <p:ph type="title"/>
          </p:nvPr>
        </p:nvSpPr>
        <p:spPr/>
        <p:txBody>
          <a:bodyPr/>
          <a:lstStyle/>
          <a:p>
            <a:r>
              <a:rPr lang="en-US" smtClean="0"/>
              <a:t>MDR Motion</a:t>
            </a:r>
            <a:endParaRPr lang="en-US" dirty="0"/>
          </a:p>
        </p:txBody>
      </p:sp>
      <p:sp>
        <p:nvSpPr>
          <p:cNvPr id="3" name="Content Placeholder 2">
            <a:extLst>
              <a:ext uri="{FF2B5EF4-FFF2-40B4-BE49-F238E27FC236}">
                <a16:creationId xmlns="" xmlns:a16="http://schemas.microsoft.com/office/drawing/2014/main" id="{EDD8497F-8D9A-414A-A29A-8929FD85928A}"/>
              </a:ext>
            </a:extLst>
          </p:cNvPr>
          <p:cNvSpPr>
            <a:spLocks noGrp="1"/>
          </p:cNvSpPr>
          <p:nvPr>
            <p:ph idx="1"/>
          </p:nvPr>
        </p:nvSpPr>
        <p:spPr/>
        <p:txBody>
          <a:bodyPr/>
          <a:lstStyle/>
          <a:p>
            <a:r>
              <a:rPr lang="en-US" dirty="0" smtClean="0"/>
              <a:t>Move to accept </a:t>
            </a:r>
            <a:r>
              <a:rPr lang="en-US" dirty="0" err="1" smtClean="0"/>
              <a:t>TGba</a:t>
            </a:r>
            <a:r>
              <a:rPr lang="en-US" dirty="0" smtClean="0"/>
              <a:t> MDR and incorporate the changes in [11-19/1765r4] into the draft specification</a:t>
            </a:r>
          </a:p>
          <a:p>
            <a:endParaRPr lang="en-US" dirty="0" smtClean="0"/>
          </a:p>
          <a:p>
            <a:r>
              <a:rPr lang="en-US" dirty="0" smtClean="0"/>
              <a:t>Move: Po-Kai Huang		</a:t>
            </a:r>
          </a:p>
          <a:p>
            <a:r>
              <a:rPr lang="en-US" dirty="0" smtClean="0"/>
              <a:t>Second: </a:t>
            </a:r>
          </a:p>
          <a:p>
            <a:endParaRPr lang="en-US" dirty="0"/>
          </a:p>
        </p:txBody>
      </p:sp>
      <p:sp>
        <p:nvSpPr>
          <p:cNvPr id="6" name="Date Placeholder 5">
            <a:extLst>
              <a:ext uri="{FF2B5EF4-FFF2-40B4-BE49-F238E27FC236}">
                <a16:creationId xmlns="" xmlns:a16="http://schemas.microsoft.com/office/drawing/2014/main" id="{91F487BF-61F9-44B3-87D1-DAA67E397454}"/>
              </a:ext>
            </a:extLst>
          </p:cNvPr>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a:extLst>
              <a:ext uri="{FF2B5EF4-FFF2-40B4-BE49-F238E27FC236}">
                <a16:creationId xmlns="" xmlns:a16="http://schemas.microsoft.com/office/drawing/2014/main" id="{079A693D-F1CB-4D98-B70C-796E4187DEAF}"/>
              </a:ext>
            </a:extLst>
          </p:cNvPr>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a:extLst>
              <a:ext uri="{FF2B5EF4-FFF2-40B4-BE49-F238E27FC236}">
                <a16:creationId xmlns="" xmlns:a16="http://schemas.microsoft.com/office/drawing/2014/main" id="{9F9E2569-F290-4BB1-8B6E-8AD7C80ED35F}"/>
              </a:ext>
            </a:extLst>
          </p:cNvPr>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698876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4000 (Editorial Comments)</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[11-19/1774r0] </a:t>
            </a:r>
            <a:r>
              <a:rPr lang="en-US" dirty="0"/>
              <a:t>for </a:t>
            </a:r>
            <a:r>
              <a:rPr lang="en-US" dirty="0" smtClean="0"/>
              <a:t>CIDs listed below:</a:t>
            </a:r>
          </a:p>
          <a:p>
            <a:pPr marL="0" indent="0">
              <a:buNone/>
            </a:pPr>
            <a:r>
              <a:rPr lang="en-US" dirty="0"/>
              <a:t/>
            </a:r>
            <a:br>
              <a:rPr lang="en-US" dirty="0"/>
            </a:br>
            <a:r>
              <a:rPr lang="pt-BR" dirty="0" smtClean="0"/>
              <a:t>4000, 4001, 4002, 4003, 4004, 4005, 4006, 4007, 4008, 4009, 4010, 4011, 4012, 4013, 4019, 4021, 4022, 4028, 4032, 4033, 4062, 4063, 4080, 4087, 4094, 4096, 4099, 4101, 4102, 4105, 4111, 4112, 4113, 4115, 4131, 4139, 4140, 4141</a:t>
            </a:r>
            <a:endParaRPr lang="pt-BR" dirty="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5585532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a:t>11-19/1792r0] for the CIDs listed below</a:t>
            </a:r>
            <a:r>
              <a:rPr lang="en-US" dirty="0" smtClean="0"/>
              <a:t>:</a:t>
            </a:r>
            <a:br>
              <a:rPr lang="en-US" dirty="0" smtClean="0"/>
            </a:br>
            <a:r>
              <a:rPr lang="en-US" dirty="0"/>
              <a:t/>
            </a:r>
            <a:br>
              <a:rPr lang="en-US" dirty="0"/>
            </a:br>
            <a:r>
              <a:rPr lang="en-US" dirty="0"/>
              <a:t>4040, 4069</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[11-19/1793r2] </a:t>
            </a:r>
            <a:r>
              <a:rPr lang="en-US" dirty="0"/>
              <a:t>for the CIDs listed below</a:t>
            </a:r>
            <a:r>
              <a:rPr lang="en-US" dirty="0" smtClean="0"/>
              <a:t>:</a:t>
            </a:r>
            <a:br>
              <a:rPr lang="en-US" dirty="0" smtClean="0"/>
            </a:br>
            <a:r>
              <a:rPr lang="en-US" dirty="0"/>
              <a:t/>
            </a:r>
            <a:br>
              <a:rPr lang="en-US" dirty="0"/>
            </a:br>
            <a:r>
              <a:rPr lang="en-US" dirty="0"/>
              <a:t>4018</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30120818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[11-19/1794r1] </a:t>
            </a:r>
            <a:r>
              <a:rPr lang="en-US" dirty="0"/>
              <a:t>for the CIDs listed below</a:t>
            </a:r>
            <a:r>
              <a:rPr lang="en-US" dirty="0" smtClean="0"/>
              <a:t>:</a:t>
            </a:r>
            <a:br>
              <a:rPr lang="en-US" dirty="0" smtClean="0"/>
            </a:br>
            <a:r>
              <a:rPr lang="en-US" dirty="0"/>
              <a:t/>
            </a:r>
            <a:br>
              <a:rPr lang="en-US" dirty="0"/>
            </a:br>
            <a:r>
              <a:rPr lang="en-GB" dirty="0"/>
              <a:t>4083, 4132</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19018687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[11-19/1795r2] </a:t>
            </a:r>
            <a:r>
              <a:rPr lang="en-US" dirty="0"/>
              <a:t>for the CIDs listed below</a:t>
            </a:r>
            <a:r>
              <a:rPr lang="en-US" dirty="0" smtClean="0"/>
              <a:t>:</a:t>
            </a:r>
            <a:br>
              <a:rPr lang="en-US" dirty="0" smtClean="0"/>
            </a:br>
            <a:r>
              <a:rPr lang="en-US" dirty="0"/>
              <a:t/>
            </a:r>
            <a:br>
              <a:rPr lang="en-US" dirty="0"/>
            </a:br>
            <a:r>
              <a:rPr lang="en-GB" dirty="0"/>
              <a:t>4029, 4041</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41980739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[11-19/1797r0] </a:t>
            </a:r>
            <a:r>
              <a:rPr lang="en-US" dirty="0"/>
              <a:t>for the CIDs listed below</a:t>
            </a:r>
            <a:r>
              <a:rPr lang="en-US" dirty="0" smtClean="0"/>
              <a:t>:</a:t>
            </a:r>
            <a:br>
              <a:rPr lang="en-US" dirty="0" smtClean="0"/>
            </a:br>
            <a:r>
              <a:rPr lang="en-US" dirty="0"/>
              <a:t/>
            </a:r>
            <a:br>
              <a:rPr lang="en-US" dirty="0"/>
            </a:br>
            <a:r>
              <a:rPr lang="en-GB" dirty="0"/>
              <a:t>4039, 4064, 4066</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2272867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2019 session</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[11-19/1798r1] </a:t>
            </a:r>
            <a:r>
              <a:rPr lang="en-US" dirty="0"/>
              <a:t>for the CIDs listed below</a:t>
            </a:r>
            <a:r>
              <a:rPr lang="en-US" dirty="0" smtClean="0"/>
              <a:t>:</a:t>
            </a:r>
            <a:br>
              <a:rPr lang="en-US" dirty="0" smtClean="0"/>
            </a:br>
            <a:r>
              <a:rPr lang="en-US" dirty="0"/>
              <a:t/>
            </a:r>
            <a:br>
              <a:rPr lang="en-US" dirty="0"/>
            </a:br>
            <a:r>
              <a:rPr lang="en-GB" dirty="0"/>
              <a:t>4142, 4143, 4144, 4145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38480475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[11-19/1800r0] </a:t>
            </a:r>
            <a:r>
              <a:rPr lang="en-US" dirty="0"/>
              <a:t>for the CIDs listed below</a:t>
            </a:r>
            <a:r>
              <a:rPr lang="en-US" dirty="0" smtClean="0"/>
              <a:t>:</a:t>
            </a:r>
            <a:br>
              <a:rPr lang="en-US" dirty="0" smtClean="0"/>
            </a:br>
            <a:r>
              <a:rPr lang="en-US" dirty="0"/>
              <a:t/>
            </a:r>
            <a:br>
              <a:rPr lang="en-US" dirty="0"/>
            </a:br>
            <a:r>
              <a:rPr lang="en-GB" dirty="0" smtClean="0"/>
              <a:t>4074, 4075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6240396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[11-19/1799r1] </a:t>
            </a:r>
            <a:r>
              <a:rPr lang="en-US" dirty="0"/>
              <a:t>for the CIDs listed below</a:t>
            </a:r>
            <a:r>
              <a:rPr lang="en-US" dirty="0" smtClean="0"/>
              <a:t>:</a:t>
            </a:r>
            <a:br>
              <a:rPr lang="en-US" dirty="0" smtClean="0"/>
            </a:br>
            <a:r>
              <a:rPr lang="en-US" dirty="0"/>
              <a:t/>
            </a:r>
            <a:br>
              <a:rPr lang="en-US" dirty="0"/>
            </a:br>
            <a:r>
              <a:rPr lang="en-GB" dirty="0" smtClean="0"/>
              <a:t>4067, 4095</a:t>
            </a:r>
            <a:endParaRPr lang="en-US" dirty="0" smtClean="0"/>
          </a:p>
          <a:p>
            <a:endParaRPr lang="en-US" b="0" dirty="0" smtClean="0"/>
          </a:p>
          <a:p>
            <a:r>
              <a:rPr lang="en-US" b="0" dirty="0" smtClean="0"/>
              <a:t>Move: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12080654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4009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[11-19/1873r0] </a:t>
            </a:r>
            <a:r>
              <a:rPr lang="en-US" dirty="0"/>
              <a:t>for the CIDs listed below</a:t>
            </a:r>
            <a:r>
              <a:rPr lang="en-US" dirty="0" smtClean="0"/>
              <a:t>:</a:t>
            </a:r>
            <a:br>
              <a:rPr lang="en-US" dirty="0" smtClean="0"/>
            </a:br>
            <a:r>
              <a:rPr lang="en-US" dirty="0"/>
              <a:t/>
            </a:r>
            <a:br>
              <a:rPr lang="en-US" dirty="0"/>
            </a:br>
            <a:r>
              <a:rPr lang="en-US" dirty="0"/>
              <a:t>4106</a:t>
            </a:r>
            <a:endParaRPr lang="en-US" dirty="0" smtClean="0"/>
          </a:p>
          <a:p>
            <a:endParaRPr lang="en-US" b="0" dirty="0" smtClean="0"/>
          </a:p>
          <a:p>
            <a:r>
              <a:rPr lang="en-US" b="0" dirty="0" smtClean="0"/>
              <a:t>Move: Leif Wilhelmsson</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3558988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[11-19/1827r0] </a:t>
            </a:r>
            <a:r>
              <a:rPr lang="en-US" dirty="0"/>
              <a:t>for the CIDs listed below</a:t>
            </a:r>
            <a:r>
              <a:rPr lang="en-US" dirty="0" smtClean="0"/>
              <a:t>:</a:t>
            </a:r>
            <a:br>
              <a:rPr lang="en-US" dirty="0" smtClean="0"/>
            </a:br>
            <a:r>
              <a:rPr lang="en-US" dirty="0"/>
              <a:t/>
            </a:r>
            <a:br>
              <a:rPr lang="en-US" dirty="0"/>
            </a:br>
            <a:r>
              <a:rPr lang="en-US" dirty="0"/>
              <a:t>4023, 4037, 4061, 4109, 4110, </a:t>
            </a:r>
            <a:r>
              <a:rPr lang="en-US" dirty="0" smtClean="0"/>
              <a:t>4114</a:t>
            </a:r>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9034808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[11-19/1828r0] </a:t>
            </a:r>
            <a:r>
              <a:rPr lang="en-US" dirty="0"/>
              <a:t>for the CIDs listed below</a:t>
            </a:r>
            <a:r>
              <a:rPr lang="en-US" dirty="0" smtClean="0"/>
              <a:t>:</a:t>
            </a:r>
            <a:br>
              <a:rPr lang="en-US" dirty="0" smtClean="0"/>
            </a:br>
            <a:r>
              <a:rPr lang="en-US" dirty="0"/>
              <a:t/>
            </a:r>
            <a:br>
              <a:rPr lang="en-US" dirty="0"/>
            </a:br>
            <a:r>
              <a:rPr lang="en-US" dirty="0"/>
              <a:t>4024, 4025, 4026, 4072, 4124</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37148609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[11-19/1829r3] </a:t>
            </a:r>
            <a:r>
              <a:rPr lang="en-US" dirty="0"/>
              <a:t>for the CIDs listed below</a:t>
            </a:r>
            <a:r>
              <a:rPr lang="en-US" dirty="0" smtClean="0"/>
              <a:t>:</a:t>
            </a:r>
            <a:br>
              <a:rPr lang="en-US" dirty="0" smtClean="0"/>
            </a:br>
            <a:r>
              <a:rPr lang="en-US" dirty="0"/>
              <a:t/>
            </a:r>
            <a:br>
              <a:rPr lang="en-US" dirty="0"/>
            </a:br>
            <a:r>
              <a:rPr lang="en-US" dirty="0"/>
              <a:t>4084, 4085, 4086, 4088, 4089, 4107, 4108, 4125, 4130, 4020, 4015, 4090, 4091, 4092, 4126, 4127</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1784558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[11-19/1830r0] </a:t>
            </a:r>
            <a:r>
              <a:rPr lang="en-US" dirty="0"/>
              <a:t>for the CIDs listed below</a:t>
            </a:r>
            <a:r>
              <a:rPr lang="en-US" dirty="0" smtClean="0"/>
              <a:t>:</a:t>
            </a:r>
            <a:br>
              <a:rPr lang="en-US" dirty="0" smtClean="0"/>
            </a:br>
            <a:r>
              <a:rPr lang="en-US" dirty="0"/>
              <a:t/>
            </a:r>
            <a:br>
              <a:rPr lang="en-US" dirty="0"/>
            </a:br>
            <a:r>
              <a:rPr lang="en-US" dirty="0"/>
              <a:t>4051, 4071, 4123</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12597186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[11-19/1844r0] </a:t>
            </a:r>
            <a:r>
              <a:rPr lang="en-US" dirty="0"/>
              <a:t>for the CIDs listed below</a:t>
            </a:r>
            <a:r>
              <a:rPr lang="en-US" dirty="0" smtClean="0"/>
              <a:t>:</a:t>
            </a:r>
            <a:br>
              <a:rPr lang="en-US" dirty="0" smtClean="0"/>
            </a:br>
            <a:r>
              <a:rPr lang="en-US" dirty="0"/>
              <a:t/>
            </a:r>
            <a:br>
              <a:rPr lang="en-US" dirty="0"/>
            </a:br>
            <a:r>
              <a:rPr lang="en-US" dirty="0" smtClean="0"/>
              <a:t>4035</a:t>
            </a:r>
            <a:r>
              <a:rPr lang="en-US" dirty="0"/>
              <a:t>, 4065, 4100</a:t>
            </a:r>
            <a:endParaRPr lang="en-US" dirty="0" smtClean="0"/>
          </a:p>
          <a:p>
            <a:endParaRPr lang="en-US" b="0" dirty="0" smtClean="0"/>
          </a:p>
          <a:p>
            <a:r>
              <a:rPr lang="en-US" b="0" dirty="0" smtClean="0"/>
              <a:t>Move: Eunsung Park</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16688473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[11-19/1954r0] </a:t>
            </a:r>
            <a:r>
              <a:rPr lang="en-US" dirty="0"/>
              <a:t>for the CIDs listed below</a:t>
            </a:r>
            <a:r>
              <a:rPr lang="en-US" dirty="0" smtClean="0"/>
              <a:t>:</a:t>
            </a:r>
            <a:br>
              <a:rPr lang="en-US" dirty="0" smtClean="0"/>
            </a:br>
            <a:r>
              <a:rPr lang="en-US" dirty="0"/>
              <a:t/>
            </a:r>
            <a:br>
              <a:rPr lang="en-US" dirty="0"/>
            </a:br>
            <a:r>
              <a:rPr lang="en-US" dirty="0"/>
              <a:t>4133</a:t>
            </a: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3800036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4016</a:t>
            </a:r>
            <a:endParaRPr lang="en-US" dirty="0"/>
          </a:p>
        </p:txBody>
      </p:sp>
      <p:sp>
        <p:nvSpPr>
          <p:cNvPr id="3" name="Content Placeholder 2"/>
          <p:cNvSpPr>
            <a:spLocks noGrp="1"/>
          </p:cNvSpPr>
          <p:nvPr>
            <p:ph idx="1"/>
          </p:nvPr>
        </p:nvSpPr>
        <p:spPr/>
        <p:txBody>
          <a:bodyPr/>
          <a:lstStyle/>
          <a:p>
            <a:r>
              <a:rPr lang="en-US" dirty="0"/>
              <a:t>Move to accept the </a:t>
            </a:r>
            <a:r>
              <a:rPr lang="en-US" dirty="0" smtClean="0"/>
              <a:t>changes </a:t>
            </a:r>
            <a:r>
              <a:rPr lang="en-US" dirty="0"/>
              <a:t>for Clause 30.2.2 (30.2.2 	TXVECTOR and RXVECTOR </a:t>
            </a:r>
            <a:r>
              <a:rPr lang="en-US" dirty="0" smtClean="0"/>
              <a:t>parameters) in [11-19/1954r0]</a:t>
            </a:r>
            <a:br>
              <a:rPr lang="en-US" dirty="0" smtClean="0"/>
            </a:br>
            <a:r>
              <a:rPr lang="en-US" dirty="0"/>
              <a:t/>
            </a:r>
            <a:br>
              <a:rPr lang="en-US" dirty="0"/>
            </a:br>
            <a:endParaRPr lang="en-US" dirty="0" smtClean="0"/>
          </a:p>
          <a:p>
            <a:endParaRPr lang="en-US" b="0"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17021827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4017</a:t>
            </a:r>
            <a:endParaRPr lang="en-US" dirty="0"/>
          </a:p>
        </p:txBody>
      </p:sp>
      <p:sp>
        <p:nvSpPr>
          <p:cNvPr id="3" name="Content Placeholder 2"/>
          <p:cNvSpPr>
            <a:spLocks noGrp="1"/>
          </p:cNvSpPr>
          <p:nvPr>
            <p:ph idx="1"/>
          </p:nvPr>
        </p:nvSpPr>
        <p:spPr/>
        <p:txBody>
          <a:bodyPr/>
          <a:lstStyle/>
          <a:p>
            <a:r>
              <a:rPr lang="en-US" dirty="0"/>
              <a:t>Move to accept the changes for Clause 6.3.94 (PN event report) in [11-19/1798r1]</a:t>
            </a:r>
          </a:p>
          <a:p>
            <a:endParaRPr lang="en-US" dirty="0"/>
          </a:p>
          <a:p>
            <a:endParaRPr lang="en-US" dirty="0"/>
          </a:p>
          <a:p>
            <a:endParaRPr lang="en-US" dirty="0"/>
          </a:p>
          <a:p>
            <a:r>
              <a:rPr lang="en-US" b="0" dirty="0"/>
              <a:t>Move: </a:t>
            </a:r>
            <a:r>
              <a:rPr lang="en-US" b="0" dirty="0" err="1"/>
              <a:t>Rojan</a:t>
            </a:r>
            <a:r>
              <a:rPr lang="en-US" b="0" dirty="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41</a:t>
            </a:fld>
            <a:endParaRPr lang="en-US" altLang="en-US"/>
          </a:p>
        </p:txBody>
      </p:sp>
    </p:spTree>
    <p:extLst>
      <p:ext uri="{BB962C8B-B14F-4D97-AF65-F5344CB8AC3E}">
        <p14:creationId xmlns:p14="http://schemas.microsoft.com/office/powerpoint/2010/main" val="16670275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11-19/1882r1] </a:t>
            </a:r>
            <a:r>
              <a:rPr lang="en-US" dirty="0"/>
              <a:t>for the CIDs listed below:</a:t>
            </a:r>
            <a:br>
              <a:rPr lang="en-US" dirty="0"/>
            </a:br>
            <a:r>
              <a:rPr lang="en-US" dirty="0"/>
              <a:t/>
            </a:r>
            <a:br>
              <a:rPr lang="en-US" dirty="0"/>
            </a:br>
            <a:r>
              <a:rPr lang="en-US" dirty="0" smtClean="0"/>
              <a:t>4070, 4097</a:t>
            </a:r>
            <a:endParaRPr lang="en-US" dirty="0"/>
          </a:p>
          <a:p>
            <a:endParaRPr lang="en-US" dirty="0"/>
          </a:p>
          <a:p>
            <a:endParaRPr lang="en-US" dirty="0"/>
          </a:p>
          <a:p>
            <a:r>
              <a:rPr lang="en-US" b="0" dirty="0" smtClean="0"/>
              <a:t>Move</a:t>
            </a:r>
            <a:r>
              <a:rPr lang="en-US" b="0" dirty="0"/>
              <a:t>: </a:t>
            </a:r>
            <a:r>
              <a:rPr lang="en-US" b="0" dirty="0" smtClean="0"/>
              <a:t>Steve Shellhammer</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53306223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4019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11-19/1950r1] </a:t>
            </a:r>
            <a:r>
              <a:rPr lang="en-US" dirty="0"/>
              <a:t>for the CIDs listed below:</a:t>
            </a:r>
            <a:br>
              <a:rPr lang="en-US" dirty="0"/>
            </a:br>
            <a:r>
              <a:rPr lang="en-US" dirty="0"/>
              <a:t/>
            </a:r>
            <a:br>
              <a:rPr lang="en-US" dirty="0"/>
            </a:br>
            <a:r>
              <a:rPr lang="en-US" dirty="0" smtClean="0"/>
              <a:t>4060, 4122</a:t>
            </a:r>
            <a:endParaRPr lang="en-US" dirty="0"/>
          </a:p>
          <a:p>
            <a:endParaRPr lang="en-US" dirty="0"/>
          </a:p>
          <a:p>
            <a:endParaRPr lang="en-US" dirty="0"/>
          </a:p>
          <a:p>
            <a:r>
              <a:rPr lang="en-US" b="0" dirty="0" smtClean="0"/>
              <a:t>Move</a:t>
            </a:r>
            <a:r>
              <a:rPr lang="en-US" b="0" dirty="0"/>
              <a:t>: </a:t>
            </a:r>
            <a:r>
              <a:rPr lang="en-US" b="0" dirty="0" smtClean="0"/>
              <a:t>Xiaofei Wang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43</a:t>
            </a:fld>
            <a:endParaRPr lang="en-US" altLang="en-US"/>
          </a:p>
        </p:txBody>
      </p:sp>
    </p:spTree>
    <p:extLst>
      <p:ext uri="{BB962C8B-B14F-4D97-AF65-F5344CB8AC3E}">
        <p14:creationId xmlns:p14="http://schemas.microsoft.com/office/powerpoint/2010/main" val="19982261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4020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11-19/1985r0] </a:t>
            </a:r>
            <a:r>
              <a:rPr lang="en-US" dirty="0"/>
              <a:t>for the CIDs listed below:</a:t>
            </a:r>
            <a:br>
              <a:rPr lang="en-US" dirty="0"/>
            </a:br>
            <a:r>
              <a:rPr lang="en-US" dirty="0"/>
              <a:t/>
            </a:r>
            <a:br>
              <a:rPr lang="en-US" dirty="0"/>
            </a:br>
            <a:r>
              <a:rPr lang="en-US" dirty="0" smtClean="0"/>
              <a:t>4034, 4068, </a:t>
            </a:r>
            <a:r>
              <a:rPr lang="en-US" dirty="0"/>
              <a:t>4073 </a:t>
            </a:r>
          </a:p>
          <a:p>
            <a:endParaRPr lang="en-US" dirty="0"/>
          </a:p>
          <a:p>
            <a:endParaRPr lang="en-US" dirty="0"/>
          </a:p>
          <a:p>
            <a:r>
              <a:rPr lang="en-US" b="0" dirty="0" smtClean="0"/>
              <a:t>Move</a:t>
            </a:r>
            <a:r>
              <a:rPr lang="en-US" b="0" dirty="0"/>
              <a:t>: </a:t>
            </a:r>
            <a:r>
              <a:rPr lang="en-US" b="0" dirty="0" smtClean="0"/>
              <a:t>Menzo Wentink</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44</a:t>
            </a:fld>
            <a:endParaRPr lang="en-US" altLang="en-US"/>
          </a:p>
        </p:txBody>
      </p:sp>
    </p:spTree>
    <p:extLst>
      <p:ext uri="{BB962C8B-B14F-4D97-AF65-F5344CB8AC3E}">
        <p14:creationId xmlns:p14="http://schemas.microsoft.com/office/powerpoint/2010/main" val="22975970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4021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11-19/1945r1] </a:t>
            </a:r>
            <a:r>
              <a:rPr lang="en-US" dirty="0"/>
              <a:t>for the CIDs listed below:</a:t>
            </a:r>
            <a:br>
              <a:rPr lang="en-US" dirty="0"/>
            </a:br>
            <a:r>
              <a:rPr lang="en-US" dirty="0"/>
              <a:t/>
            </a:r>
            <a:br>
              <a:rPr lang="en-US" dirty="0"/>
            </a:br>
            <a:r>
              <a:rPr lang="en-US" dirty="0"/>
              <a:t>4014, 4052, 4059, 4082</a:t>
            </a:r>
          </a:p>
          <a:p>
            <a:endParaRPr lang="en-US" dirty="0"/>
          </a:p>
          <a:p>
            <a:endParaRPr lang="en-US" dirty="0"/>
          </a:p>
          <a:p>
            <a:r>
              <a:rPr lang="en-US" b="0" dirty="0" smtClean="0"/>
              <a:t>Move</a:t>
            </a:r>
            <a:r>
              <a:rPr lang="en-US" b="0" dirty="0"/>
              <a:t>: </a:t>
            </a:r>
            <a:r>
              <a:rPr lang="en-US" b="0" dirty="0" smtClean="0"/>
              <a:t>Suhwook Kim</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45</a:t>
            </a:fld>
            <a:endParaRPr lang="en-US" altLang="en-US"/>
          </a:p>
        </p:txBody>
      </p:sp>
    </p:spTree>
    <p:extLst>
      <p:ext uri="{BB962C8B-B14F-4D97-AF65-F5344CB8AC3E}">
        <p14:creationId xmlns:p14="http://schemas.microsoft.com/office/powerpoint/2010/main" val="209808970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4022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11-19/2039r1</a:t>
            </a:r>
            <a:r>
              <a:rPr lang="en-US" dirty="0" smtClean="0"/>
              <a:t>] </a:t>
            </a:r>
            <a:r>
              <a:rPr lang="en-US" dirty="0"/>
              <a:t>for the CIDs listed below:</a:t>
            </a:r>
            <a:br>
              <a:rPr lang="en-US" dirty="0"/>
            </a:br>
            <a:r>
              <a:rPr lang="en-US" dirty="0"/>
              <a:t/>
            </a:r>
            <a:br>
              <a:rPr lang="en-US" dirty="0"/>
            </a:br>
            <a:r>
              <a:rPr lang="en-US" dirty="0"/>
              <a:t>4093, 4017</a:t>
            </a:r>
            <a:endParaRPr lang="en-US" dirty="0"/>
          </a:p>
          <a:p>
            <a:endParaRPr lang="en-US" dirty="0"/>
          </a:p>
          <a:p>
            <a:endParaRPr lang="en-US" dirty="0"/>
          </a:p>
          <a:p>
            <a:r>
              <a:rPr lang="en-US" b="0" dirty="0" smtClean="0"/>
              <a:t>Move</a:t>
            </a:r>
            <a:r>
              <a:rPr lang="en-US" b="0" dirty="0"/>
              <a:t>: </a:t>
            </a:r>
            <a:r>
              <a:rPr lang="en-US" b="0" dirty="0" smtClean="0"/>
              <a:t>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46</a:t>
            </a:fld>
            <a:endParaRPr lang="en-US" altLang="en-US"/>
          </a:p>
        </p:txBody>
      </p:sp>
    </p:spTree>
    <p:extLst>
      <p:ext uri="{BB962C8B-B14F-4D97-AF65-F5344CB8AC3E}">
        <p14:creationId xmlns:p14="http://schemas.microsoft.com/office/powerpoint/2010/main" val="31513576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solidFill>
                  <a:srgbClr val="FF0000"/>
                </a:solidFill>
              </a:rPr>
              <a:t>LB 243 </a:t>
            </a:r>
            <a:r>
              <a:rPr lang="en-US" dirty="0">
                <a:solidFill>
                  <a:srgbClr val="FF0000"/>
                </a:solidFill>
              </a:rPr>
              <a:t>on </a:t>
            </a:r>
            <a:r>
              <a:rPr lang="en-US" dirty="0" smtClean="0">
                <a:solidFill>
                  <a:srgbClr val="FF0000"/>
                </a:solidFill>
              </a:rPr>
              <a:t>P802.11ba D4.0 </a:t>
            </a:r>
            <a:r>
              <a:rPr lang="en-US" dirty="0"/>
              <a:t>as contained in document </a:t>
            </a:r>
            <a:r>
              <a:rPr lang="en-US" dirty="0" smtClean="0">
                <a:solidFill>
                  <a:srgbClr val="FF0000"/>
                </a:solidFill>
              </a:rPr>
              <a:t>11-19/TBD</a:t>
            </a:r>
            <a:r>
              <a:rPr lang="en-US" dirty="0" smtClean="0"/>
              <a:t>,</a:t>
            </a:r>
            <a:endParaRPr lang="en-US" dirty="0"/>
          </a:p>
          <a:p>
            <a:r>
              <a:rPr lang="en-US" dirty="0" smtClean="0"/>
              <a:t>Instruct </a:t>
            </a:r>
            <a:r>
              <a:rPr lang="en-US" dirty="0"/>
              <a:t>the editor to prepare </a:t>
            </a:r>
            <a:r>
              <a:rPr lang="en-US" dirty="0">
                <a:solidFill>
                  <a:srgbClr val="FF0000"/>
                </a:solidFill>
              </a:rPr>
              <a:t>Draft </a:t>
            </a:r>
            <a:r>
              <a:rPr lang="en-US" dirty="0" smtClean="0">
                <a:solidFill>
                  <a:srgbClr val="FF0000"/>
                </a:solidFill>
              </a:rPr>
              <a:t>5.0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solidFill>
                  <a:srgbClr val="FF0000"/>
                </a:solidFill>
              </a:rPr>
              <a:t>P802.11ba D5.0 </a:t>
            </a:r>
            <a:r>
              <a:rPr lang="en-US" dirty="0"/>
              <a:t>be forwarded to Standards Association (SA) Ballot?”</a:t>
            </a:r>
          </a:p>
          <a:p>
            <a:endParaRPr lang="en-US" dirty="0"/>
          </a:p>
          <a:p>
            <a:r>
              <a:rPr lang="en-US" dirty="0" smtClean="0"/>
              <a:t>[</a:t>
            </a:r>
            <a:r>
              <a:rPr lang="en-US" dirty="0"/>
              <a:t>Moved</a:t>
            </a:r>
            <a:r>
              <a:rPr lang="en-US" dirty="0" smtClean="0"/>
              <a:t>:,  </a:t>
            </a:r>
            <a:r>
              <a:rPr lang="en-US" dirty="0"/>
              <a:t>Seconded</a:t>
            </a:r>
            <a:r>
              <a:rPr lang="en-US" dirty="0" smtClean="0"/>
              <a:t>:, </a:t>
            </a:r>
            <a:r>
              <a:rPr lang="en-US" dirty="0"/>
              <a:t>Result: </a:t>
            </a:r>
            <a:r>
              <a:rPr lang="en-US" dirty="0" smtClean="0"/>
              <a:t>Y-N-A]</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47</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447800"/>
            <a:ext cx="8915402" cy="5027613"/>
          </a:xfrm>
        </p:spPr>
        <p:txBody>
          <a:bodyPr/>
          <a:lstStyle/>
          <a:p>
            <a:r>
              <a:rPr lang="en-US" altLang="en-US" sz="1800" dirty="0" smtClean="0"/>
              <a:t>2019</a:t>
            </a:r>
            <a:r>
              <a:rPr lang="en-US" altLang="en-US" sz="1800" dirty="0"/>
              <a:t>:</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a:t>
            </a:r>
            <a:r>
              <a:rPr lang="en-US" altLang="en-US" sz="1600" dirty="0" smtClean="0">
                <a:solidFill>
                  <a:schemeClr val="bg1">
                    <a:lumMod val="50000"/>
                  </a:schemeClr>
                </a:solidFill>
              </a:rPr>
              <a:t>D3.0</a:t>
            </a:r>
          </a:p>
          <a:p>
            <a:pPr lvl="1"/>
            <a:r>
              <a:rPr lang="en-US" altLang="en-US" sz="1600" dirty="0" smtClean="0">
                <a:solidFill>
                  <a:schemeClr val="bg1">
                    <a:lumMod val="50000"/>
                  </a:schemeClr>
                </a:solidFill>
              </a:rPr>
              <a:t>August: Formation </a:t>
            </a:r>
            <a:r>
              <a:rPr lang="en-US" altLang="en-US" sz="1600" dirty="0">
                <a:solidFill>
                  <a:schemeClr val="bg1">
                    <a:lumMod val="50000"/>
                  </a:schemeClr>
                </a:solidFill>
              </a:rPr>
              <a:t>of sponsor ballot </a:t>
            </a:r>
            <a:r>
              <a:rPr lang="en-US" altLang="en-US" sz="1600" dirty="0" smtClean="0">
                <a:solidFill>
                  <a:schemeClr val="bg1">
                    <a:lumMod val="50000"/>
                  </a:schemeClr>
                </a:solidFill>
              </a:rPr>
              <a:t>pool (invitation open till Aug. 7)</a:t>
            </a:r>
            <a:endParaRPr lang="en-US" altLang="en-US" sz="1600" dirty="0">
              <a:solidFill>
                <a:schemeClr val="bg1">
                  <a:lumMod val="50000"/>
                </a:schemeClr>
              </a:solidFill>
            </a:endParaRP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smtClean="0">
                <a:solidFill>
                  <a:schemeClr val="tx1">
                    <a:lumMod val="50000"/>
                    <a:lumOff val="50000"/>
                  </a:schemeClr>
                </a:solidFill>
              </a:rPr>
              <a:t>TGba</a:t>
            </a:r>
            <a:r>
              <a:rPr lang="en-US" altLang="en-US" sz="1600" dirty="0" smtClean="0">
                <a:solidFill>
                  <a:schemeClr val="tx1">
                    <a:lumMod val="50000"/>
                    <a:lumOff val="50000"/>
                  </a:schemeClr>
                </a:solidFill>
              </a:rPr>
              <a:t> </a:t>
            </a:r>
            <a:r>
              <a:rPr lang="en-US" altLang="en-US" sz="1600" dirty="0">
                <a:solidFill>
                  <a:schemeClr val="tx1">
                    <a:lumMod val="50000"/>
                    <a:lumOff val="50000"/>
                  </a:schemeClr>
                </a:solidFill>
              </a:rPr>
              <a:t>Draft </a:t>
            </a:r>
            <a:r>
              <a:rPr lang="en-US" altLang="en-US" sz="1600" dirty="0" smtClean="0">
                <a:solidFill>
                  <a:schemeClr val="tx1">
                    <a:lumMod val="50000"/>
                    <a:lumOff val="50000"/>
                  </a:schemeClr>
                </a:solidFill>
              </a:rPr>
              <a:t>4.0 – WG Recirculation LB</a:t>
            </a:r>
            <a:endParaRPr lang="en-US" altLang="en-US" sz="1600" dirty="0">
              <a:solidFill>
                <a:schemeClr val="tx1">
                  <a:lumMod val="50000"/>
                  <a:lumOff val="50000"/>
                </a:schemeClr>
              </a:solidFill>
            </a:endParaRPr>
          </a:p>
          <a:p>
            <a:pPr lvl="1"/>
            <a:r>
              <a:rPr lang="en-US" altLang="en-US" sz="1600" dirty="0" smtClean="0">
                <a:solidFill>
                  <a:schemeClr val="bg2">
                    <a:lumMod val="75000"/>
                  </a:schemeClr>
                </a:solidFill>
              </a:rPr>
              <a:t>October: MDR/MEC done (start after LB and done before Nov. F2F meeting)</a:t>
            </a:r>
            <a:endParaRPr lang="en-US" altLang="en-US" sz="1600" b="1" dirty="0" smtClean="0">
              <a:solidFill>
                <a:schemeClr val="bg2">
                  <a:lumMod val="75000"/>
                </a:schemeClr>
              </a:solidFill>
            </a:endParaRPr>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 WG Recirculation LB</a:t>
            </a:r>
          </a:p>
          <a:p>
            <a:r>
              <a:rPr lang="en-US" altLang="en-US" sz="1800" dirty="0" smtClean="0"/>
              <a:t>2020:</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Draft 5.0 (</a:t>
            </a:r>
            <a:r>
              <a:rPr lang="en-US" altLang="en-US" sz="1600" u="sng" dirty="0" smtClean="0"/>
              <a:t>unchanged </a:t>
            </a:r>
            <a:r>
              <a:rPr lang="en-US" altLang="en-US" sz="1600" u="sng" dirty="0"/>
              <a:t>draft</a:t>
            </a:r>
            <a:r>
              <a:rPr lang="en-US" altLang="en-US" sz="1600" dirty="0"/>
              <a:t>), </a:t>
            </a:r>
            <a:endParaRPr lang="en-US" altLang="en-US" sz="1600" dirty="0" smtClean="0">
              <a:solidFill>
                <a:srgbClr val="FF0000"/>
              </a:solidFill>
            </a:endParaRPr>
          </a:p>
          <a:p>
            <a:pPr lvl="1"/>
            <a:r>
              <a:rPr lang="en-US" altLang="en-US" sz="1600" dirty="0" smtClean="0"/>
              <a:t>February: Initial SB (Draft 5.0), </a:t>
            </a:r>
            <a:r>
              <a:rPr lang="en-US" altLang="en-US" sz="1600" dirty="0">
                <a:solidFill>
                  <a:srgbClr val="FF0000"/>
                </a:solidFill>
              </a:rPr>
              <a:t>EC approval to </a:t>
            </a:r>
            <a:r>
              <a:rPr lang="en-US" altLang="en-US" sz="1600" dirty="0" smtClean="0">
                <a:solidFill>
                  <a:srgbClr val="FF0000"/>
                </a:solidFill>
              </a:rPr>
              <a:t>SA ballot (SB)</a:t>
            </a:r>
            <a:endParaRPr lang="en-US" altLang="en-US" sz="1600" dirty="0" smtClean="0"/>
          </a:p>
          <a:p>
            <a:pPr lvl="1"/>
            <a:r>
              <a:rPr lang="en-US" altLang="en-US" sz="1600" b="1" dirty="0" smtClean="0"/>
              <a:t>May</a:t>
            </a:r>
            <a:r>
              <a:rPr lang="en-US" altLang="en-US" sz="1600" dirty="0" smtClean="0"/>
              <a:t>: 1</a:t>
            </a:r>
            <a:r>
              <a:rPr lang="en-US" altLang="en-US" sz="1600" baseline="30000" dirty="0" smtClean="0"/>
              <a:t>st</a:t>
            </a:r>
            <a:r>
              <a:rPr lang="en-US" altLang="en-US" sz="1600" dirty="0" smtClean="0"/>
              <a:t> recirculation SB (Draft 6.0)</a:t>
            </a:r>
          </a:p>
          <a:p>
            <a:pPr lvl="1"/>
            <a:r>
              <a:rPr lang="en-US" altLang="en-US" sz="1600" dirty="0" smtClean="0"/>
              <a:t>June: 2</a:t>
            </a:r>
            <a:r>
              <a:rPr lang="en-US" altLang="en-US" sz="1600" baseline="30000" dirty="0" smtClean="0"/>
              <a:t>nd</a:t>
            </a:r>
            <a:r>
              <a:rPr lang="en-US" altLang="en-US" sz="1600" dirty="0" smtClean="0"/>
              <a:t> recirculation </a:t>
            </a:r>
            <a:r>
              <a:rPr lang="en-US" altLang="en-US" sz="1600" dirty="0"/>
              <a:t>SB (Draft </a:t>
            </a:r>
            <a:r>
              <a:rPr lang="en-US" altLang="en-US" sz="1600" dirty="0" smtClean="0"/>
              <a:t>7.0)</a:t>
            </a:r>
          </a:p>
          <a:p>
            <a:pPr lvl="1"/>
            <a:r>
              <a:rPr lang="en-US" altLang="en-US" sz="1600" b="1" dirty="0" smtClean="0"/>
              <a:t>July</a:t>
            </a:r>
            <a:r>
              <a:rPr lang="en-US" altLang="en-US" sz="1600" dirty="0" smtClean="0"/>
              <a:t>: 3</a:t>
            </a:r>
            <a:r>
              <a:rPr lang="en-US" altLang="en-US" sz="1600" baseline="30000" dirty="0" smtClean="0"/>
              <a:t>rd</a:t>
            </a:r>
            <a:r>
              <a:rPr lang="en-US" altLang="en-US" sz="1600" dirty="0" smtClean="0"/>
              <a:t> recirculation SB (Draft 7.0, </a:t>
            </a:r>
            <a:r>
              <a:rPr lang="en-US" altLang="en-US" sz="1600" u="sng" dirty="0" smtClean="0"/>
              <a:t>unchanged draft</a:t>
            </a:r>
            <a:r>
              <a:rPr lang="en-US" altLang="en-US" sz="1600" dirty="0" smtClean="0"/>
              <a:t>)</a:t>
            </a:r>
          </a:p>
          <a:p>
            <a:pPr lvl="1"/>
            <a:r>
              <a:rPr lang="en-US" altLang="en-US" sz="1600" b="1" dirty="0" smtClean="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48</a:t>
            </a:fld>
            <a:endParaRPr lang="en-US" altLang="en-US" sz="1200" b="0" dirty="0"/>
          </a:p>
        </p:txBody>
      </p:sp>
      <p:grpSp>
        <p:nvGrpSpPr>
          <p:cNvPr id="6" name="Group 5"/>
          <p:cNvGrpSpPr/>
          <p:nvPr/>
        </p:nvGrpSpPr>
        <p:grpSpPr>
          <a:xfrm>
            <a:off x="1600197" y="3598862"/>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a:off x="9768567" y="4501662"/>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a:xfrm>
            <a:off x="9982159" y="5029200"/>
            <a:ext cx="1544910" cy="461665"/>
          </a:xfrm>
          <a:prstGeom prst="rect">
            <a:avLst/>
          </a:prstGeom>
        </p:spPr>
        <p:txBody>
          <a:bodyPr wrap="none">
            <a:spAutoFit/>
          </a:bodyPr>
          <a:lstStyle/>
          <a:p>
            <a:r>
              <a:rPr lang="en-US" b="1" dirty="0" smtClean="0"/>
              <a:t>Depends on progress</a:t>
            </a:r>
            <a:br>
              <a:rPr lang="en-US" b="1" dirty="0" smtClean="0"/>
            </a:br>
            <a:r>
              <a:rPr lang="en-US" b="1" dirty="0" smtClean="0"/>
              <a:t> of </a:t>
            </a:r>
            <a:r>
              <a:rPr lang="en-US" b="1" dirty="0" err="1" smtClean="0"/>
              <a:t>TGmd</a:t>
            </a:r>
            <a:r>
              <a:rPr lang="en-US" b="1" dirty="0" smtClean="0"/>
              <a:t>/ax/ay</a:t>
            </a:r>
            <a:endParaRPr lang="en-US" b="1" dirty="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49</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 10:00 ET</a:t>
            </a:r>
          </a:p>
          <a:p>
            <a:pPr marL="685800" lvl="2" indent="-342900">
              <a:defRPr/>
            </a:pPr>
            <a:r>
              <a:rPr lang="en-US" altLang="en-US" sz="2400" b="1" dirty="0" smtClean="0"/>
              <a:t>TBD 17:00 ET</a:t>
            </a:r>
          </a:p>
          <a:p>
            <a:pPr marL="685800" lvl="2" indent="-342900">
              <a:defRPr/>
            </a:pPr>
            <a:r>
              <a:rPr lang="en-US" altLang="en-US" sz="2400" b="1" dirty="0" smtClean="0"/>
              <a:t>TBD 23:00 ET</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50</a:t>
            </a:fld>
            <a:endParaRPr lang="en-US" altLang="en-US" sz="1200" b="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51</a:t>
            </a:fld>
            <a:endParaRPr lang="en-US" altLang="en-US" sz="1200" b="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52</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53</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9570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D4.0 (LB243) and </a:t>
            </a:r>
            <a:r>
              <a:rPr lang="en-US" altLang="en-US" dirty="0"/>
              <a:t>instruct the editor to generate P802.11ba </a:t>
            </a:r>
            <a:r>
              <a:rPr lang="en-US" altLang="en-US" dirty="0" smtClean="0"/>
              <a:t>D5.0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November 4</a:t>
            </a:r>
            <a:r>
              <a:rPr lang="en-US" sz="2800" baseline="30000" dirty="0" smtClean="0"/>
              <a:t>th</a:t>
            </a:r>
            <a:r>
              <a:rPr lang="en-US" sz="2800" dirty="0" smtClean="0"/>
              <a:t> : </a:t>
            </a:r>
          </a:p>
          <a:p>
            <a:pPr lvl="1">
              <a:defRPr/>
            </a:pPr>
            <a:r>
              <a:rPr lang="en-US" sz="2400" b="0" dirty="0" smtClean="0"/>
              <a:t>Received 9</a:t>
            </a:r>
            <a:r>
              <a:rPr lang="en-US" sz="2400" dirty="0" smtClean="0"/>
              <a:t> s</a:t>
            </a:r>
            <a:r>
              <a:rPr lang="en-US" sz="2400" b="0" dirty="0" smtClean="0"/>
              <a:t>ubmissions (updated on November 10</a:t>
            </a:r>
            <a:r>
              <a:rPr lang="en-US" sz="2400" b="0" baseline="30000" dirty="0" smtClean="0"/>
              <a:t>th</a:t>
            </a:r>
            <a:r>
              <a:rPr lang="en-US" sz="2400" b="0" dirty="0" smtClean="0"/>
              <a:t> , see next slide)</a:t>
            </a:r>
          </a:p>
          <a:p>
            <a:pPr lvl="1">
              <a:defRPr/>
            </a:pPr>
            <a:endParaRPr lang="en-US" sz="2400" dirty="0"/>
          </a:p>
          <a:p>
            <a:pPr>
              <a:defRPr/>
            </a:pPr>
            <a:r>
              <a:rPr lang="en-US" sz="2800" b="0" dirty="0" smtClean="0"/>
              <a:t>Total 17 submissions in the queue</a:t>
            </a:r>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182865</TotalTime>
  <Words>3262</Words>
  <Application>Microsoft Office PowerPoint</Application>
  <PresentationFormat>Widescreen</PresentationFormat>
  <Paragraphs>744</Paragraphs>
  <Slides>53</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1" baseType="lpstr">
      <vt:lpstr>Monotype Sorts</vt:lpstr>
      <vt:lpstr>MS PGothic</vt:lpstr>
      <vt:lpstr>Arial</vt:lpstr>
      <vt:lpstr>Calibri</vt:lpstr>
      <vt:lpstr>Helvetica</vt:lpstr>
      <vt:lpstr>Times New Roman</vt:lpstr>
      <vt:lpstr>802-11-Submission</vt:lpstr>
      <vt:lpstr>Document</vt:lpstr>
      <vt:lpstr>November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September 2019 Meeting and Teleconference Calls</vt:lpstr>
      <vt:lpstr>Motion - Minutes</vt:lpstr>
      <vt:lpstr>Motion in Wednesday AM1 for IEEE 802.11-19/1881r1</vt:lpstr>
      <vt:lpstr>MDR Motion</vt:lpstr>
      <vt:lpstr>Motion # 4000 (Editorial Comments)</vt:lpstr>
      <vt:lpstr>Motion # 4001</vt:lpstr>
      <vt:lpstr>Motion # 4002</vt:lpstr>
      <vt:lpstr>Motion # 4003</vt:lpstr>
      <vt:lpstr>Motion # 4004</vt:lpstr>
      <vt:lpstr>Motion # 4005</vt:lpstr>
      <vt:lpstr>Motion # 4006</vt:lpstr>
      <vt:lpstr>Motion # 4007</vt:lpstr>
      <vt:lpstr>Motion # 4008</vt:lpstr>
      <vt:lpstr>Motion # 4009</vt:lpstr>
      <vt:lpstr>Motion # 4010</vt:lpstr>
      <vt:lpstr>Motion # 4011</vt:lpstr>
      <vt:lpstr>Motion # 4012</vt:lpstr>
      <vt:lpstr>Motion # 4013</vt:lpstr>
      <vt:lpstr>Motion # 4014</vt:lpstr>
      <vt:lpstr>Motion # 4015</vt:lpstr>
      <vt:lpstr>Motion # 4016</vt:lpstr>
      <vt:lpstr>Motion # 4017</vt:lpstr>
      <vt:lpstr>Motion # 4018</vt:lpstr>
      <vt:lpstr>Motion # 4019</vt:lpstr>
      <vt:lpstr>Motion # 4020</vt:lpstr>
      <vt:lpstr>Motion # 4021</vt:lpstr>
      <vt:lpstr>Motion # 4022</vt:lpstr>
      <vt:lpstr>WG Recirculation LB Motion</vt:lpstr>
      <vt:lpstr>TGba Timeline </vt:lpstr>
      <vt:lpstr>Goal for January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5852</cp:revision>
  <cp:lastPrinted>2014-11-04T15:04:57Z</cp:lastPrinted>
  <dcterms:created xsi:type="dcterms:W3CDTF">2007-04-17T18:10:23Z</dcterms:created>
  <dcterms:modified xsi:type="dcterms:W3CDTF">2019-11-13T19:57:53Z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2019-11-13 19:57:53Z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