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85" r:id="rId23"/>
    <p:sldId id="867" r:id="rId24"/>
    <p:sldId id="857" r:id="rId25"/>
    <p:sldId id="859" r:id="rId26"/>
    <p:sldId id="860" r:id="rId27"/>
    <p:sldId id="861" r:id="rId28"/>
    <p:sldId id="862" r:id="rId29"/>
    <p:sldId id="864" r:id="rId30"/>
    <p:sldId id="865" r:id="rId31"/>
    <p:sldId id="866" r:id="rId32"/>
    <p:sldId id="871" r:id="rId33"/>
    <p:sldId id="872" r:id="rId34"/>
    <p:sldId id="873" r:id="rId35"/>
    <p:sldId id="874" r:id="rId36"/>
    <p:sldId id="875" r:id="rId37"/>
    <p:sldId id="876" r:id="rId38"/>
    <p:sldId id="877" r:id="rId39"/>
    <p:sldId id="878" r:id="rId40"/>
    <p:sldId id="879" r:id="rId41"/>
    <p:sldId id="880" r:id="rId42"/>
    <p:sldId id="882" r:id="rId43"/>
    <p:sldId id="883" r:id="rId44"/>
    <p:sldId id="884" r:id="rId45"/>
    <p:sldId id="858" r:id="rId46"/>
    <p:sldId id="800" r:id="rId47"/>
    <p:sldId id="694" r:id="rId48"/>
    <p:sldId id="695" r:id="rId49"/>
    <p:sldId id="740" r:id="rId50"/>
    <p:sldId id="741" r:id="rId51"/>
    <p:sldId id="825"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70" d="100"/>
          <a:sy n="70" d="100"/>
        </p:scale>
        <p:origin x="184"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802.11-19/1743r5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381"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533400"/>
          </a:xfrm>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788475343"/>
              </p:ext>
            </p:extLst>
          </p:nvPr>
        </p:nvGraphicFramePr>
        <p:xfrm>
          <a:off x="1368" y="1066800"/>
          <a:ext cx="11473377" cy="5806440"/>
        </p:xfrm>
        <a:graphic>
          <a:graphicData uri="http://schemas.openxmlformats.org/drawingml/2006/table">
            <a:tbl>
              <a:tblPr firstRow="1" bandRow="1">
                <a:tableStyleId>{073A0DAA-6AF3-43AB-8588-CEC1D06C72B9}</a:tableStyleId>
              </a:tblPr>
              <a:tblGrid>
                <a:gridCol w="1612512"/>
                <a:gridCol w="4069664"/>
                <a:gridCol w="2667000"/>
                <a:gridCol w="3124201"/>
              </a:tblGrid>
              <a:tr h="287812">
                <a:tc>
                  <a:txBody>
                    <a:bodyPr/>
                    <a:lstStyle/>
                    <a:p>
                      <a:r>
                        <a:rPr lang="en-US" sz="1300" dirty="0" smtClean="0">
                          <a:latin typeface="Arial" panose="020B0604020202020204" pitchFamily="34" charset="0"/>
                          <a:cs typeface="Arial" panose="020B0604020202020204" pitchFamily="34" charset="0"/>
                        </a:rPr>
                        <a:t>DCN</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Title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Presenter</a:t>
                      </a:r>
                      <a:r>
                        <a:rPr lang="en-US" sz="1300" baseline="0" dirty="0" smtClean="0">
                          <a:latin typeface="Arial" panose="020B0604020202020204" pitchFamily="34" charset="0"/>
                          <a:cs typeface="Arial" panose="020B0604020202020204" pitchFamily="34" charset="0"/>
                        </a:rPr>
                        <a:t> (affiliation)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CIDs/notes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CRs for D4.0 Protected WUR Frames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err="1" smtClean="0">
                          <a:latin typeface="Arial" panose="020B0604020202020204" pitchFamily="34" charset="0"/>
                          <a:cs typeface="Arial" panose="020B0604020202020204" pitchFamily="34" charset="0"/>
                        </a:rPr>
                        <a:t>Rojan</a:t>
                      </a:r>
                      <a:r>
                        <a:rPr lang="en-US" sz="1300" dirty="0" smtClean="0">
                          <a:latin typeface="Arial" panose="020B0604020202020204" pitchFamily="34" charset="0"/>
                          <a:cs typeface="Arial" panose="020B0604020202020204" pitchFamily="34" charset="0"/>
                        </a:rPr>
                        <a:t> </a:t>
                      </a:r>
                      <a:r>
                        <a:rPr lang="en-US" sz="1300" dirty="0" err="1" smtClean="0">
                          <a:latin typeface="Arial" panose="020B0604020202020204" pitchFamily="34" charset="0"/>
                          <a:cs typeface="Arial" panose="020B0604020202020204" pitchFamily="34" charset="0"/>
                        </a:rPr>
                        <a:t>Chitrakar</a:t>
                      </a:r>
                      <a:r>
                        <a:rPr lang="en-US" sz="13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 4106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mac </a:t>
                      </a:r>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 miscellaneous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6 CIDs (Wed.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6 GHz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11-19-1828</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WUR channel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4.3.15b and Annex B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11-19-1830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a:t>
                      </a:r>
                      <a:r>
                        <a:rPr lang="en-US" sz="1300" dirty="0" err="1" smtClean="0">
                          <a:latin typeface="Arial" panose="020B0604020202020204" pitchFamily="34" charset="0"/>
                          <a:cs typeface="Arial" panose="020B0604020202020204" pitchFamily="34" charset="0"/>
                        </a:rPr>
                        <a:t>Misc</a:t>
                      </a:r>
                      <a:r>
                        <a:rPr lang="en-US" sz="1300" dirty="0" smtClean="0">
                          <a:latin typeface="Arial" panose="020B0604020202020204" pitchFamily="34" charset="0"/>
                          <a:cs typeface="Arial" panose="020B0604020202020204" pitchFamily="34" charset="0"/>
                        </a:rPr>
                        <a:t>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11-19/1844</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CIDs 4035, 4065 and 4100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Eunsung</a:t>
                      </a:r>
                      <a:r>
                        <a:rPr lang="en-US" sz="1300" baseline="0" dirty="0" smtClean="0">
                          <a:latin typeface="Arial" panose="020B0604020202020204" pitchFamily="34" charset="0"/>
                          <a:cs typeface="Arial" panose="020B0604020202020204" pitchFamily="34" charset="0"/>
                        </a:rPr>
                        <a:t> Park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BPSK Mark Symbols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Studies on False Detection of WUR PPDU as L-STF</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mc-</a:t>
                      </a:r>
                      <a:r>
                        <a:rPr lang="en-US" sz="1300" dirty="0" err="1" smtClean="0">
                          <a:latin typeface="Arial" panose="020B0604020202020204" pitchFamily="34" charset="0"/>
                          <a:cs typeface="Arial" panose="020B0604020202020204" pitchFamily="34" charset="0"/>
                        </a:rPr>
                        <a:t>ook</a:t>
                      </a:r>
                      <a:r>
                        <a:rPr lang="en-US" sz="1300" dirty="0" smtClean="0">
                          <a:latin typeface="Arial" panose="020B0604020202020204" pitchFamily="34" charset="0"/>
                          <a:cs typeface="Arial" panose="020B0604020202020204" pitchFamily="34" charset="0"/>
                        </a:rPr>
                        <a:t>-symbols-with-low-autocorrelation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Miguel</a:t>
                      </a:r>
                      <a:r>
                        <a:rPr lang="en-US" sz="1300" baseline="0" dirty="0" smtClean="0">
                          <a:latin typeface="Arial" panose="020B0604020202020204" pitchFamily="34" charset="0"/>
                          <a:cs typeface="Arial" panose="020B0604020202020204" pitchFamily="34" charset="0"/>
                        </a:rPr>
                        <a:t> Lopez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11-19/1882 </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on Correlation Test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Tues.</a:t>
                      </a:r>
                      <a:r>
                        <a:rPr lang="en-US" sz="1300" baseline="0" dirty="0" smtClean="0">
                          <a:latin typeface="Arial" panose="020B0604020202020204" pitchFamily="34" charset="0"/>
                          <a:cs typeface="Arial" panose="020B0604020202020204" pitchFamily="34" charset="0"/>
                        </a:rPr>
                        <a:t> AM1 </a:t>
                      </a:r>
                      <a:r>
                        <a:rPr lang="en-US" sz="1300" dirty="0" smtClean="0">
                          <a:latin typeface="Arial" panose="020B0604020202020204" pitchFamily="34" charset="0"/>
                          <a:cs typeface="Arial" panose="020B0604020202020204" pitchFamily="34" charset="0"/>
                        </a:rPr>
                        <a:t>(CID</a:t>
                      </a:r>
                      <a:r>
                        <a:rPr lang="en-US" sz="1300" baseline="0" dirty="0" smtClean="0">
                          <a:latin typeface="Arial" panose="020B0604020202020204" pitchFamily="34" charset="0"/>
                          <a:cs typeface="Arial" panose="020B0604020202020204" pitchFamily="34" charset="0"/>
                        </a:rPr>
                        <a:t> </a:t>
                      </a:r>
                      <a:r>
                        <a:rPr lang="en-US" sz="1300" dirty="0" smtClean="0">
                          <a:latin typeface="Arial" panose="020B0604020202020204" pitchFamily="34" charset="0"/>
                          <a:cs typeface="Arial" panose="020B0604020202020204" pitchFamily="34" charset="0"/>
                        </a:rPr>
                        <a:t>4070 and 4097 ready for motion); other CIDs deferred.</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137943">
                <a:tc>
                  <a:txBody>
                    <a:bodyPr/>
                    <a:lstStyle/>
                    <a:p>
                      <a:r>
                        <a:rPr lang="en-US" sz="1300" dirty="0" smtClean="0">
                          <a:latin typeface="Arial" panose="020B0604020202020204" pitchFamily="34" charset="0"/>
                          <a:cs typeface="Arial" panose="020B0604020202020204" pitchFamily="34" charset="0"/>
                        </a:rPr>
                        <a:t>11-19/1945r0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Comment Resolutions on WUR Capability element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Suhwook</a:t>
                      </a:r>
                      <a:r>
                        <a:rPr lang="en-US" sz="1300" baseline="0" dirty="0" smtClean="0">
                          <a:latin typeface="Arial" panose="020B0604020202020204" pitchFamily="34" charset="0"/>
                          <a:cs typeface="Arial" panose="020B0604020202020204" pitchFamily="34" charset="0"/>
                        </a:rPr>
                        <a:t> Kim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4 CIDs (r1 will be 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11-19-1954r0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PHY-CR-for-Clause-30.2</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 (separate</a:t>
                      </a:r>
                      <a:r>
                        <a:rPr lang="en-US" sz="1300" baseline="0" dirty="0" smtClean="0">
                          <a:latin typeface="Arial" panose="020B0604020202020204" pitchFamily="34" charset="0"/>
                          <a:cs typeface="Arial" panose="020B0604020202020204" pitchFamily="34" charset="0"/>
                        </a:rPr>
                        <a:t> motion for RXVECTOR change)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11-19/1950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 4060 and 4122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Xiaofei Wang (</a:t>
                      </a:r>
                      <a:r>
                        <a:rPr lang="en-US" sz="1300" dirty="0" err="1" smtClean="0">
                          <a:latin typeface="Arial" panose="020B0604020202020204" pitchFamily="34" charset="0"/>
                          <a:cs typeface="Arial" panose="020B0604020202020204" pitchFamily="34" charset="0"/>
                        </a:rPr>
                        <a:t>InterDigital</a:t>
                      </a:r>
                      <a:r>
                        <a:rPr lang="en-US" sz="13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11-19/1808r0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-for-miscellaneous-</a:t>
                      </a:r>
                      <a:r>
                        <a:rPr lang="en-US" sz="1300" dirty="0" err="1" smtClean="0">
                          <a:latin typeface="Arial" panose="020B0604020202020204" pitchFamily="34" charset="0"/>
                          <a:cs typeface="Arial" panose="020B0604020202020204" pitchFamily="34" charset="0"/>
                        </a:rPr>
                        <a:t>cids</a:t>
                      </a:r>
                      <a:r>
                        <a:rPr lang="en-US" sz="1300" dirty="0" smtClean="0">
                          <a:latin typeface="Arial" panose="020B0604020202020204" pitchFamily="34" charset="0"/>
                          <a:cs typeface="Arial" panose="020B0604020202020204" pitchFamily="34" charset="0"/>
                        </a:rPr>
                        <a:t>-part-ii</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Po-Kai Huang (Intel</a:t>
                      </a:r>
                      <a:r>
                        <a:rPr lang="en-US" sz="1300" baseline="0" dirty="0" smtClean="0">
                          <a:latin typeface="Arial" panose="020B0604020202020204" pitchFamily="34" charset="0"/>
                          <a:cs typeface="Arial" panose="020B0604020202020204" pitchFamily="34" charset="0"/>
                        </a:rPr>
                        <a:t>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11-19-1985</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Assorted-crs-11ba-d4.0</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4034 4068 4073 ready for motion. (4121 is deferred)</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2">
              <a:spcBef>
                <a:spcPts val="0"/>
              </a:spcBef>
            </a:pPr>
            <a:r>
              <a:rPr lang="en-US" altLang="en-US" sz="1400" b="1" dirty="0" smtClean="0"/>
              <a:t>MDR</a:t>
            </a:r>
          </a:p>
          <a:p>
            <a:pPr lvl="2">
              <a:spcBef>
                <a:spcPts val="0"/>
              </a:spcBef>
            </a:pPr>
            <a:r>
              <a:rPr lang="en-US" altLang="en-US" sz="1400" b="1" dirty="0" smtClean="0"/>
              <a:t>Comment </a:t>
            </a:r>
            <a:r>
              <a:rPr lang="en-US" altLang="en-US" sz="1400" b="1" dirty="0"/>
              <a:t>resolutions</a:t>
            </a:r>
          </a:p>
          <a:p>
            <a:pPr lvl="2">
              <a:spcBef>
                <a:spcPts val="0"/>
              </a:spcBef>
            </a:pPr>
            <a:r>
              <a:rPr lang="en-US" altLang="en-US" sz="1400" b="1" dirty="0" smtClean="0"/>
              <a:t>WG </a:t>
            </a:r>
            <a:r>
              <a:rPr lang="en-US" altLang="en-US" sz="1400" b="1" dirty="0"/>
              <a:t>recirculation letter </a:t>
            </a:r>
            <a:r>
              <a:rPr lang="en-US" altLang="en-US" sz="1400" b="1" dirty="0" smtClean="0"/>
              <a:t>ballot</a:t>
            </a:r>
            <a:endParaRPr lang="en-US" altLang="en-US" sz="14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CE63C-EEC9-482D-9FFC-1BC5B9398549}"/>
              </a:ext>
            </a:extLst>
          </p:cNvPr>
          <p:cNvSpPr>
            <a:spLocks noGrp="1"/>
          </p:cNvSpPr>
          <p:nvPr>
            <p:ph type="title"/>
          </p:nvPr>
        </p:nvSpPr>
        <p:spPr/>
        <p:txBody>
          <a:bodyPr/>
          <a:lstStyle/>
          <a:p>
            <a:r>
              <a:rPr lang="en-US" smtClean="0"/>
              <a:t>MDR Motion</a:t>
            </a:r>
            <a:endParaRPr lang="en-US" dirty="0"/>
          </a:p>
        </p:txBody>
      </p:sp>
      <p:sp>
        <p:nvSpPr>
          <p:cNvPr id="3" name="Content Placeholder 2">
            <a:extLst>
              <a:ext uri="{FF2B5EF4-FFF2-40B4-BE49-F238E27FC236}">
                <a16:creationId xmlns="" xmlns:a16="http://schemas.microsoft.com/office/drawing/2014/main" id="{EDD8497F-8D9A-414A-A29A-8929FD85928A}"/>
              </a:ext>
            </a:extLst>
          </p:cNvPr>
          <p:cNvSpPr>
            <a:spLocks noGrp="1"/>
          </p:cNvSpPr>
          <p:nvPr>
            <p:ph idx="1"/>
          </p:nvPr>
        </p:nvSpPr>
        <p:spPr/>
        <p:txBody>
          <a:bodyPr/>
          <a:lstStyle/>
          <a:p>
            <a:r>
              <a:rPr lang="en-US" dirty="0" smtClean="0"/>
              <a:t>Move to accept </a:t>
            </a:r>
            <a:r>
              <a:rPr lang="en-US" dirty="0" err="1" smtClean="0"/>
              <a:t>TGba</a:t>
            </a:r>
            <a:r>
              <a:rPr lang="en-US" dirty="0" smtClean="0"/>
              <a:t> MDR and incorporate the changes in [11-19/1765r4] into the draft specification</a:t>
            </a:r>
          </a:p>
          <a:p>
            <a:endParaRPr lang="en-US" dirty="0" smtClean="0"/>
          </a:p>
          <a:p>
            <a:r>
              <a:rPr lang="en-US" dirty="0" smtClean="0"/>
              <a:t>Move: Po-Kai Huang		</a:t>
            </a:r>
          </a:p>
          <a:p>
            <a:r>
              <a:rPr lang="en-US" dirty="0" smtClean="0"/>
              <a:t>Second: </a:t>
            </a:r>
          </a:p>
          <a:p>
            <a:endParaRPr lang="en-US" dirty="0"/>
          </a:p>
        </p:txBody>
      </p:sp>
      <p:sp>
        <p:nvSpPr>
          <p:cNvPr id="6" name="Date Placeholder 5">
            <a:extLst>
              <a:ext uri="{FF2B5EF4-FFF2-40B4-BE49-F238E27FC236}">
                <a16:creationId xmlns=""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a:extLst>
              <a:ext uri="{FF2B5EF4-FFF2-40B4-BE49-F238E27FC236}">
                <a16:creationId xmlns=""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a:extLst>
              <a:ext uri="{FF2B5EF4-FFF2-40B4-BE49-F238E27FC236}">
                <a16:creationId xmlns="" xmlns:a16="http://schemas.microsoft.com/office/drawing/2014/main" id="{9F9E2569-F290-4BB1-8B6E-8AD7C80ED35F}"/>
              </a:ext>
            </a:extLst>
          </p:cNvPr>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46</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47</a:t>
            </a:fld>
            <a:endParaRPr lang="en-US" altLang="en-US" sz="1200" b="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48</a:t>
            </a:fld>
            <a:endParaRPr lang="en-US" altLang="en-US" sz="1200" b="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49</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17 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182705</TotalTime>
  <Words>3152</Words>
  <Application>Microsoft Office PowerPoint</Application>
  <PresentationFormat>Widescreen</PresentationFormat>
  <Paragraphs>715</Paragraphs>
  <Slides>51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5838</cp:revision>
  <cp:lastPrinted>2014-11-04T15:04:57Z</cp:lastPrinted>
  <dcterms:created xsi:type="dcterms:W3CDTF">2007-04-17T18:10:23Z</dcterms:created>
  <dcterms:modified xsi:type="dcterms:W3CDTF">2019-11-13T17:17:13Z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2019-11-13 17:17:13Z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