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67" r:id="rId23"/>
    <p:sldId id="857" r:id="rId24"/>
    <p:sldId id="859" r:id="rId25"/>
    <p:sldId id="860" r:id="rId26"/>
    <p:sldId id="861" r:id="rId27"/>
    <p:sldId id="862" r:id="rId28"/>
    <p:sldId id="864" r:id="rId29"/>
    <p:sldId id="865" r:id="rId30"/>
    <p:sldId id="866" r:id="rId31"/>
    <p:sldId id="858" r:id="rId32"/>
    <p:sldId id="800" r:id="rId33"/>
    <p:sldId id="694" r:id="rId34"/>
    <p:sldId id="695" r:id="rId35"/>
    <p:sldId id="740" r:id="rId36"/>
    <p:sldId id="741" r:id="rId37"/>
    <p:sldId id="825"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FF"/>
    <a:srgbClr val="474747"/>
    <a:srgbClr val="0000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68" d="100"/>
          <a:sy n="68" d="100"/>
        </p:scale>
        <p:origin x="2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0"/>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319"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2019-11-10</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533400"/>
          </a:xfrm>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3471018796"/>
              </p:ext>
            </p:extLst>
          </p:nvPr>
        </p:nvGraphicFramePr>
        <p:xfrm>
          <a:off x="700618" y="1203177"/>
          <a:ext cx="10195982" cy="5212080"/>
        </p:xfrm>
        <a:graphic>
          <a:graphicData uri="http://schemas.openxmlformats.org/drawingml/2006/table">
            <a:tbl>
              <a:tblPr firstRow="1" bandRow="1">
                <a:tableStyleId>{073A0DAA-6AF3-43AB-8588-CEC1D06C72B9}</a:tableStyleId>
              </a:tblPr>
              <a:tblGrid>
                <a:gridCol w="1432982"/>
                <a:gridCol w="4419600"/>
                <a:gridCol w="3443818"/>
                <a:gridCol w="899582"/>
              </a:tblGrid>
              <a:tr h="287812">
                <a:tc>
                  <a:txBody>
                    <a:bodyPr/>
                    <a:lstStyle/>
                    <a:p>
                      <a:r>
                        <a:rPr lang="en-US" sz="1300" dirty="0" smtClean="0">
                          <a:latin typeface="Arial" panose="020B0604020202020204" pitchFamily="34" charset="0"/>
                          <a:cs typeface="Arial" panose="020B0604020202020204" pitchFamily="34" charset="0"/>
                        </a:rPr>
                        <a:t>DCN</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Title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Presenter</a:t>
                      </a:r>
                      <a:r>
                        <a:rPr lang="en-US" sz="1300" baseline="0" dirty="0" smtClean="0">
                          <a:latin typeface="Arial" panose="020B0604020202020204" pitchFamily="34" charset="0"/>
                          <a:cs typeface="Arial" panose="020B0604020202020204" pitchFamily="34" charset="0"/>
                        </a:rPr>
                        <a:t> (affiliation)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11-19-1799r1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300" dirty="0" smtClean="0">
                          <a:latin typeface="Arial" panose="020B0604020202020204" pitchFamily="34" charset="0"/>
                          <a:cs typeface="Arial" panose="020B0604020202020204" pitchFamily="34" charset="0"/>
                        </a:rPr>
                        <a:t>CRs for D4.0 Protected WUR Frames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err="1" smtClean="0">
                          <a:latin typeface="Arial" panose="020B0604020202020204" pitchFamily="34" charset="0"/>
                          <a:cs typeface="Arial" panose="020B0604020202020204" pitchFamily="34" charset="0"/>
                        </a:rPr>
                        <a:t>Rojan</a:t>
                      </a:r>
                      <a:r>
                        <a:rPr lang="en-US" sz="1300" dirty="0" smtClean="0">
                          <a:latin typeface="Arial" panose="020B0604020202020204" pitchFamily="34" charset="0"/>
                          <a:cs typeface="Arial" panose="020B0604020202020204" pitchFamily="34" charset="0"/>
                        </a:rPr>
                        <a:t> </a:t>
                      </a:r>
                      <a:r>
                        <a:rPr lang="en-US" sz="1300" dirty="0" err="1" smtClean="0">
                          <a:latin typeface="Arial" panose="020B0604020202020204" pitchFamily="34" charset="0"/>
                          <a:cs typeface="Arial" panose="020B0604020202020204" pitchFamily="34" charset="0"/>
                        </a:rPr>
                        <a:t>Chitrakar</a:t>
                      </a:r>
                      <a:r>
                        <a:rPr lang="en-US" sz="1300" dirty="0" smtClean="0">
                          <a:latin typeface="Arial" panose="020B0604020202020204" pitchFamily="34" charset="0"/>
                          <a:cs typeface="Arial" panose="020B0604020202020204" pitchFamily="34" charset="0"/>
                        </a:rPr>
                        <a:t> (Panasonic)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11-19/1873r0</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 4106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Leif Wilhelmsson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mac </a:t>
                      </a:r>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 miscellaneous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Alfred Asterjadhi (Qualcomm)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6 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11-19-1827</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6 GHz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11-19-1828</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WUR channel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CR for 4.3.15b and Annex B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a:t>
                      </a:r>
                      <a:r>
                        <a:rPr lang="en-US" sz="1300" dirty="0" err="1" smtClean="0">
                          <a:latin typeface="Arial" panose="020B0604020202020204" pitchFamily="34" charset="0"/>
                          <a:cs typeface="Arial" panose="020B0604020202020204" pitchFamily="34" charset="0"/>
                        </a:rPr>
                        <a:t>Misc</a:t>
                      </a:r>
                      <a:r>
                        <a:rPr lang="en-US" sz="1300" dirty="0" smtClean="0">
                          <a:latin typeface="Arial" panose="020B0604020202020204" pitchFamily="34" charset="0"/>
                          <a:cs typeface="Arial" panose="020B0604020202020204" pitchFamily="34" charset="0"/>
                        </a:rPr>
                        <a:t>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11-19/1844</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CIDs 4035, 4065 and 4100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Eunsung</a:t>
                      </a:r>
                      <a:r>
                        <a:rPr lang="en-US" sz="1300" baseline="0" dirty="0" smtClean="0">
                          <a:latin typeface="Arial" panose="020B0604020202020204" pitchFamily="34" charset="0"/>
                          <a:cs typeface="Arial" panose="020B0604020202020204" pitchFamily="34" charset="0"/>
                        </a:rPr>
                        <a:t> Park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BPSK Mark Symbols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Studies on False Detection of WUR PPDU as L-STF</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mc-</a:t>
                      </a:r>
                      <a:r>
                        <a:rPr lang="en-US" sz="1300" dirty="0" err="1" smtClean="0">
                          <a:latin typeface="Arial" panose="020B0604020202020204" pitchFamily="34" charset="0"/>
                          <a:cs typeface="Arial" panose="020B0604020202020204" pitchFamily="34" charset="0"/>
                        </a:rPr>
                        <a:t>ook</a:t>
                      </a:r>
                      <a:r>
                        <a:rPr lang="en-US" sz="1300" dirty="0" smtClean="0">
                          <a:latin typeface="Arial" panose="020B0604020202020204" pitchFamily="34" charset="0"/>
                          <a:cs typeface="Arial" panose="020B0604020202020204" pitchFamily="34" charset="0"/>
                        </a:rPr>
                        <a:t>-symbols-with-low-autocorrelation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Miguel</a:t>
                      </a:r>
                      <a:r>
                        <a:rPr lang="en-US" sz="1300" baseline="0" dirty="0" smtClean="0">
                          <a:latin typeface="Arial" panose="020B0604020202020204" pitchFamily="34" charset="0"/>
                          <a:cs typeface="Arial" panose="020B0604020202020204" pitchFamily="34" charset="0"/>
                        </a:rPr>
                        <a:t> Lopez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11-19/1882 </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Correlation Test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943">
                <a:tc>
                  <a:txBody>
                    <a:bodyPr/>
                    <a:lstStyle/>
                    <a:p>
                      <a:r>
                        <a:rPr lang="en-US" sz="1300" dirty="0" smtClean="0">
                          <a:latin typeface="Arial" panose="020B0604020202020204" pitchFamily="34" charset="0"/>
                          <a:cs typeface="Arial" panose="020B0604020202020204" pitchFamily="34" charset="0"/>
                        </a:rPr>
                        <a:t>11-19/45r0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Comment Resolutions on WUR Capability element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Suhwook</a:t>
                      </a:r>
                      <a:r>
                        <a:rPr lang="en-US" sz="1300" baseline="0" dirty="0" smtClean="0">
                          <a:latin typeface="Arial" panose="020B0604020202020204" pitchFamily="34" charset="0"/>
                          <a:cs typeface="Arial" panose="020B0604020202020204" pitchFamily="34" charset="0"/>
                        </a:rPr>
                        <a:t> Kim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4 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11-19-1954r0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PHY-CR-for-Clause-30.2</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11-19/1950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 4060 and 4122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Xiaofei Wang (</a:t>
                      </a:r>
                      <a:r>
                        <a:rPr lang="en-US" sz="1300" dirty="0" err="1" smtClean="0">
                          <a:latin typeface="Arial" panose="020B0604020202020204" pitchFamily="34" charset="0"/>
                          <a:cs typeface="Arial" panose="020B0604020202020204" pitchFamily="34" charset="0"/>
                        </a:rPr>
                        <a:t>InterDigital</a:t>
                      </a:r>
                      <a:r>
                        <a:rPr lang="en-US" sz="1300" dirty="0" smtClean="0">
                          <a:latin typeface="Arial" panose="020B0604020202020204" pitchFamily="34" charset="0"/>
                          <a:cs typeface="Arial" panose="020B0604020202020204" pitchFamily="34" charset="0"/>
                        </a:rPr>
                        <a:t>)</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11-19/1808r0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-for-miscellaneous-</a:t>
                      </a:r>
                      <a:r>
                        <a:rPr lang="en-US" sz="1300" dirty="0" err="1" smtClean="0">
                          <a:latin typeface="Arial" panose="020B0604020202020204" pitchFamily="34" charset="0"/>
                          <a:cs typeface="Arial" panose="020B0604020202020204" pitchFamily="34" charset="0"/>
                        </a:rPr>
                        <a:t>cids</a:t>
                      </a:r>
                      <a:r>
                        <a:rPr lang="en-US" sz="1300" dirty="0" smtClean="0">
                          <a:latin typeface="Arial" panose="020B0604020202020204" pitchFamily="34" charset="0"/>
                          <a:cs typeface="Arial" panose="020B0604020202020204" pitchFamily="34" charset="0"/>
                        </a:rPr>
                        <a:t>-part-ii</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Po-Kai Huang (Intel</a:t>
                      </a:r>
                      <a:r>
                        <a:rPr lang="en-US" sz="1300" baseline="0" dirty="0" smtClean="0">
                          <a:latin typeface="Arial" panose="020B0604020202020204" pitchFamily="34" charset="0"/>
                          <a:cs typeface="Arial" panose="020B0604020202020204" pitchFamily="34" charset="0"/>
                        </a:rPr>
                        <a:t>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11-19-1985</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Assorted-crs-11ba-d4.0</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Menzo Wentink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Motions: Comment resolutions</a:t>
            </a:r>
          </a:p>
          <a:p>
            <a:pPr lvl="1">
              <a:spcBef>
                <a:spcPts val="0"/>
              </a:spcBef>
            </a:pPr>
            <a:r>
              <a:rPr lang="en-US" altLang="en-US" sz="1600" b="1" dirty="0"/>
              <a:t>Motion: WG recirculation letter </a:t>
            </a:r>
            <a:r>
              <a:rPr lang="en-US" altLang="en-US" sz="1600" b="1" dirty="0" smtClean="0"/>
              <a:t>ballot</a:t>
            </a:r>
            <a:endParaRPr lang="en-US" altLang="en-US" sz="16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a:t>
            </a:r>
            <a:r>
              <a:rPr lang="en-US" dirty="0"/>
              <a:t>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32</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35</a:t>
            </a:fld>
            <a:endParaRPr lang="en-US" altLang="en-US" sz="1200" b="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36</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37</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November 4</a:t>
            </a:r>
            <a:r>
              <a:rPr lang="en-US" sz="2800" baseline="30000" dirty="0" smtClean="0"/>
              <a:t>th</a:t>
            </a:r>
            <a:r>
              <a:rPr lang="en-US" sz="2800" dirty="0" smtClean="0"/>
              <a:t> : </a:t>
            </a:r>
            <a:endParaRPr lang="en-US" sz="2800" dirty="0" smtClean="0"/>
          </a:p>
          <a:p>
            <a:pPr lvl="1">
              <a:defRPr/>
            </a:pPr>
            <a:r>
              <a:rPr lang="en-US" sz="2400" b="0" dirty="0" smtClean="0"/>
              <a:t>Received </a:t>
            </a:r>
            <a:r>
              <a:rPr lang="en-US" sz="2400" b="0" dirty="0" smtClean="0"/>
              <a:t>9</a:t>
            </a:r>
            <a:r>
              <a:rPr lang="en-US" sz="2400" dirty="0" smtClean="0"/>
              <a:t> </a:t>
            </a:r>
            <a:r>
              <a:rPr lang="en-US" sz="2400" dirty="0" smtClean="0"/>
              <a:t>s</a:t>
            </a:r>
            <a:r>
              <a:rPr lang="en-US" sz="2400" b="0" dirty="0" smtClean="0"/>
              <a:t>ubmissions (updated on </a:t>
            </a:r>
            <a:r>
              <a:rPr lang="en-US" sz="2400" b="0" dirty="0" smtClean="0"/>
              <a:t>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17 submissions in the queue</a:t>
            </a:r>
            <a:endParaRPr lang="en-US" sz="28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180482</TotalTime>
  <Words>2630</Words>
  <Application>Microsoft Office PowerPoint</Application>
  <PresentationFormat>Widescreen</PresentationFormat>
  <Paragraphs>560</Paragraphs>
  <Slides>37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 4000 (Editorial Comments)</vt:lpstr>
      <vt:lpstr>Motion # 4001</vt:lpstr>
      <vt:lpstr>Motion # 4002</vt:lpstr>
      <vt:lpstr>Motion # 4003</vt:lpstr>
      <vt:lpstr>Motion # 4004</vt:lpstr>
      <vt:lpstr>Motion # 4005</vt:lpstr>
      <vt:lpstr>Motion # 4006</vt:lpstr>
      <vt:lpstr>Motion # 4007</vt:lpstr>
      <vt:lpstr>Motion # 4008</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5775</cp:revision>
  <cp:lastPrinted>2014-11-04T15:04:57Z</cp:lastPrinted>
  <dcterms:created xsi:type="dcterms:W3CDTF">2007-04-17T18:10:23Z</dcterms:created>
  <dcterms:modified xsi:type="dcterms:W3CDTF">2019-11-11T06:04:48Z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2019-11-11 06:04:48Z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