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57" r:id="rId21"/>
    <p:sldId id="858" r:id="rId22"/>
    <p:sldId id="800" r:id="rId23"/>
    <p:sldId id="694" r:id="rId24"/>
    <p:sldId id="695" r:id="rId25"/>
    <p:sldId id="740" r:id="rId26"/>
    <p:sldId id="741" r:id="rId27"/>
    <p:sldId id="825"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54" autoAdjust="0"/>
    <p:restoredTop sz="92169" autoAdjust="0"/>
  </p:normalViewPr>
  <p:slideViewPr>
    <p:cSldViewPr>
      <p:cViewPr varScale="1">
        <p:scale>
          <a:sx n="109" d="100"/>
          <a:sy n="109" d="100"/>
        </p:scale>
        <p:origin x="138" y="27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802.11-19/1743r0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222"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a:t>
            </a:r>
            <a:r>
              <a:rPr lang="en-US" altLang="en-US" dirty="0" smtClean="0"/>
              <a:t> </a:t>
            </a:r>
            <a:r>
              <a:rPr lang="en-US" altLang="en-US" dirty="0" smtClean="0"/>
              <a:t>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2019-10-7</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3533666023"/>
              </p:ext>
            </p:extLst>
          </p:nvPr>
        </p:nvGraphicFramePr>
        <p:xfrm>
          <a:off x="998008" y="2133600"/>
          <a:ext cx="10195982" cy="3704103"/>
        </p:xfrm>
        <a:graphic>
          <a:graphicData uri="http://schemas.openxmlformats.org/drawingml/2006/table">
            <a:tbl>
              <a:tblPr firstRow="1" bandRow="1">
                <a:tableStyleId>{073A0DAA-6AF3-43AB-8588-CEC1D06C72B9}</a:tableStyleId>
              </a:tblPr>
              <a:tblGrid>
                <a:gridCol w="1763108"/>
                <a:gridCol w="4089474"/>
                <a:gridCol w="3443818"/>
                <a:gridCol w="899582"/>
              </a:tblGrid>
              <a:tr h="287812">
                <a:tc>
                  <a:txBody>
                    <a:bodyPr/>
                    <a:lstStyle/>
                    <a:p>
                      <a:r>
                        <a:rPr lang="en-US" sz="1400" dirty="0" smtClean="0">
                          <a:latin typeface="Arial" panose="020B0604020202020204" pitchFamily="34" charset="0"/>
                          <a:cs typeface="Arial" panose="020B0604020202020204" pitchFamily="34" charset="0"/>
                        </a:rPr>
                        <a:t>DCN</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Title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Presenter</a:t>
                      </a:r>
                      <a:r>
                        <a:rPr lang="en-US" sz="1400" baseline="0" dirty="0" smtClean="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CIDs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1303">
                <a:tc>
                  <a:txBody>
                    <a:bodyPr/>
                    <a:lstStyle/>
                    <a:p>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10625096" y="609600"/>
            <a:ext cx="1566904" cy="1384995"/>
          </a:xfrm>
          <a:prstGeom prst="rect">
            <a:avLst/>
          </a:prstGeom>
          <a:solidFill>
            <a:schemeClr val="bg2">
              <a:lumMod val="40000"/>
              <a:lumOff val="60000"/>
            </a:schemeClr>
          </a:solid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September</a:t>
            </a:r>
            <a:r>
              <a:rPr lang="en-US" altLang="en-US" sz="1600" dirty="0" smtClean="0"/>
              <a:t> </a:t>
            </a:r>
            <a:r>
              <a:rPr lang="en-US" altLang="en-US" sz="1600" dirty="0"/>
              <a:t>2019 meeting (doc: IEEE </a:t>
            </a:r>
            <a:r>
              <a:rPr lang="en-US" altLang="en-US" sz="1600" dirty="0" smtClean="0"/>
              <a:t>802.11-19/1685r0</a:t>
            </a:r>
            <a:r>
              <a:rPr lang="en-US" altLang="en-US" sz="1600" dirty="0" smtClean="0"/>
              <a:t>) and </a:t>
            </a:r>
            <a:r>
              <a:rPr lang="en-US" altLang="en-US" sz="1600" dirty="0"/>
              <a:t>teleconference minutes (doc: IEEE </a:t>
            </a:r>
            <a:r>
              <a:rPr lang="en-US" altLang="en-US" sz="1600" dirty="0" smtClean="0"/>
              <a:t>802.11-19/TBD)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smtClean="0"/>
              <a:t>Thursday</a:t>
            </a:r>
            <a:r>
              <a:rPr lang="en-US" altLang="en-US" sz="1600" dirty="0" smtClean="0"/>
              <a:t>: </a:t>
            </a:r>
            <a:r>
              <a:rPr lang="en-US" altLang="en-US" sz="1600" dirty="0" smtClean="0"/>
              <a:t>AM2 </a:t>
            </a:r>
            <a:r>
              <a:rPr lang="en-US" altLang="en-US" sz="1600" dirty="0" smtClean="0"/>
              <a:t>(2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PM2 </a:t>
            </a:r>
            <a:r>
              <a:rPr lang="en-US" altLang="en-US" sz="1600" dirty="0" smtClean="0"/>
              <a:t>(2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Motions: Comment resolutions</a:t>
            </a:r>
          </a:p>
          <a:p>
            <a:pPr lvl="1">
              <a:spcBef>
                <a:spcPts val="0"/>
              </a:spcBef>
            </a:pPr>
            <a:r>
              <a:rPr lang="en-US" altLang="en-US" sz="1600" b="1" dirty="0"/>
              <a:t>Motion: WG recirculation letter ballot</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2020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a:t>
            </a:r>
            <a:r>
              <a:rPr lang="en-US" altLang="en-US" dirty="0" smtClean="0"/>
              <a:t>September </a:t>
            </a:r>
            <a:r>
              <a:rPr lang="en-US" altLang="en-US" dirty="0" smtClean="0"/>
              <a:t>2019 Meeting and Teleconference Calls</a:t>
            </a:r>
          </a:p>
        </p:txBody>
      </p:sp>
      <p:sp>
        <p:nvSpPr>
          <p:cNvPr id="31747" name="Content Placeholder 2"/>
          <p:cNvSpPr>
            <a:spLocks noGrp="1"/>
          </p:cNvSpPr>
          <p:nvPr>
            <p:ph idx="1"/>
          </p:nvPr>
        </p:nvSpPr>
        <p:spPr>
          <a:xfrm>
            <a:off x="762000" y="2438399"/>
            <a:ext cx="10439400" cy="3583353"/>
          </a:xfrm>
        </p:spPr>
        <p:txBody>
          <a:bodyPr/>
          <a:lstStyle/>
          <a:p>
            <a:pPr>
              <a:defRPr/>
            </a:pPr>
            <a:r>
              <a:rPr lang="en-US" altLang="en-US" dirty="0"/>
              <a:t>Completed comment resolution on D3.0 (LB241)</a:t>
            </a:r>
          </a:p>
          <a:p>
            <a:pPr>
              <a:defRPr/>
            </a:pPr>
            <a:r>
              <a:rPr lang="en-US" altLang="en-US" dirty="0"/>
              <a:t>Approved 15-day WG recirculation letter </a:t>
            </a:r>
            <a:r>
              <a:rPr lang="en-US" altLang="en-US" dirty="0" smtClean="0"/>
              <a:t>ballot (LB243)</a:t>
            </a:r>
          </a:p>
          <a:p>
            <a:pPr lvl="1">
              <a:defRPr/>
            </a:pPr>
            <a:r>
              <a:rPr lang="en-US" altLang="en-US" dirty="0" smtClean="0"/>
              <a:t>Results: TBD</a:t>
            </a:r>
          </a:p>
          <a:p>
            <a:pPr lvl="1">
              <a:defRPr/>
            </a:pPr>
            <a:r>
              <a:rPr lang="en-US" altLang="en-US" dirty="0" smtClean="0"/>
              <a:t>Comments: TBD</a:t>
            </a:r>
          </a:p>
          <a:p>
            <a:pPr>
              <a:defRPr/>
            </a:pPr>
            <a:r>
              <a:rPr lang="en-US" altLang="en-US" dirty="0" smtClean="0"/>
              <a:t>Reviewed </a:t>
            </a:r>
            <a:r>
              <a:rPr lang="en-US" altLang="en-US" dirty="0"/>
              <a:t>TG timeline</a:t>
            </a:r>
          </a:p>
          <a:p>
            <a:pPr>
              <a:defRPr/>
            </a:pPr>
            <a:r>
              <a:rPr lang="en-US" altLang="en-US" dirty="0"/>
              <a:t>Agenda: </a:t>
            </a:r>
            <a:r>
              <a:rPr lang="en-US" altLang="en-US" dirty="0" smtClean="0"/>
              <a:t>doc:11-19/1418r9</a:t>
            </a:r>
          </a:p>
          <a:p>
            <a:pPr>
              <a:defRPr/>
            </a:pPr>
            <a:endParaRPr lang="en-US" altLang="en-US" dirty="0"/>
          </a:p>
          <a:p>
            <a:pPr marL="0" indent="0">
              <a:buNone/>
              <a:defRPr/>
            </a:pPr>
            <a:endParaRPr lang="en-US" altLang="en-US" dirty="0"/>
          </a:p>
          <a:p>
            <a:endParaRPr lang="en-US" alt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a:t>
            </a:r>
            <a:r>
              <a:rPr lang="en-US" altLang="en-US" dirty="0" smtClean="0"/>
              <a:t>September </a:t>
            </a:r>
            <a:r>
              <a:rPr lang="en-US" altLang="en-US" dirty="0" smtClean="0"/>
              <a:t>2019 meeting [doc: IEEE </a:t>
            </a:r>
            <a:r>
              <a:rPr lang="en-US" altLang="en-US" dirty="0" smtClean="0"/>
              <a:t>802.11-19/1685r0</a:t>
            </a:r>
            <a:r>
              <a:rPr lang="en-US" altLang="en-US" dirty="0" smtClean="0"/>
              <a:t>] and teleconference calls [doc: IEEE </a:t>
            </a:r>
            <a:r>
              <a:rPr lang="en-US" altLang="en-US" dirty="0" smtClean="0"/>
              <a:t>802.11-19/TBD]</a:t>
            </a:r>
            <a:endParaRPr lang="en-US" altLang="en-US" dirty="0" smtClean="0"/>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Waikoloa</a:t>
            </a:r>
            <a:r>
              <a:rPr lang="en-US" altLang="en-US" sz="3200" dirty="0" smtClean="0">
                <a:cs typeface="Times New Roman" panose="02020603050405020304" pitchFamily="18" charset="0"/>
              </a:rPr>
              <a:t>, Hawaii, </a:t>
            </a:r>
            <a:r>
              <a:rPr lang="en-US" altLang="en-US" sz="3200" dirty="0">
                <a:cs typeface="Times New Roman" panose="02020603050405020304" pitchFamily="18" charset="0"/>
              </a:rPr>
              <a:t>USA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November 10-15,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11-19/TBD] </a:t>
            </a:r>
            <a:r>
              <a:rPr lang="en-US" dirty="0"/>
              <a:t>for the CIDs listed below</a:t>
            </a:r>
            <a:r>
              <a:rPr lang="en-US" dirty="0" smtClean="0"/>
              <a:t>:</a:t>
            </a:r>
            <a:br>
              <a:rPr lang="en-US" dirty="0" smtClean="0"/>
            </a:br>
            <a:r>
              <a:rPr lang="en-US" dirty="0"/>
              <a:t/>
            </a:r>
            <a:br>
              <a:rPr lang="en-US" dirty="0"/>
            </a:br>
            <a:r>
              <a:rPr lang="en-US" dirty="0" smtClean="0"/>
              <a:t>List CIDs here</a:t>
            </a:r>
            <a:endParaRPr lang="en-US" dirty="0" smtClean="0"/>
          </a:p>
          <a:p>
            <a:endParaRPr lang="en-US" b="0" dirty="0" smtClean="0"/>
          </a:p>
          <a:p>
            <a:r>
              <a:rPr lang="en-US" b="0" dirty="0" smtClean="0"/>
              <a:t>Move</a:t>
            </a:r>
            <a:r>
              <a:rPr lang="en-US" b="0" dirty="0" smtClean="0"/>
              <a:t>:</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solidFill>
                  <a:srgbClr val="FF0000"/>
                </a:solidFill>
              </a:rPr>
              <a:t>LB </a:t>
            </a:r>
            <a:r>
              <a:rPr lang="en-US" dirty="0" smtClean="0">
                <a:solidFill>
                  <a:srgbClr val="FF0000"/>
                </a:solidFill>
              </a:rPr>
              <a:t>243 </a:t>
            </a:r>
            <a:r>
              <a:rPr lang="en-US" dirty="0">
                <a:solidFill>
                  <a:srgbClr val="FF0000"/>
                </a:solidFill>
              </a:rPr>
              <a:t>on </a:t>
            </a:r>
            <a:r>
              <a:rPr lang="en-US" dirty="0" smtClean="0">
                <a:solidFill>
                  <a:srgbClr val="FF0000"/>
                </a:solidFill>
              </a:rPr>
              <a:t>P802.11ba </a:t>
            </a:r>
            <a:r>
              <a:rPr lang="en-US" dirty="0" smtClean="0">
                <a:solidFill>
                  <a:srgbClr val="FF0000"/>
                </a:solidFill>
              </a:rPr>
              <a:t>D4.0 </a:t>
            </a:r>
            <a:r>
              <a:rPr lang="en-US" dirty="0"/>
              <a:t>as contained in document </a:t>
            </a:r>
            <a:r>
              <a:rPr lang="en-US" dirty="0" smtClean="0">
                <a:solidFill>
                  <a:srgbClr val="FF0000"/>
                </a:solidFill>
              </a:rPr>
              <a:t>11-19/TBD</a:t>
            </a:r>
            <a:r>
              <a:rPr lang="en-US" dirty="0" smtClean="0"/>
              <a:t>,</a:t>
            </a:r>
            <a:endParaRPr lang="en-US" dirty="0"/>
          </a:p>
          <a:p>
            <a:r>
              <a:rPr lang="en-US" dirty="0" smtClean="0"/>
              <a:t>Instruct </a:t>
            </a:r>
            <a:r>
              <a:rPr lang="en-US" dirty="0"/>
              <a:t>the editor to prepare </a:t>
            </a:r>
            <a:r>
              <a:rPr lang="en-US" dirty="0">
                <a:solidFill>
                  <a:srgbClr val="FF0000"/>
                </a:solidFill>
              </a:rPr>
              <a:t>Draft </a:t>
            </a:r>
            <a:r>
              <a:rPr lang="en-US" dirty="0" smtClean="0">
                <a:solidFill>
                  <a:srgbClr val="FF0000"/>
                </a:solidFill>
              </a:rPr>
              <a:t>5.0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solidFill>
                  <a:srgbClr val="FF0000"/>
                </a:solidFill>
              </a:rPr>
              <a:t>P802.11ba </a:t>
            </a:r>
            <a:r>
              <a:rPr lang="en-US" dirty="0" smtClean="0">
                <a:solidFill>
                  <a:srgbClr val="FF0000"/>
                </a:solidFill>
              </a:rPr>
              <a:t>D5.0 </a:t>
            </a:r>
            <a:r>
              <a:rPr lang="en-US" dirty="0"/>
              <a:t>be forwarded to Standards Association (SA) Ballot?”</a:t>
            </a:r>
          </a:p>
          <a:p>
            <a:endParaRPr lang="en-US" dirty="0"/>
          </a:p>
          <a:p>
            <a:r>
              <a:rPr lang="en-US" dirty="0" smtClean="0"/>
              <a:t>[</a:t>
            </a:r>
            <a:r>
              <a:rPr lang="en-US" dirty="0"/>
              <a:t>Moved</a:t>
            </a:r>
            <a:r>
              <a:rPr lang="en-US" dirty="0" smtClean="0"/>
              <a:t>:,  </a:t>
            </a:r>
            <a:r>
              <a:rPr lang="en-US" dirty="0"/>
              <a:t>Seconded</a:t>
            </a:r>
            <a:r>
              <a:rPr lang="en-US" dirty="0" smtClean="0"/>
              <a:t>:, </a:t>
            </a:r>
            <a:r>
              <a:rPr lang="en-US" dirty="0"/>
              <a:t>Result: </a:t>
            </a:r>
            <a:r>
              <a:rPr lang="en-US" dirty="0" smtClean="0"/>
              <a:t>Y-N-A]</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7543801"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smtClean="0">
                <a:solidFill>
                  <a:schemeClr val="tx1">
                    <a:lumMod val="50000"/>
                    <a:lumOff val="50000"/>
                  </a:schemeClr>
                </a:solidFill>
              </a:rPr>
              <a:t>TGba</a:t>
            </a:r>
            <a:r>
              <a:rPr lang="en-US" altLang="en-US" sz="1600" dirty="0" smtClean="0">
                <a:solidFill>
                  <a:schemeClr val="tx1">
                    <a:lumMod val="50000"/>
                    <a:lumOff val="50000"/>
                  </a:schemeClr>
                </a:solidFill>
              </a:rPr>
              <a:t> </a:t>
            </a:r>
            <a:r>
              <a:rPr lang="en-US" altLang="en-US" sz="1600" dirty="0">
                <a:solidFill>
                  <a:schemeClr val="tx1">
                    <a:lumMod val="50000"/>
                    <a:lumOff val="50000"/>
                  </a:schemeClr>
                </a:solidFill>
              </a:rPr>
              <a:t>Draft </a:t>
            </a:r>
            <a:r>
              <a:rPr lang="en-US" altLang="en-US" sz="1600" dirty="0" smtClean="0">
                <a:solidFill>
                  <a:schemeClr val="tx1">
                    <a:lumMod val="50000"/>
                    <a:lumOff val="50000"/>
                  </a:schemeClr>
                </a:solidFill>
              </a:rPr>
              <a:t>4.0 – WG Recirculation LB</a:t>
            </a:r>
            <a:endParaRPr lang="en-US" altLang="en-US" sz="1600" dirty="0">
              <a:solidFill>
                <a:schemeClr val="tx1">
                  <a:lumMod val="50000"/>
                  <a:lumOff val="50000"/>
                </a:schemeClr>
              </a:solidFill>
            </a:endParaRPr>
          </a:p>
          <a:p>
            <a:pPr lvl="1"/>
            <a:r>
              <a:rPr lang="en-US" altLang="en-US" sz="1600" dirty="0" smtClean="0"/>
              <a:t>October: MDR/MEC done (start after LB and done before Nov. F2F meeting)</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r>
              <a:rPr lang="en-US" altLang="en-US" sz="1600" dirty="0" smtClean="0">
                <a:solidFill>
                  <a:srgbClr val="FF0000"/>
                </a:solidFill>
              </a:rPr>
              <a:t>EC approval to SB (SA ballot)</a:t>
            </a:r>
          </a:p>
          <a:p>
            <a:pPr lvl="1"/>
            <a:r>
              <a:rPr lang="en-US" altLang="en-US" sz="1600" dirty="0" smtClean="0"/>
              <a:t>February: Initial SB (Draft 5.0)</a:t>
            </a:r>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7.0, </a:t>
            </a:r>
            <a:r>
              <a:rPr lang="en-US" altLang="en-US" sz="1600" u="sng" dirty="0" smtClean="0"/>
              <a:t>unchanged draft</a:t>
            </a:r>
            <a:r>
              <a:rPr lang="en-US" altLang="en-US" sz="1600" dirty="0" smtClean="0"/>
              <a:t>)</a:t>
            </a:r>
          </a:p>
          <a:p>
            <a:pPr lvl="1"/>
            <a:r>
              <a:rPr lang="en-US" altLang="en-US" sz="1800" b="1" dirty="0" smtClean="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22</a:t>
            </a:fld>
            <a:endParaRPr lang="en-US" altLang="en-US" sz="1200" b="0" dirty="0"/>
          </a:p>
        </p:txBody>
      </p:sp>
      <p:grpSp>
        <p:nvGrpSpPr>
          <p:cNvPr id="6" name="Group 5"/>
          <p:cNvGrpSpPr/>
          <p:nvPr/>
        </p:nvGrpSpPr>
        <p:grpSpPr>
          <a:xfrm>
            <a:off x="1600197" y="35988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a:t>
            </a:r>
            <a:r>
              <a:rPr lang="en-US" altLang="en-US" dirty="0" smtClean="0"/>
              <a:t>January 2020</a:t>
            </a:r>
            <a:endParaRPr lang="en-US" altLang="en-US" dirty="0" smtClean="0"/>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23</a:t>
            </a:fld>
            <a:endParaRPr lang="en-US" altLang="en-US" sz="1200" b="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 </a:t>
            </a:r>
            <a:r>
              <a:rPr lang="en-US" altLang="en-US" sz="2400" b="1" dirty="0" smtClean="0"/>
              <a:t>10:00 ET</a:t>
            </a:r>
          </a:p>
          <a:p>
            <a:pPr marL="685800" lvl="2" indent="-342900">
              <a:defRPr/>
            </a:pPr>
            <a:r>
              <a:rPr lang="en-US" altLang="en-US" sz="2400" b="1" dirty="0" smtClean="0"/>
              <a:t>TBD </a:t>
            </a:r>
            <a:r>
              <a:rPr lang="en-US" altLang="en-US" sz="2400" b="1" dirty="0" smtClean="0"/>
              <a:t>17:00 ET</a:t>
            </a:r>
          </a:p>
          <a:p>
            <a:pPr marL="685800" lvl="2" indent="-342900">
              <a:defRPr/>
            </a:pPr>
            <a:r>
              <a:rPr lang="en-US" altLang="en-US" sz="2400" b="1" dirty="0" smtClean="0"/>
              <a:t>TBD </a:t>
            </a:r>
            <a:r>
              <a:rPr lang="en-US" altLang="en-US" sz="2400" b="1" dirty="0" smtClean="0"/>
              <a:t>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25</a:t>
            </a:fld>
            <a:endParaRPr lang="en-US" altLang="en-US" sz="1200" b="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26</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27</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a:t>
            </a:r>
            <a:r>
              <a:rPr lang="en-US" altLang="en-US" dirty="0" smtClean="0"/>
              <a:t>November </a:t>
            </a:r>
            <a:r>
              <a:rPr lang="en-US" altLang="en-US" dirty="0" smtClean="0"/>
              <a:t>2019 session</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a:t>
            </a:r>
            <a:r>
              <a:rPr lang="en-US" altLang="en-US" dirty="0" smtClean="0"/>
              <a:t>D4.0 </a:t>
            </a:r>
            <a:r>
              <a:rPr lang="en-US" altLang="en-US" dirty="0" smtClean="0"/>
              <a:t>(</a:t>
            </a:r>
            <a:r>
              <a:rPr lang="en-US" altLang="en-US" dirty="0" smtClean="0"/>
              <a:t>LB243) </a:t>
            </a:r>
            <a:r>
              <a:rPr lang="en-US" altLang="en-US" dirty="0" smtClean="0"/>
              <a:t>and </a:t>
            </a:r>
            <a:r>
              <a:rPr lang="en-US" altLang="en-US" dirty="0"/>
              <a:t>instruct the editor to generate P802.11ba </a:t>
            </a:r>
            <a:r>
              <a:rPr lang="en-US" altLang="en-US" dirty="0" smtClean="0"/>
              <a:t>D5.0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TBD: </a:t>
            </a:r>
            <a:endParaRPr lang="en-US" sz="2800" dirty="0" smtClean="0"/>
          </a:p>
          <a:p>
            <a:pPr lvl="1">
              <a:defRPr/>
            </a:pPr>
            <a:r>
              <a:rPr lang="en-US" sz="2400" b="0" dirty="0" smtClean="0"/>
              <a:t>Received </a:t>
            </a:r>
            <a:r>
              <a:rPr lang="en-US" sz="2400" dirty="0" smtClean="0"/>
              <a:t>?? </a:t>
            </a:r>
            <a:r>
              <a:rPr lang="en-US" sz="2400" dirty="0" smtClean="0"/>
              <a:t>s</a:t>
            </a:r>
            <a:r>
              <a:rPr lang="en-US" sz="2400" b="0" dirty="0" smtClean="0"/>
              <a:t>ubmissions (updated on </a:t>
            </a:r>
            <a:r>
              <a:rPr lang="en-US" sz="2400" b="0" dirty="0" smtClean="0"/>
              <a:t>TBD)</a:t>
            </a:r>
            <a:endParaRPr lang="en-US" sz="24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167047</TotalTime>
  <Words>1707</Words>
  <Application>Microsoft Office PowerPoint</Application>
  <PresentationFormat>Widescreen</PresentationFormat>
  <Paragraphs>401</Paragraphs>
  <Slides>27</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Monotype Sorts</vt:lpstr>
      <vt:lpstr>MS Gothic</vt:lpstr>
      <vt:lpstr>MS PGothic</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September 2019 Meeting and Teleconference Calls</vt:lpstr>
      <vt:lpstr>Motion - Minutes</vt:lpstr>
      <vt:lpstr>Motion # 4000</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5674</cp:revision>
  <cp:lastPrinted>2014-11-04T15:04:57Z</cp:lastPrinted>
  <dcterms:created xsi:type="dcterms:W3CDTF">2007-04-17T18:10:23Z</dcterms:created>
  <dcterms:modified xsi:type="dcterms:W3CDTF">2019-10-07T23:33:47Z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2019-10-07 23:33:47Z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