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6.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5.xml.rels" ContentType="application/vnd.openxmlformats-package.relationships+xml"/>
  <Override PartName="/ppt/slideMasters/slideMaster6.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7.xml" ContentType="application/vnd.openxmlformats-officedocument.theme+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72.xml.rels" ContentType="application/vnd.openxmlformats-package.relationships+xml"/>
  <Override PartName="/ppt/slideLayouts/_rels/slideLayout71.xml.rels" ContentType="application/vnd.openxmlformats-package.relationships+xml"/>
  <Override PartName="/ppt/slideLayouts/_rels/slideLayout63.xml.rels" ContentType="application/vnd.openxmlformats-package.relationships+xml"/>
  <Override PartName="/ppt/slideLayouts/_rels/slideLayout62.xml.rels" ContentType="application/vnd.openxmlformats-package.relationships+xml"/>
  <Override PartName="/ppt/slideLayouts/_rels/slideLayout61.xml.rels" ContentType="application/vnd.openxmlformats-package.relationships+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70.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64.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69.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68.xml.rels" ContentType="application/vnd.openxmlformats-package.relationships+xml"/>
  <Override PartName="/ppt/slideLayouts/_rels/slideLayout4.xml.rels" ContentType="application/vnd.openxmlformats-package.relationships+xml"/>
  <Override PartName="/ppt/slideLayouts/_rels/slideLayout67.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65.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66.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6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40" Type="http://schemas.openxmlformats.org/officeDocument/2006/relationships/slide" Target="slides/slide32.xml"/><Relationship Id="rId41" Type="http://schemas.openxmlformats.org/officeDocument/2006/relationships/slide" Target="slides/slide33.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5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5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25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25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25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7B7741A-404C-4D54-986E-2AF9CB9CA11F}"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4"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435"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436"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437"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5ECFAF35-CC21-48A1-82CA-E5EF98ABEB2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8"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439"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2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2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22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3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3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3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4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4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4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4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4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4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5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5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a:t>
            </a:r>
            <a:r>
              <a:rPr b="1" lang="sv-SE" sz="1800" spc="-1" strike="noStrike">
                <a:solidFill>
                  <a:srgbClr val="000000"/>
                </a:solidFill>
                <a:latin typeface="Times New Roman"/>
                <a:ea typeface="MS Gothic"/>
              </a:rPr>
              <a:t>19/1741r7 </a:t>
            </a:r>
            <a:endParaRPr b="0" lang="sv-SE" sz="1800" spc="-1" strike="noStrike">
              <a:latin typeface="DejaVu Sans"/>
            </a:endParaRPr>
          </a:p>
        </p:txBody>
      </p:sp>
      <p:sp>
        <p:nvSpPr>
          <p:cNvPr id="4" name="PlaceHolder 5"/>
          <p:cNvSpPr>
            <a:spLocks noGrp="1"/>
          </p:cNvSpPr>
          <p:nvPr>
            <p:ph type="title"/>
          </p:nvPr>
        </p:nvSpPr>
        <p:spPr>
          <a:xfrm>
            <a:off x="457200" y="137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802.11-19/1741r7 </a:t>
            </a:r>
            <a:endParaRPr b="0" lang="sv-SE" sz="1800" spc="-1" strike="noStrike">
              <a:latin typeface="DejaVu Sans"/>
            </a:endParaRPr>
          </a:p>
        </p:txBody>
      </p:sp>
      <p:sp>
        <p:nvSpPr>
          <p:cNvPr id="46" name="PlaceHolder 5"/>
          <p:cNvSpPr>
            <a:spLocks noGrp="1"/>
          </p:cNvSpPr>
          <p:nvPr>
            <p:ph type="title"/>
          </p:nvPr>
        </p:nvSpPr>
        <p:spPr>
          <a:xfrm>
            <a:off x="144000" y="158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802.11-19/1741r7 </a:t>
            </a:r>
            <a:endParaRPr b="0" lang="sv-SE" sz="1800" spc="-1" strike="noStrike">
              <a:latin typeface="DejaVu Sans"/>
            </a:endParaRPr>
          </a:p>
        </p:txBody>
      </p:sp>
      <p:sp>
        <p:nvSpPr>
          <p:cNvPr id="88" name="PlaceHolder 5"/>
          <p:cNvSpPr>
            <a:spLocks noGrp="1"/>
          </p:cNvSpPr>
          <p:nvPr>
            <p:ph type="title"/>
          </p:nvPr>
        </p:nvSpPr>
        <p:spPr>
          <a:xfrm>
            <a:off x="14400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92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802.11-19/1741r7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57200" y="741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802.11-19/1741r7 </a:t>
            </a:r>
            <a:endParaRPr b="0" lang="sv-SE" sz="1800" spc="-1" strike="noStrike">
              <a:latin typeface="DejaVu Sans"/>
            </a:endParaRPr>
          </a:p>
        </p:txBody>
      </p:sp>
      <p:sp>
        <p:nvSpPr>
          <p:cNvPr id="172" name="PlaceHolder 5"/>
          <p:cNvSpPr>
            <a:spLocks noGrp="1"/>
          </p:cNvSpPr>
          <p:nvPr>
            <p:ph type="title"/>
          </p:nvPr>
        </p:nvSpPr>
        <p:spPr>
          <a:xfrm>
            <a:off x="457200" y="669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21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1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21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802.11-19/1741r7 </a:t>
            </a:r>
            <a:endParaRPr b="0" lang="sv-SE" sz="1800" spc="-1" strike="noStrike">
              <a:latin typeface="DejaVu Sans"/>
            </a:endParaRPr>
          </a:p>
        </p:txBody>
      </p:sp>
      <p:sp>
        <p:nvSpPr>
          <p:cNvPr id="214" name="PlaceHolder 5"/>
          <p:cNvSpPr>
            <a:spLocks noGrp="1"/>
          </p:cNvSpPr>
          <p:nvPr>
            <p:ph type="title"/>
          </p:nvPr>
        </p:nvSpPr>
        <p:spPr>
          <a:xfrm>
            <a:off x="457200" y="1662840"/>
            <a:ext cx="8228880" cy="114516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21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tandards.ieee.org/board/aud/LMSC.pdf" TargetMode="External"/><Relationship Id="rId2" Type="http://schemas.openxmlformats.org/officeDocument/2006/relationships/hyperlink" Target="https://mentor.ieee.org/802-ec/dcn/17/ec-17-0090-22-0PNP-ieee-802-lmsc-operations-manual.pdf" TargetMode="External"/><Relationship Id="rId3" Type="http://schemas.openxmlformats.org/officeDocument/2006/relationships/hyperlink" Target="https://mentor.ieee.org/802-ec/dcn/17/ec-17-0090-22-0PNP-ieee-802-lmsc-operations-manual.pdf" TargetMode="External"/><Relationship Id="rId4" Type="http://schemas.openxmlformats.org/officeDocument/2006/relationships/hyperlink" Target="http://www.ieee802.org/PNP/approved/IEEE_802_WG_PandP_v19.pdf" TargetMode="External"/><Relationship Id="rId5" Type="http://schemas.openxmlformats.org/officeDocument/2006/relationships/hyperlink" Target="https://mentor.ieee.org/802-ec/dcn/17/ec-17-0120-27-0PNP-ieee-802-lmsc-chairs-guidelines.pdf" TargetMode="External"/><Relationship Id="rId6" Type="http://schemas.openxmlformats.org/officeDocument/2006/relationships/hyperlink" Target="https://mentor.ieee.org/802-ec/dcn/17/ec-17-0120-27-0PNP-ieee-802-lmsc-chairs-guidelines.pdf" TargetMode="External"/><Relationship Id="rId7" Type="http://schemas.openxmlformats.org/officeDocument/2006/relationships/hyperlink" Target="https://mentor.ieee.org/802-ec/dcn/16/ec-16-0180-05-00EC-ieee-802-participation-slide.ppt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0" Type="http://schemas.openxmlformats.org/officeDocument/2006/relationships/slideLayout" Target="../slideLayouts/slideLayout1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3.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hyperlink" Target="https://mentor.ieee.org/802.11/dcn/19/11-19-1707-00-0rcm-rcm-tig-closing-report-hanoi-15-20-sep-2019.pptx" TargetMode="External"/><Relationship Id="rId2"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www.ieee.org/about/corporate/governance/p7-8.html" TargetMode="External"/><Relationship Id="rId2" Type="http://schemas.openxmlformats.org/officeDocument/2006/relationships/hyperlink" Target="http://www.ieee.org/about/corporate/governance/p7-8.html" TargetMode="External"/><Relationship Id="rId3" Type="http://schemas.openxmlformats.org/officeDocument/2006/relationships/hyperlink" Target="http://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www.ieee.org/about/corporate/governance" TargetMode="External"/><Relationship Id="rId7" Type="http://schemas.openxmlformats.org/officeDocument/2006/relationships/slideLayout" Target="../slideLayouts/slideLayout1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9.xml.rels><?xml version="1.0" encoding="UTF-8"?>
<Relationships xmlns="http://schemas.openxmlformats.org/package/2006/relationships"><Relationship Id="rId1" Type="http://schemas.openxmlformats.org/officeDocument/2006/relationships/hyperlink" Target="http://standards.ieee.org/develop/policies/bylaws/sb_bylaws.pdf" TargetMode="External"/><Relationship Id="rId2" Type="http://schemas.openxmlformats.org/officeDocument/2006/relationships/slideLayout" Target="../slideLayouts/slideLayout1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8"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59"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0"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9EC6725-A26F-4D6A-95FB-326FB91555B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262"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2019-11-13</a:t>
            </a:r>
            <a:endParaRPr b="0" lang="sv-SE" sz="2000" spc="-1" strike="noStrike">
              <a:latin typeface="DejaVu Sans"/>
            </a:endParaRPr>
          </a:p>
        </p:txBody>
      </p:sp>
      <p:sp>
        <p:nvSpPr>
          <p:cNvPr id="263"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264"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65"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0306541-A021-479D-A002-F8208CB7F40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Rules Documents</a:t>
            </a:r>
            <a:endParaRPr b="0" lang="sv-SE" sz="2600" spc="-1" strike="noStrike">
              <a:latin typeface="DejaVu Sans"/>
            </a:endParaRPr>
          </a:p>
        </p:txBody>
      </p:sp>
      <p:sp>
        <p:nvSpPr>
          <p:cNvPr id="312" name="TextShape 6"/>
          <p:cNvSpPr txBox="1"/>
          <p:nvPr/>
        </p:nvSpPr>
        <p:spPr>
          <a:xfrm>
            <a:off x="457200" y="2376000"/>
            <a:ext cx="8229240" cy="3243240"/>
          </a:xfrm>
          <a:prstGeom prst="rect">
            <a:avLst/>
          </a:prstGeom>
          <a:noFill/>
          <a:ln>
            <a:noFill/>
          </a:ln>
        </p:spPr>
        <p:txBody>
          <a:bodyPr lIns="0" rIns="0" tIns="0" bIns="0" anchor="ctr">
            <a:spAutoFit/>
          </a:bodyPr>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Policies &amp; Procedures (Approved June 2014)</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1"/>
              </a:rPr>
              <a:t>http://standards.ieee.org/board/aud/LMSC.pdf</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Operations Manual (Approved 13 July 2018)</a:t>
            </a:r>
            <a:endParaRPr b="0" lang="sv-SE" sz="1200" spc="-1" strike="noStrike">
              <a:latin typeface="DejaVu Sans"/>
            </a:endParaRPr>
          </a:p>
          <a:p>
            <a:pPr marL="743040" indent="-285480">
              <a:lnSpc>
                <a:spcPct val="8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2"/>
              </a:rPr>
              <a:t>https://</a:t>
            </a:r>
            <a:r>
              <a:rPr b="0" lang="sv-SE" sz="1200" spc="-1" strike="noStrike" u="sng">
                <a:solidFill>
                  <a:srgbClr val="0070c0"/>
                </a:solidFill>
                <a:uFillTx/>
                <a:latin typeface="DejaVu Sans"/>
                <a:ea typeface="MS Gothic"/>
                <a:hlinkClick r:id="rId3"/>
              </a:rPr>
              <a:t>mentor.ieee.org/802-ec/dcn/17/ec-17-0090-22-0PNP-ieee-802-lmsc-operations-manual.pdf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8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Working Group Policies &amp; Procedures (29 July 2016) </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4"/>
              </a:rPr>
              <a:t>http://www.ieee802.org/PNP/approved/IEEE_802_WG_PandP_v19.pdf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LMSC Chair's Guidelines (Approved 13 July 2018)</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5"/>
              </a:rPr>
              <a:t>https://</a:t>
            </a:r>
            <a:r>
              <a:rPr b="0" lang="sv-SE" sz="1200" spc="-1" strike="noStrike" u="sng">
                <a:solidFill>
                  <a:srgbClr val="0070c0"/>
                </a:solidFill>
                <a:uFillTx/>
                <a:latin typeface="DejaVu Sans"/>
                <a:ea typeface="MS Gothic"/>
                <a:hlinkClick r:id="rId6"/>
              </a:rPr>
              <a:t>mentor.ieee.org/802-ec/dcn/17/ec-17-0120-27-0PNP-ieee-802-lmsc-chairs-guidelines.pdf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Participation in IEEE 802 Meetings</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7"/>
              </a:rPr>
              <a:t>https://mentor.ieee.org/802-ec/dcn/16/ec-16-0180-05-00EC-ieee-802-participation-slide.pptx</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Policies and Procedures hierarchy: </a:t>
            </a:r>
            <a:r>
              <a:rPr b="0" lang="sv-SE" sz="1200" spc="-1" strike="noStrike" u="sng">
                <a:solidFill>
                  <a:srgbClr val="0070c0"/>
                </a:solidFill>
                <a:uFillTx/>
                <a:latin typeface="DejaVu Sans"/>
                <a:ea typeface="MS Gothic"/>
                <a:hlinkClick r:id="rId8"/>
              </a:rPr>
              <a:t>http://www.ieee802.org/11/Rules/rules.shtml</a:t>
            </a:r>
            <a:endParaRPr b="0" lang="sv-SE" sz="12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200" spc="-1" strike="noStrike">
                <a:solidFill>
                  <a:srgbClr val="000000"/>
                </a:solidFill>
                <a:latin typeface="DejaVu Sans"/>
                <a:ea typeface="MS Gothic"/>
              </a:rPr>
              <a:t>IEEE 802 Procedural document website: </a:t>
            </a:r>
            <a:r>
              <a:rPr b="0" lang="sv-SE" sz="1200" spc="-1" strike="noStrike" u="sng">
                <a:solidFill>
                  <a:srgbClr val="0070c0"/>
                </a:solidFill>
                <a:uFillTx/>
                <a:latin typeface="DejaVu Sans"/>
                <a:ea typeface="MS Gothic"/>
                <a:hlinkClick r:id="rId9"/>
              </a:rPr>
              <a:t>http://www.ieee802.org/devdocs.shtml</a:t>
            </a:r>
            <a:r>
              <a:rPr b="0" lang="sv-SE" sz="1200" spc="-1" strike="noStrike">
                <a:solidFill>
                  <a:srgbClr val="000000"/>
                </a:solidFill>
                <a:latin typeface="DejaVu Sans"/>
                <a:ea typeface="MS Gothic"/>
              </a:rPr>
              <a:t> </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685800" y="1584000"/>
            <a:ext cx="7768440" cy="4749840"/>
          </a:xfrm>
          <a:prstGeom prst="rect">
            <a:avLst/>
          </a:prstGeom>
          <a:noFill/>
          <a:ln w="9360">
            <a:noFill/>
          </a:ln>
        </p:spPr>
        <p:style>
          <a:lnRef idx="0"/>
          <a:fillRef idx="0"/>
          <a:effectRef idx="0"/>
          <a:fontRef idx="minor"/>
        </p:style>
      </p:sp>
      <p:sp>
        <p:nvSpPr>
          <p:cNvPr id="3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281D1E8-9C18-4E96-9976-CFF32D018AA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18"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564"/>
              </a:spcBef>
              <a:buClr>
                <a:srgbClr val="000000"/>
              </a:buClr>
              <a:buSzPct val="45000"/>
              <a:buFont typeface="Wingdings" charset="2"/>
              <a:buChar char=""/>
            </a:pPr>
            <a:r>
              <a:rPr b="1" lang="sv-SE" sz="16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sv-SE" sz="1600" spc="-1" strike="noStrike">
              <a:latin typeface="DejaVu Sans"/>
            </a:endParaRPr>
          </a:p>
          <a:p>
            <a:pPr marL="216000" indent="-216000">
              <a:lnSpc>
                <a:spcPct val="90000"/>
              </a:lnSpc>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For material that is not previously Published, IEEE is automatically granted a license to use any material that is presented or submitted.</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3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E7AFB75-504B-4FD8-ADAE-C230643F0A7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24" name="TextShape 6"/>
          <p:cNvSpPr txBox="1"/>
          <p:nvPr/>
        </p:nvSpPr>
        <p:spPr>
          <a:xfrm>
            <a:off x="457200" y="1726560"/>
            <a:ext cx="8229240" cy="4542120"/>
          </a:xfrm>
          <a:prstGeom prst="rect">
            <a:avLst/>
          </a:prstGeom>
          <a:noFill/>
          <a:ln>
            <a:noFill/>
          </a:ln>
        </p:spPr>
        <p:txBody>
          <a:bodyPr lIns="0" rIns="0" tIns="0" bIns="0" anchor="ctr">
            <a:spAutoFit/>
          </a:bodyPr>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The IEEE SA Copyright Policy is described in the IEEE SA Standards Board Bylaws and IEEE SA Standards Board Operations Manual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567"/>
              </a:spcBef>
              <a:buClr>
                <a:srgbClr val="000000"/>
              </a:buClr>
              <a:buSzPct val="45000"/>
              <a:buFont typeface="Wingdings" charset="2"/>
              <a:buChar char=""/>
            </a:pPr>
            <a:r>
              <a:rPr b="0" lang="sv-SE" sz="1200" spc="-1" strike="noStrike">
                <a:solidFill>
                  <a:srgbClr val="000000"/>
                </a:solidFill>
                <a:latin typeface="DejaVu Sans"/>
                <a:ea typeface="MS PGothic"/>
              </a:rPr>
              <a:t>IEEE SA Copyright Policy, see </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7 of the IEEE SA Standards Board Bylaws</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https://standards.ieee.org/about/policies/bylaws/sect6-7.html#7</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6.1 of the IEEE SA Standards Board Operations Manual</a:t>
            </a:r>
            <a:b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https://standards.ieee.org/about/policies/opman/sect6.html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Permission</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https://standards.ieee.org/content/dam/ieee-standards/standards/web/documents/other/permissionltrs.zip</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FAQs</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http://standards.ieee.org/faqs/copyrights.html/</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Best Practices for IEEE Standards Development </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http://standards.ieee.org/develop/policies/best_practices_for_ieee_standards_development_051215.pdf</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Distribution of Draft Standards (see 6.1.3 of the SASB Operations Manual)</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https://standards.ieee.org/about/policies/opman/sect6.html</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32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F591208-D205-4902-B0E9-98C4D3C39D2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3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D41AF36-02D5-47BD-B705-EA8C0446B80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33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40CB167-85F7-4373-9F7E-817CAC602E1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3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A08D4F7-8BC7-4AD6-8893-1207BD85342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34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33E4FD8-7BE3-463E-BEAC-02A5A782D7C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9"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5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1961105-D70D-4CBD-9182-4E5C8CB0196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
          <p:cNvSpPr/>
          <p:nvPr/>
        </p:nvSpPr>
        <p:spPr>
          <a:xfrm>
            <a:off x="685800" y="1189080"/>
            <a:ext cx="7768440" cy="4749840"/>
          </a:xfrm>
          <a:prstGeom prst="rect">
            <a:avLst/>
          </a:prstGeom>
          <a:noFill/>
          <a:ln w="9360">
            <a:noFill/>
          </a:ln>
        </p:spPr>
        <p:style>
          <a:lnRef idx="0"/>
          <a:fillRef idx="0"/>
          <a:effectRef idx="0"/>
          <a:fontRef idx="minor"/>
        </p:style>
      </p:sp>
      <p:sp>
        <p:nvSpPr>
          <p:cNvPr id="35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256DF4E-DDDF-4D39-AD4C-92AD915F209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9"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0" name="CustomShape 6"/>
          <p:cNvSpPr/>
          <p:nvPr/>
        </p:nvSpPr>
        <p:spPr>
          <a:xfrm>
            <a:off x="457200" y="1798560"/>
            <a:ext cx="8228880" cy="729360"/>
          </a:xfrm>
          <a:prstGeom prst="rect">
            <a:avLst/>
          </a:prstGeom>
          <a:noFill/>
          <a:ln>
            <a:noFill/>
          </a:ln>
        </p:spPr>
        <p:style>
          <a:lnRef idx="0"/>
          <a:fillRef idx="0"/>
          <a:effectRef idx="0"/>
          <a:fontRef idx="minor"/>
        </p:style>
        <p:txBody>
          <a:bodyPr lIns="0" rIns="0" tIns="0" bIns="0" anchor="ctr">
            <a:spAutoFit/>
          </a:bodyPr>
          <a:p>
            <a:pPr>
              <a:lnSpc>
                <a:spcPct val="100000"/>
              </a:lnSpc>
            </a:pPr>
            <a:r>
              <a:rPr b="0" lang="sv-SE" sz="1600" spc="-1" strike="noStrike">
                <a:latin typeface="DejaVu Serif"/>
              </a:rPr>
              <a:t>Teleconferences organized on October 15 and 29, 2019.</a:t>
            </a:r>
            <a:endParaRPr b="0" lang="sv-SE" sz="1600" spc="-1" strike="noStrike">
              <a:latin typeface="DejaVu Sans"/>
            </a:endParaRPr>
          </a:p>
          <a:p>
            <a:pPr>
              <a:lnSpc>
                <a:spcPct val="100000"/>
              </a:lnSpc>
            </a:pPr>
            <a:endParaRPr b="0" lang="sv-SE" sz="1600" spc="-1" strike="noStrike">
              <a:latin typeface="DejaVu Sans"/>
            </a:endParaRPr>
          </a:p>
          <a:p>
            <a:pPr>
              <a:lnSpc>
                <a:spcPct val="100000"/>
              </a:lnSpc>
            </a:pPr>
            <a:r>
              <a:rPr b="0" lang="sv-SE" sz="1600" spc="-1" strike="noStrike">
                <a:latin typeface="DejaVu Serif"/>
              </a:rPr>
              <a:t>3 prior F2F session minutes also to be approved.</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November 11-15, 2019, Waikoloa, United States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26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40B677C-2C83-43C8-A618-670906B3EA8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0"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5EEB245-4DBE-40E0-825F-1BB6F6FD581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6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65"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6" name="CustomShape 6"/>
          <p:cNvSpPr/>
          <p:nvPr/>
        </p:nvSpPr>
        <p:spPr>
          <a:xfrm>
            <a:off x="457200" y="2487600"/>
            <a:ext cx="8228880" cy="21636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11-19/891 “atlanta-may-2019-minutes” posted to Mentor on 16 May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1:</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11-19/891r0 as RCM TIG minutes for the May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Steve Palm</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89B1CA7-2F13-4B03-A2AA-9F239EC3DBC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1"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2" name="CustomShape 6"/>
          <p:cNvSpPr/>
          <p:nvPr/>
        </p:nvSpPr>
        <p:spPr>
          <a:xfrm>
            <a:off x="457200" y="2381760"/>
            <a:ext cx="8228880" cy="237528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11-19/1357 “Minutes for RCM TIG - July 2019 - Vienna” posted to Mentor on 22 July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2:</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11-19/1357</a:t>
            </a:r>
            <a:r>
              <a:rPr b="0" lang="sv-SE" sz="1400" spc="-1" strike="noStrike">
                <a:solidFill>
                  <a:srgbClr val="000000"/>
                </a:solidFill>
                <a:latin typeface="DejaVu Serif"/>
                <a:ea typeface="MS Gothic"/>
              </a:rPr>
              <a:t>r0 as RCM TIG minutes for the July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Mike Montemurro</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CustomShape 1"/>
          <p:cNvSpPr/>
          <p:nvPr/>
        </p:nvSpPr>
        <p:spPr>
          <a:xfrm>
            <a:off x="685800" y="1189080"/>
            <a:ext cx="7768440" cy="4749840"/>
          </a:xfrm>
          <a:prstGeom prst="rect">
            <a:avLst/>
          </a:prstGeom>
          <a:noFill/>
          <a:ln w="9360">
            <a:noFill/>
          </a:ln>
        </p:spPr>
        <p:style>
          <a:lnRef idx="0"/>
          <a:fillRef idx="0"/>
          <a:effectRef idx="0"/>
          <a:fontRef idx="minor"/>
        </p:style>
      </p:sp>
      <p:sp>
        <p:nvSpPr>
          <p:cNvPr id="37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4BEFF5E-E96D-4890-93A5-787A2051A33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7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7"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8"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11-19/1766 “Minutes for RCM TIG - Sept 2019 - Hanoi” posted to Mentor on 14 October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3:</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11-19/1766</a:t>
            </a:r>
            <a:r>
              <a:rPr b="0" lang="sv-SE" sz="1400" spc="-1" strike="noStrike">
                <a:solidFill>
                  <a:srgbClr val="000000"/>
                </a:solidFill>
                <a:latin typeface="DejaVu Serif"/>
                <a:ea typeface="MS Gothic"/>
              </a:rPr>
              <a:t>r0 as RCM TIG minutes for the September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Steve Palm</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Dan Harkins</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CustomShape 1"/>
          <p:cNvSpPr/>
          <p:nvPr/>
        </p:nvSpPr>
        <p:spPr>
          <a:xfrm>
            <a:off x="685800" y="1189080"/>
            <a:ext cx="7768440" cy="4749840"/>
          </a:xfrm>
          <a:prstGeom prst="rect">
            <a:avLst/>
          </a:prstGeom>
          <a:noFill/>
          <a:ln w="9360">
            <a:noFill/>
          </a:ln>
        </p:spPr>
        <p:style>
          <a:lnRef idx="0"/>
          <a:fillRef idx="0"/>
          <a:effectRef idx="0"/>
          <a:fontRef idx="minor"/>
        </p:style>
      </p:sp>
      <p:sp>
        <p:nvSpPr>
          <p:cNvPr id="38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39379EA-BFB9-4690-9FE3-9447743EA37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3"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84"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11-19/1768 “Minutes for RCM TIG - Oct 2019 teleconferences” posted to Mentor on 7 Nov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4:</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11-19/1768r1 as RCM TIG minutes for the teleconferences organized on 15 and 29 Oct 2019.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Menzo Wentink</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Matthew Wilson</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8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BC3935E-C488-4C77-989D-DD43EE434FB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685800" y="1189080"/>
            <a:ext cx="7768440" cy="4749840"/>
          </a:xfrm>
          <a:prstGeom prst="rect">
            <a:avLst/>
          </a:prstGeom>
          <a:noFill/>
          <a:ln w="9360">
            <a:noFill/>
          </a:ln>
        </p:spPr>
        <p:style>
          <a:lnRef idx="0"/>
          <a:fillRef idx="0"/>
          <a:effectRef idx="0"/>
          <a:fontRef idx="minor"/>
        </p:style>
      </p:sp>
      <p:sp>
        <p:nvSpPr>
          <p:cNvPr id="39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895C1D4-B5BC-4AAC-BE99-BD54562D873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94"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Timeline review</a:t>
            </a:r>
            <a:endParaRPr b="0" lang="sv-SE" sz="2200" spc="-1" strike="noStrike">
              <a:latin typeface="DejaVu Sans"/>
            </a:endParaRPr>
          </a:p>
        </p:txBody>
      </p:sp>
      <p:sp>
        <p:nvSpPr>
          <p:cNvPr id="395" name="CustomShape 6"/>
          <p:cNvSpPr/>
          <p:nvPr/>
        </p:nvSpPr>
        <p:spPr>
          <a:xfrm>
            <a:off x="457200" y="1087920"/>
            <a:ext cx="8228880" cy="4847400"/>
          </a:xfrm>
          <a:prstGeom prst="rect">
            <a:avLst/>
          </a:prstGeom>
          <a:noFill/>
          <a:ln>
            <a:noFill/>
          </a:ln>
        </p:spPr>
        <p:style>
          <a:lnRef idx="0"/>
          <a:fillRef idx="0"/>
          <a:effectRef idx="0"/>
          <a:fontRef idx="minor"/>
        </p:style>
        <p:txBody>
          <a:bodyPr lIns="0" rIns="0" tIns="0" bIns="0" anchor="ctr">
            <a:spAutoFit/>
          </a:bodyPr>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Before: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3 meeting slots. Produce a first draft report. Done.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October: 2 telecons (1h) requested for Tuesday Oct 15 and 29. </a:t>
            </a:r>
            <a:r>
              <a:rPr b="0" lang="sv-SE" sz="2000" spc="-1" strike="noStrike" u="sng">
                <a:solidFill>
                  <a:srgbClr val="000000"/>
                </a:solidFill>
                <a:uFillTx/>
                <a:latin typeface="Times New Roman"/>
                <a:ea typeface="Gulim"/>
              </a:rPr>
              <a:t>Webex</a:t>
            </a:r>
            <a:r>
              <a:rPr b="0" lang="sv-SE" sz="2000" spc="-1" strike="noStrike">
                <a:solidFill>
                  <a:srgbClr val="000000"/>
                </a:solidFill>
                <a:latin typeface="Times New Roman"/>
                <a:ea typeface="Gulim"/>
              </a:rPr>
              <a: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Gulim"/>
              </a:rPr>
              <a:t>Now:</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3 meeting slots.</a:t>
            </a:r>
            <a:endParaRPr b="0" lang="sv-SE" sz="2000" spc="-1" strike="noStrike">
              <a:latin typeface="DejaVu Sans"/>
            </a:endParaRPr>
          </a:p>
          <a:p>
            <a:pPr>
              <a:lnSpc>
                <a:spcPct val="100000"/>
              </a:lnSpc>
            </a:pPr>
            <a:br/>
            <a:r>
              <a:rPr b="1" lang="sv-SE" sz="2000" spc="-1" strike="noStrike">
                <a:solidFill>
                  <a:srgbClr val="000000"/>
                </a:solidFill>
                <a:latin typeface="Times New Roman"/>
                <a:ea typeface="Gulim"/>
              </a:rPr>
              <a:t>Goal: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Finalize and adopt report and present to the group.</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See also </a:t>
            </a:r>
            <a:r>
              <a:rPr b="0" lang="sv-SE" sz="2000" spc="-1" strike="noStrike" u="sng">
                <a:solidFill>
                  <a:srgbClr val="0000ff"/>
                </a:solidFill>
                <a:uFillTx/>
                <a:latin typeface="Times New Roman"/>
                <a:ea typeface="Gulim"/>
                <a:hlinkClick r:id="rId1"/>
              </a:rPr>
              <a:t>11-19/1707r0</a:t>
            </a:r>
            <a:r>
              <a:rPr b="0" lang="sv-SE" sz="2000" spc="-1" strike="noStrike">
                <a:solidFill>
                  <a:srgbClr val="000000"/>
                </a:solidFill>
                <a:latin typeface="Times New Roman"/>
                <a:ea typeface="Gulim"/>
              </a:rPr>
              <a:t> </a:t>
            </a:r>
            <a:endParaRPr b="0" lang="sv-SE" sz="2000" spc="-1" strike="noStrike">
              <a:latin typeface="DejaVu Sans"/>
            </a:endParaRPr>
          </a:p>
          <a:p>
            <a:pPr>
              <a:lnSpc>
                <a:spcPct val="100000"/>
              </a:lnSpc>
            </a:pPr>
            <a:endParaRPr b="0" lang="sv-SE" sz="2000" spc="-1" strike="noStrike">
              <a:latin typeface="DejaVu Sans"/>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9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934B762-EC66-44DE-AB58-4C9EA5831EE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CustomShape 1"/>
          <p:cNvSpPr/>
          <p:nvPr/>
        </p:nvSpPr>
        <p:spPr>
          <a:xfrm>
            <a:off x="504000" y="1535760"/>
            <a:ext cx="8228520" cy="3552480"/>
          </a:xfrm>
          <a:prstGeom prst="rect">
            <a:avLst/>
          </a:prstGeom>
          <a:noFill/>
          <a:ln>
            <a:noFill/>
          </a:ln>
        </p:spPr>
        <p:style>
          <a:lnRef idx="0"/>
          <a:fillRef idx="0"/>
          <a:effectRef idx="0"/>
          <a:fontRef idx="minor"/>
        </p:style>
        <p:txBody>
          <a:bodyPr lIns="0" rIns="0" tIns="0" bIns="0" anchor="ctr">
            <a:spAutoFit/>
          </a:bodyPr>
          <a:p>
            <a:r>
              <a:rPr b="0" lang="sv-SE" sz="1800" spc="-1" strike="noStrike">
                <a:solidFill>
                  <a:srgbClr val="000000"/>
                </a:solidFill>
                <a:latin typeface="DejaVu Serif"/>
                <a:ea typeface="DejaVu Sans"/>
              </a:rPr>
              <a:t>Draft report available available in </a:t>
            </a:r>
            <a:r>
              <a:rPr b="0" lang="sv-SE" sz="1800" spc="-1" strike="noStrike" u="sng">
                <a:solidFill>
                  <a:srgbClr val="0000ff"/>
                </a:solidFill>
                <a:uFillTx/>
                <a:latin typeface="DejaVu Serif"/>
                <a:ea typeface="DejaVu Sans"/>
              </a:rPr>
              <a:t>doc 11-19/1442r7</a:t>
            </a:r>
            <a:endParaRPr b="0" lang="sv-SE" sz="1800" spc="-1" strike="noStrike">
              <a:latin typeface="DejaVu Sans"/>
            </a:endParaRPr>
          </a:p>
          <a:p>
            <a:endParaRPr b="0" lang="sv-SE" sz="1800" spc="-1" strike="noStrike">
              <a:latin typeface="DejaVu Sans"/>
            </a:endParaRPr>
          </a:p>
          <a:p>
            <a:r>
              <a:rPr b="0" lang="sv-SE" sz="1800" spc="-1" strike="noStrike">
                <a:solidFill>
                  <a:srgbClr val="000000"/>
                </a:solidFill>
                <a:latin typeface="DejaVu Serif"/>
                <a:ea typeface="DejaVu Sans"/>
              </a:rPr>
              <a:t>Finished:</a:t>
            </a:r>
            <a:r>
              <a:rPr b="0" lang="sv-SE" sz="1800" spc="-1" strike="noStrike">
                <a:solidFill>
                  <a:srgbClr val="0000ff"/>
                </a:solidFill>
                <a:latin typeface="DejaVu Serif"/>
                <a:ea typeface="DejaVu Sans"/>
              </a:rPr>
              <a:t> </a:t>
            </a:r>
            <a:endParaRPr b="0" lang="sv-SE" sz="1800" spc="-1" strike="noStrike">
              <a:latin typeface="DejaVu Sans"/>
            </a:endParaRPr>
          </a:p>
          <a:p>
            <a:pPr marL="216000" indent="-216000">
              <a:buClr>
                <a:srgbClr val="000000"/>
              </a:buClr>
              <a:buSzPct val="45000"/>
              <a:buFont typeface="Wingdings" charset="2"/>
              <a:buChar char=""/>
            </a:pPr>
            <a:r>
              <a:rPr b="1" lang="sv-SE" sz="1800" spc="-1" strike="noStrike">
                <a:solidFill>
                  <a:srgbClr val="000000"/>
                </a:solidFill>
                <a:latin typeface="DejaVu Serif"/>
                <a:ea typeface="MS Gothic"/>
              </a:rPr>
              <a:t>Filling in Sec. 4 table for use-case 3.10 and 3.11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11-19/1789 and 11-19/1989</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 draft report 1442r5 </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New use-case: 11-19/2058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Reworked use-case 3.9: 11-19/2098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1992r1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0" lang="sv-SE" sz="1800" spc="-1" strike="noStrike">
                <a:solidFill>
                  <a:srgbClr val="000000"/>
                </a:solidFill>
                <a:latin typeface="DejaVu Serif"/>
                <a:ea typeface="DejaVu Sans"/>
              </a:rPr>
              <a:t>TBD:</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DejaVu Sans"/>
              </a:rPr>
              <a:t>Section 5, finalize report.</a:t>
            </a:r>
            <a:endParaRPr b="0" lang="sv-SE" sz="1800" spc="-1" strike="noStrike">
              <a:latin typeface="DejaVu Sans"/>
            </a:endParaRPr>
          </a:p>
        </p:txBody>
      </p:sp>
      <p:sp>
        <p:nvSpPr>
          <p:cNvPr id="402" name="TextShape 2"/>
          <p:cNvSpPr txBox="1"/>
          <p:nvPr/>
        </p:nvSpPr>
        <p:spPr>
          <a:xfrm>
            <a:off x="65124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0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0F8FE89-3F5C-42CF-84BF-1AEF6618A81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0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0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
          <p:cNvSpPr/>
          <p:nvPr/>
        </p:nvSpPr>
        <p:spPr>
          <a:xfrm>
            <a:off x="685800" y="1584000"/>
            <a:ext cx="7768440" cy="4749840"/>
          </a:xfrm>
          <a:prstGeom prst="rect">
            <a:avLst/>
          </a:prstGeom>
          <a:noFill/>
          <a:ln w="9360">
            <a:noFill/>
          </a:ln>
        </p:spPr>
        <p:style>
          <a:lnRef idx="0"/>
          <a:fillRef idx="0"/>
          <a:effectRef idx="0"/>
          <a:fontRef idx="minor"/>
        </p:style>
      </p:sp>
      <p:sp>
        <p:nvSpPr>
          <p:cNvPr id="40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EB3B0BA-7690-471F-AFEE-FBB1B35E284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1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Motion #1</a:t>
            </a:r>
            <a:endParaRPr b="0" lang="sv-SE" sz="3200" spc="-1" strike="noStrike">
              <a:latin typeface="DejaVu Sans"/>
            </a:endParaRPr>
          </a:p>
        </p:txBody>
      </p:sp>
      <p:sp>
        <p:nvSpPr>
          <p:cNvPr id="413" name="CustomShape 6"/>
          <p:cNvSpPr/>
          <p:nvPr/>
        </p:nvSpPr>
        <p:spPr>
          <a:xfrm>
            <a:off x="648000" y="1944000"/>
            <a:ext cx="7631640" cy="20098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latin typeface="DejaVu Sans"/>
              </a:rPr>
              <a:t>Move to adopt the document in 11-19/144r92 and instruct TIG chair to forward to Working Group.</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latin typeface="DejaVu Sans"/>
              </a:rPr>
              <a:t>Moved: Dan Harkins</a:t>
            </a:r>
            <a:endParaRPr b="0" lang="sv-SE" sz="1800" spc="-1" strike="noStrike">
              <a:latin typeface="DejaVu Sans"/>
            </a:endParaRPr>
          </a:p>
          <a:p>
            <a:pPr>
              <a:lnSpc>
                <a:spcPct val="100000"/>
              </a:lnSpc>
            </a:pPr>
            <a:r>
              <a:rPr b="0" lang="sv-SE" sz="1800" spc="-1" strike="noStrike">
                <a:latin typeface="DejaVu Sans"/>
              </a:rPr>
              <a:t>Seconded: Antonio de la Oliva</a:t>
            </a:r>
            <a:endParaRPr b="0" lang="sv-SE" sz="1800" spc="-1" strike="noStrike">
              <a:latin typeface="DejaVu Sans"/>
            </a:endParaRPr>
          </a:p>
          <a:p>
            <a:pPr>
              <a:lnSpc>
                <a:spcPct val="100000"/>
              </a:lnSpc>
            </a:pPr>
            <a:r>
              <a:rPr b="0" lang="sv-SE" sz="1800" spc="-1" strike="noStrike">
                <a:latin typeface="DejaVu Sans"/>
              </a:rPr>
              <a:t>Results (Y/N/A): 6/0/3</a:t>
            </a:r>
            <a:endParaRPr b="0" lang="sv-SE" sz="1800" spc="-1" strike="noStrike">
              <a:latin typeface="DejaVu Sans"/>
            </a:endParaRPr>
          </a:p>
          <a:p>
            <a:pPr>
              <a:lnSpc>
                <a:spcPct val="100000"/>
              </a:lnSpc>
            </a:pPr>
            <a:r>
              <a:rPr b="0" lang="sv-SE" sz="1800" spc="-1" strike="noStrike">
                <a:latin typeface="DejaVu Sans"/>
              </a:rPr>
              <a:t>Motion passes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C15F1B5-FEEB-48B3-B16A-A3100B7FA43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1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DD9F162-EC95-4033-8D93-CBBA71B2162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41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F6C5D7E-59D7-4DD6-8F42-1932CAFA1CE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4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993B2E8-325C-45B9-9EB3-FD1CD4CC463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3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595A1F-4196-4FE2-B9BD-D46C0F7811C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3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3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1"/>
          <p:cNvSpPr/>
          <p:nvPr/>
        </p:nvSpPr>
        <p:spPr>
          <a:xfrm>
            <a:off x="457200" y="3568680"/>
            <a:ext cx="82285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277" name="TextShape 2"/>
          <p:cNvSpPr txBox="1"/>
          <p:nvPr/>
        </p:nvSpPr>
        <p:spPr>
          <a:xfrm>
            <a:off x="64800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BCE481A-BCD2-4187-A8A9-D8CD76F7075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1"/>
          <p:cNvSpPr/>
          <p:nvPr/>
        </p:nvSpPr>
        <p:spPr>
          <a:xfrm>
            <a:off x="685800" y="1584000"/>
            <a:ext cx="7768440" cy="4749840"/>
          </a:xfrm>
          <a:prstGeom prst="rect">
            <a:avLst/>
          </a:prstGeom>
          <a:noFill/>
          <a:ln w="9360">
            <a:noFill/>
          </a:ln>
        </p:spPr>
        <p:style>
          <a:lnRef idx="0"/>
          <a:fillRef idx="0"/>
          <a:effectRef idx="0"/>
          <a:fontRef idx="minor"/>
        </p:style>
      </p:sp>
      <p:sp>
        <p:nvSpPr>
          <p:cNvPr id="28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3ECABD6-678B-4834-B7D7-B4801E8413C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Participant behavior in IEEE-SA activities is guided</a:t>
            </a:r>
            <a:br/>
            <a:r>
              <a:rPr b="1" lang="sv-SE" sz="2600" spc="-1" strike="noStrike">
                <a:solidFill>
                  <a:srgbClr val="000000"/>
                </a:solidFill>
                <a:latin typeface="Times New Roman"/>
                <a:ea typeface="MS Gothic"/>
              </a:rPr>
              <a:t>by the IEEE Codes of Ethics &amp; Conduct</a:t>
            </a:r>
            <a:endParaRPr b="0" lang="sv-SE" sz="2600" spc="-1" strike="noStrike">
              <a:latin typeface="DejaVu Sans"/>
            </a:endParaRPr>
          </a:p>
        </p:txBody>
      </p:sp>
      <p:sp>
        <p:nvSpPr>
          <p:cNvPr id="288" name="TextShape 6"/>
          <p:cNvSpPr txBox="1"/>
          <p:nvPr/>
        </p:nvSpPr>
        <p:spPr>
          <a:xfrm>
            <a:off x="457200" y="2240280"/>
            <a:ext cx="8229240" cy="3515040"/>
          </a:xfrm>
          <a:prstGeom prst="rect">
            <a:avLst/>
          </a:prstGeom>
          <a:noFill/>
          <a:ln>
            <a:noFill/>
          </a:ln>
        </p:spPr>
        <p:txBody>
          <a:bodyPr lIns="0" rIns="0" tIns="0" bIns="0" anchor="ctr">
            <a:spAutoFit/>
          </a:bodyPr>
          <a:p>
            <a:pPr>
              <a:lnSpc>
                <a:spcPct val="100000"/>
              </a:lnSpc>
              <a:spcBef>
                <a:spcPts val="601"/>
              </a:spcBef>
            </a:pPr>
            <a:r>
              <a:rPr b="1" lang="sv-SE" sz="1600" spc="-1" strike="noStrike">
                <a:solidFill>
                  <a:srgbClr val="000000"/>
                </a:solidFill>
                <a:latin typeface="DejaVu Sans"/>
                <a:ea typeface="MS Gothic"/>
              </a:rPr>
              <a:t>All participants in IEEE-SA activities are expected to adhere to the core principles underlying the:</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1"/>
              </a:rPr>
              <a:t>IEEE </a:t>
            </a:r>
            <a:r>
              <a:rPr b="0" lang="sv-SE" sz="1600" spc="-1" strike="noStrike" u="sng">
                <a:solidFill>
                  <a:srgbClr val="0070c0"/>
                </a:solidFill>
                <a:uFillTx/>
                <a:latin typeface="DejaVu Sans"/>
                <a:ea typeface="MS Gothic"/>
                <a:hlinkClick r:id="rId2"/>
              </a:rPr>
              <a:t>Code of </a:t>
            </a:r>
            <a:r>
              <a:rPr b="0" lang="sv-SE" sz="1600" spc="-1" strike="noStrike" u="sng">
                <a:solidFill>
                  <a:srgbClr val="0070c0"/>
                </a:solidFill>
                <a:uFillTx/>
                <a:latin typeface="DejaVu Sans"/>
                <a:ea typeface="MS Gothic"/>
                <a:hlinkClick r:id="rId3"/>
              </a:rPr>
              <a:t>Ethics</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4"/>
              </a:rPr>
              <a:t>IEEE </a:t>
            </a:r>
            <a:r>
              <a:rPr b="0" lang="sv-SE" sz="1600" spc="-1" strike="noStrike" u="sng">
                <a:solidFill>
                  <a:srgbClr val="0070c0"/>
                </a:solidFill>
                <a:uFillTx/>
                <a:latin typeface="DejaVu Sans"/>
                <a:ea typeface="MS Gothic"/>
                <a:hlinkClick r:id="rId5"/>
              </a:rPr>
              <a:t>Code of Conduct</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core principles of the IEEE Codes of Ethics &amp; Conduct are to:</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Uphold the highest standards of integrity, responsible behavior, and ethical and professional conduct</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Treat people fairly and with respect, to not engage in harassment, discrimination, or retaliation, and to protect people's privacy.</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Avoid injuring others, their property, reputation, or employment by false or malicious action</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most recent versions of these Codes are available at</a:t>
            </a:r>
            <a:endParaRPr b="0" lang="sv-SE" sz="1600" spc="-1" strike="noStrike">
              <a:latin typeface="DejaVu Sans"/>
            </a:endParaRPr>
          </a:p>
          <a:p>
            <a:pPr algn="ctr"/>
            <a:r>
              <a:rPr b="0" lang="sv-SE" sz="1800" spc="-1" strike="noStrike" u="sng">
                <a:solidFill>
                  <a:srgbClr val="0070c0"/>
                </a:solidFill>
                <a:uFillTx/>
                <a:latin typeface="Times New Roman"/>
                <a:ea typeface="MS Gothic"/>
                <a:hlinkClick r:id="rId6"/>
              </a:rPr>
              <a:t>http://www.ieee.org/about/corporate/governance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D4A3EC-BFC8-4F19-BF77-3C41DE1ADB6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Ground Rules</a:t>
            </a:r>
            <a:endParaRPr b="0" lang="sv-SE" sz="2600" spc="-1" strike="noStrike">
              <a:latin typeface="DejaVu Sans"/>
            </a:endParaRPr>
          </a:p>
        </p:txBody>
      </p:sp>
      <p:sp>
        <p:nvSpPr>
          <p:cNvPr id="294"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Respect … give it, get it</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product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corporate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prices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restrictive notices – (no confidentially notices in email)</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Presentations must be openly available</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E3BEF17-54AC-44F3-952F-528CC709B58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Meeting etiquette</a:t>
            </a:r>
            <a:endParaRPr b="0" lang="sv-SE" sz="2600" spc="-1" strike="noStrike">
              <a:latin typeface="DejaVu Sans"/>
            </a:endParaRPr>
          </a:p>
        </p:txBody>
      </p:sp>
      <p:sp>
        <p:nvSpPr>
          <p:cNvPr id="300"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IEEE 802 is a world-wide professional technical organization </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Meetings are to be conducted in an </a:t>
            </a:r>
            <a:r>
              <a:rPr b="0" lang="sv-SE" sz="1600" spc="-1" strike="noStrike" u="sng">
                <a:solidFill>
                  <a:srgbClr val="000000"/>
                </a:solidFill>
                <a:uFillTx/>
                <a:latin typeface="DejaVu Sans"/>
                <a:ea typeface="DejaVu Sans"/>
              </a:rPr>
              <a:t>orderly</a:t>
            </a:r>
            <a:r>
              <a:rPr b="0" lang="sv-SE" sz="1600" spc="-1" strike="noStrike">
                <a:solidFill>
                  <a:srgbClr val="000000"/>
                </a:solidFill>
                <a:latin typeface="DejaVu Sans"/>
                <a:ea typeface="DejaVu Sans"/>
              </a:rPr>
              <a:t> and </a:t>
            </a:r>
            <a:r>
              <a:rPr b="0" lang="sv-SE" sz="1600" spc="-1" strike="noStrike" u="sng">
                <a:solidFill>
                  <a:srgbClr val="000000"/>
                </a:solidFill>
                <a:uFillTx/>
                <a:latin typeface="DejaVu Sans"/>
                <a:ea typeface="DejaVu Sans"/>
              </a:rPr>
              <a:t>professional</a:t>
            </a:r>
            <a:r>
              <a:rPr b="0" lang="sv-SE" sz="1600" spc="-1" strike="noStrike">
                <a:solidFill>
                  <a:srgbClr val="000000"/>
                </a:solidFill>
                <a:latin typeface="DejaVu Sans"/>
                <a:ea typeface="DejaVu Sans"/>
              </a:rPr>
              <a:t> manner in accordance with the policies and procedures governed by the organization.</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Individuals are to address the </a:t>
            </a:r>
            <a:r>
              <a:rPr b="0" lang="sv-SE" sz="1600" spc="-1" strike="noStrike" u="sng">
                <a:solidFill>
                  <a:srgbClr val="000000"/>
                </a:solidFill>
                <a:uFillTx/>
                <a:latin typeface="DejaVu Sans"/>
                <a:ea typeface="DejaVu Sans"/>
              </a:rPr>
              <a:t>“Technical”</a:t>
            </a:r>
            <a:r>
              <a:rPr b="0" lang="sv-SE" sz="1600" spc="-1" strike="noStrike">
                <a:solidFill>
                  <a:srgbClr val="000000"/>
                </a:solidFill>
                <a:latin typeface="DejaVu Sans"/>
                <a:ea typeface="DejaVu Sans"/>
              </a:rPr>
              <a:t> content of the subject under consideration and refrain from making </a:t>
            </a:r>
            <a:r>
              <a:rPr b="0" lang="sv-SE" sz="1600" spc="-1" strike="noStrike" u="sng">
                <a:solidFill>
                  <a:srgbClr val="000000"/>
                </a:solidFill>
                <a:uFillTx/>
                <a:latin typeface="DejaVu Sans"/>
                <a:ea typeface="DejaVu Sans"/>
              </a:rPr>
              <a:t>“personal”</a:t>
            </a:r>
            <a:r>
              <a:rPr b="0" lang="sv-SE" sz="1600" spc="-1" strike="noStrike">
                <a:solidFill>
                  <a:srgbClr val="000000"/>
                </a:solidFill>
                <a:latin typeface="DejaVu Sans"/>
                <a:ea typeface="DejaVu Sans"/>
              </a:rPr>
              <a:t> comments to or about the presenter.</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DejaVu Sans"/>
              </a:rPr>
              <a:t>Be excellent to one another ! </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1E167FF-AFD9-42B6-8341-A30F8411C84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0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000" spc="-1" strike="noStrike">
                <a:solidFill>
                  <a:srgbClr val="000000"/>
                </a:solidFill>
                <a:latin typeface="Times New Roman"/>
                <a:ea typeface="MS Gothic"/>
              </a:rPr>
              <a:t>Participants in the IEEE-SA “individual process” shall</a:t>
            </a:r>
            <a:br/>
            <a:r>
              <a:rPr b="1" lang="sv-SE" sz="2000" spc="-1" strike="noStrike">
                <a:solidFill>
                  <a:srgbClr val="000000"/>
                </a:solidFill>
                <a:latin typeface="Times New Roman"/>
                <a:ea typeface="MS Gothic"/>
              </a:rPr>
              <a:t>act independently of others, including employers</a:t>
            </a:r>
            <a:endParaRPr b="0" lang="sv-SE" sz="2000" spc="-1" strike="noStrike">
              <a:latin typeface="DejaVu Sans"/>
            </a:endParaRPr>
          </a:p>
        </p:txBody>
      </p:sp>
      <p:sp>
        <p:nvSpPr>
          <p:cNvPr id="306" name="TextShape 6"/>
          <p:cNvSpPr txBox="1"/>
          <p:nvPr/>
        </p:nvSpPr>
        <p:spPr>
          <a:xfrm>
            <a:off x="457200" y="2285280"/>
            <a:ext cx="8229240" cy="342468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The </a:t>
            </a:r>
            <a:r>
              <a:rPr b="1" lang="sv-SE" sz="1400" spc="-1" strike="noStrike" u="sng">
                <a:solidFill>
                  <a:srgbClr val="0070c0"/>
                </a:solidFill>
                <a:uFillTx/>
                <a:latin typeface="DejaVu Sans"/>
                <a:ea typeface="MS Gothic"/>
                <a:hlinkClick r:id="rId1"/>
              </a:rPr>
              <a:t>IEEE-SA Standards Board Bylaws </a:t>
            </a:r>
            <a:r>
              <a:rPr b="1" lang="sv-SE" sz="1400" spc="-1" strike="noStrike">
                <a:solidFill>
                  <a:srgbClr val="000000"/>
                </a:solidFill>
                <a:latin typeface="DejaVu Sans"/>
                <a:ea typeface="MS Gothic"/>
              </a:rPr>
              <a:t>require that “participants in the IEEE standards development individual process shall act based on their qualifications and experience”</a:t>
            </a:r>
            <a:endParaRPr b="0" lang="sv-SE" sz="14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This means participants: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00b050"/>
                </a:solidFill>
                <a:latin typeface="DejaVu Sans"/>
                <a:ea typeface="MS Gothic"/>
              </a:rPr>
              <a:t>Shall act &amp; vote </a:t>
            </a:r>
            <a:r>
              <a:rPr b="0" lang="sv-SE" sz="1400" spc="-1" strike="noStrike">
                <a:solidFill>
                  <a:srgbClr val="000000"/>
                </a:solidFill>
                <a:latin typeface="DejaVu Sans"/>
                <a:ea typeface="MS Gothic"/>
              </a:rPr>
              <a:t>based on their personal &amp; independent opinions derived from their expertise, knowledge, and qualifications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act or vote </a:t>
            </a:r>
            <a:r>
              <a:rPr b="0" lang="sv-SE" sz="1400" spc="-1" strike="noStrike">
                <a:solidFill>
                  <a:srgbClr val="000000"/>
                </a:solidFill>
                <a:latin typeface="DejaVu Sans"/>
                <a:ea typeface="MS Gothic"/>
              </a:rPr>
              <a:t>based on any obligation to or any direction from any other person or organization, including an employer or client, regardless of any external commitments, agreements, contracts, or orders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direct </a:t>
            </a:r>
            <a:r>
              <a:rPr b="0" lang="sv-SE" sz="1400" spc="-1" strike="noStrike">
                <a:solidFill>
                  <a:srgbClr val="000000"/>
                </a:solidFill>
                <a:latin typeface="DejaVu Sans"/>
                <a:ea typeface="MS Gothic"/>
              </a:rPr>
              <a:t>the actions or votes of other participants or retaliate against other participants for fulfilling their responsibility to act &amp; vote based on their personal &amp; independently developed opinions</a:t>
            </a:r>
            <a:endParaRPr b="0" lang="sv-SE" sz="1400" spc="-1" strike="noStrike">
              <a:latin typeface="DejaVu Sans"/>
            </a:endParaRPr>
          </a:p>
          <a:p>
            <a:pPr marL="216000" indent="-216000">
              <a:lnSpc>
                <a:spcPct val="90000"/>
              </a:lnSpc>
              <a:spcBef>
                <a:spcPts val="697"/>
              </a:spcBef>
              <a:buClr>
                <a:srgbClr val="000000"/>
              </a:buClr>
              <a:buSzPct val="45000"/>
              <a:buFont typeface="Wingdings" charset="2"/>
              <a:buChar char=""/>
            </a:pPr>
            <a:r>
              <a:rPr b="1" lang="sv-SE" sz="1400" spc="-1" strike="noStrike">
                <a:solidFill>
                  <a:srgbClr val="000000"/>
                </a:solidFill>
                <a:latin typeface="DejaVu Sans"/>
                <a:ea typeface="MS Gothic"/>
              </a:rPr>
              <a:t>By participating in standards activities using the “</a:t>
            </a:r>
            <a:r>
              <a:rPr b="1" i="1" lang="sv-SE" sz="1400" spc="-1" strike="noStrike">
                <a:solidFill>
                  <a:srgbClr val="000000"/>
                </a:solidFill>
                <a:latin typeface="DejaVu Sans"/>
                <a:ea typeface="MS Gothic"/>
              </a:rPr>
              <a:t>individual process</a:t>
            </a:r>
            <a:r>
              <a:rPr b="1" lang="sv-SE" sz="1400" spc="-1" strike="noStrike">
                <a:solidFill>
                  <a:srgbClr val="000000"/>
                </a:solidFill>
                <a:latin typeface="DejaVu Sans"/>
                <a:ea typeface="MS Gothic"/>
              </a:rPr>
              <a:t>”, you are deemed to accept these requirements; if you are unable to satisfy these requirements then you shall immediately cease any participation</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3050</TotalTime>
  <Application>LibreOffice/6.2.8.2$Linux_X86_64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2019-11-15T01:41:19Z</dcterms:modified>
  <cp:revision>66</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