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403" r:id="rId15"/>
    <p:sldId id="351" r:id="rId16"/>
    <p:sldId id="394" r:id="rId17"/>
    <p:sldId id="400" r:id="rId18"/>
    <p:sldId id="404" r:id="rId19"/>
    <p:sldId id="401" r:id="rId20"/>
    <p:sldId id="402" r:id="rId21"/>
    <p:sldId id="359" r:id="rId22"/>
    <p:sldId id="311" r:id="rId23"/>
    <p:sldId id="371" r:id="rId24"/>
    <p:sldId id="398" r:id="rId25"/>
    <p:sldId id="399" r:id="rId26"/>
    <p:sldId id="397" r:id="rId27"/>
    <p:sldId id="396" r:id="rId28"/>
    <p:sldId id="366" r:id="rId29"/>
    <p:sldId id="379" r:id="rId30"/>
    <p:sldId id="360" r:id="rId31"/>
    <p:sldId id="395"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73" autoAdjust="0"/>
    <p:restoredTop sz="98505" autoAdjust="0"/>
  </p:normalViewPr>
  <p:slideViewPr>
    <p:cSldViewPr>
      <p:cViewPr varScale="1">
        <p:scale>
          <a:sx n="96" d="100"/>
          <a:sy n="96" d="100"/>
        </p:scale>
        <p:origin x="600" y="8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9760E7A-8042-4119-997C-56EF09532CA8}" type="slidenum">
              <a:rPr lang="en-US" altLang="en-US" smtClean="0"/>
              <a:pPr>
                <a:spcBef>
                  <a:spcPct val="0"/>
                </a:spcBef>
              </a:pPr>
              <a:t>13</a:t>
            </a:fld>
            <a:endParaRPr lang="en-US" altLang="en-US" dirty="0"/>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897420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726670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9971927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5536793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53920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425952D-3313-4D6B-988F-2E1D42A1B010}" type="slidenum">
              <a:rPr lang="en-US" altLang="en-US" smtClean="0"/>
              <a:pPr>
                <a:spcBef>
                  <a:spcPct val="0"/>
                </a:spcBef>
              </a:pPr>
              <a:t>6</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C2F262B5-A474-4257-8912-A981E300E78D}" type="slidenum">
              <a:rPr lang="en-US" altLang="en-US" smtClean="0"/>
              <a:pPr>
                <a:spcBef>
                  <a:spcPct val="0"/>
                </a:spcBef>
              </a:pPr>
              <a:t>7</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507379C0-164C-466E-BFF3-B0900B917175}" type="slidenum">
              <a:rPr lang="en-US" altLang="en-US" smtClean="0"/>
              <a:pPr>
                <a:spcBef>
                  <a:spcPct val="0"/>
                </a:spcBef>
              </a:pPr>
              <a:t>8</a:t>
            </a:fld>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ec-16-0149-00-00EC</a:t>
            </a:r>
          </a:p>
        </p:txBody>
      </p:sp>
      <p:sp>
        <p:nvSpPr>
          <p:cNvPr id="5" name="Rectangle 3"/>
          <p:cNvSpPr>
            <a:spLocks noGrp="1" noChangeArrowheads="1"/>
          </p:cNvSpPr>
          <p:nvPr>
            <p:ph type="dt"/>
          </p:nvPr>
        </p:nvSpPr>
        <p:spPr>
          <a:ln/>
        </p:spPr>
        <p:txBody>
          <a:bodyPr/>
          <a:lstStyle/>
          <a:p>
            <a:r>
              <a:rPr lang="en-US" dirty="0"/>
              <a:t>November 2016</a:t>
            </a:r>
          </a:p>
        </p:txBody>
      </p:sp>
      <p:sp>
        <p:nvSpPr>
          <p:cNvPr id="6" name="Rectangle 6"/>
          <p:cNvSpPr>
            <a:spLocks noGrp="1" noChangeArrowheads="1"/>
          </p:cNvSpPr>
          <p:nvPr>
            <p:ph type="ftr"/>
          </p:nvPr>
        </p:nvSpPr>
        <p:spPr>
          <a:ln/>
        </p:spPr>
        <p:txBody>
          <a:bodyPr/>
          <a:lstStyle/>
          <a:p>
            <a:r>
              <a:rPr lang="en-US" dirty="0"/>
              <a:t>Dorothy Stanley, HP Enterprise</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dirty="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November 2019</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802.11-19/1739r5</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8/11-18-1051-07-0arc-what-is-an-ess.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0136-02-0arc-bridging-architecture-considerations.docx" TargetMode="External"/><Relationship Id="rId7" Type="http://schemas.openxmlformats.org/officeDocument/2006/relationships/hyperlink" Target="https://mentor.ieee.org/802.11/dcn/14/11-14-1213-01-0arc-ap-arch-concepts-and-distribution-system-acces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6/11-16-0720-00-0arc-stacked-architecture-discussion.pptx" TargetMode="External"/><Relationship Id="rId4" Type="http://schemas.openxmlformats.org/officeDocument/2006/relationships/hyperlink" Target="https://mentor.ieee.org/802.11/dcn/16/11-16-1512-00-0arc-glk-802-1q-bridge.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1513-00-0arc-arc-sc-meeting-minutes-september-2019.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8/11-18-1051-07-0arc-what-is-an-ess.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9/11-19-0106-00-000m-sta-and-ap.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08/11-08-0949-04-0arc-mac-component-breakdown-wip.pp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6/11-16-1512-00-0arc-glk-802-1q-bridge.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ARC-SC-agenda-Nov-2019</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2019-11-13</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732"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dirty="0"/>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dirty="0">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November 2019 (1 of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Tuesday, November 12, PM2</a:t>
            </a:r>
            <a:endParaRPr lang="en-US" sz="2800" dirty="0"/>
          </a:p>
          <a:p>
            <a:pPr eaLnBrk="1" hangingPunct="1">
              <a:lnSpc>
                <a:spcPct val="90000"/>
              </a:lnSpc>
              <a:spcBef>
                <a:spcPts val="300"/>
              </a:spcBef>
              <a:defRPr/>
            </a:pPr>
            <a:r>
              <a:rPr lang="en-US" sz="2000" dirty="0"/>
              <a:t>Administrative: Minutes</a:t>
            </a:r>
          </a:p>
          <a:p>
            <a:pPr marL="342900" lvl="1" indent="-342900" eaLnBrk="1" hangingPunct="1">
              <a:lnSpc>
                <a:spcPct val="90000"/>
              </a:lnSpc>
              <a:spcBef>
                <a:spcPts val="300"/>
              </a:spcBef>
              <a:buFont typeface="Arial" pitchFamily="34" charset="0"/>
              <a:buChar char="•"/>
              <a:defRPr/>
            </a:pPr>
            <a:r>
              <a:rPr lang="en-US" b="1" dirty="0"/>
              <a:t>IETF/802 coordination</a:t>
            </a:r>
          </a:p>
          <a:p>
            <a:pPr marL="342900" lvl="1" indent="-342900" eaLnBrk="1" hangingPunct="1">
              <a:lnSpc>
                <a:spcPct val="90000"/>
              </a:lnSpc>
              <a:spcBef>
                <a:spcPts val="300"/>
              </a:spcBef>
              <a:buFont typeface="Arial" pitchFamily="34" charset="0"/>
              <a:buChar char="•"/>
              <a:defRPr/>
            </a:pPr>
            <a:r>
              <a:rPr lang="en-US" b="1" dirty="0"/>
              <a:t>Monitor </a:t>
            </a:r>
            <a:r>
              <a:rPr lang="en-US" b="1" dirty="0" err="1"/>
              <a:t>TGbd’s</a:t>
            </a:r>
            <a:r>
              <a:rPr lang="en-US" b="1" dirty="0"/>
              <a:t> activities in support of IEEE 1609.</a:t>
            </a:r>
          </a:p>
          <a:p>
            <a:pPr marL="342900" lvl="1" indent="-342900" eaLnBrk="1" hangingPunct="1">
              <a:lnSpc>
                <a:spcPct val="90000"/>
              </a:lnSpc>
              <a:spcBef>
                <a:spcPts val="300"/>
              </a:spcBef>
              <a:buFont typeface="Arial" pitchFamily="34" charset="0"/>
              <a:buChar char="•"/>
              <a:defRPr/>
            </a:pPr>
            <a:r>
              <a:rPr lang="en-US" b="1" dirty="0"/>
              <a:t>Consider 802.11 in a Deterministic Network/Time-Sensitive Networking</a:t>
            </a:r>
          </a:p>
          <a:p>
            <a:pPr marL="685800" lvl="2" indent="-342900" eaLnBrk="1" hangingPunct="1">
              <a:lnSpc>
                <a:spcPct val="90000"/>
              </a:lnSpc>
              <a:spcBef>
                <a:spcPts val="300"/>
              </a:spcBef>
              <a:buFont typeface="Arial" pitchFamily="34" charset="0"/>
              <a:buChar char="•"/>
              <a:defRPr/>
            </a:pPr>
            <a:r>
              <a:rPr lang="en-US" dirty="0" err="1"/>
              <a:t>Nendica</a:t>
            </a:r>
            <a:r>
              <a:rPr lang="en-US" dirty="0"/>
              <a:t> discussion, Tues EVE (</a:t>
            </a:r>
            <a:r>
              <a:rPr lang="en-US" u="sng" dirty="0">
                <a:solidFill>
                  <a:srgbClr val="FF0000"/>
                </a:solidFill>
              </a:rPr>
              <a:t>1-</a:t>
            </a:r>
            <a:r>
              <a:rPr lang="en-US" dirty="0"/>
              <a:t>19/0079r0, Roger Marks)</a:t>
            </a:r>
            <a:r>
              <a:rPr lang="en-US" b="1" dirty="0"/>
              <a:t> </a:t>
            </a:r>
          </a:p>
          <a:p>
            <a:pPr marL="342900" lvl="1" indent="-342900" eaLnBrk="1" hangingPunct="1">
              <a:lnSpc>
                <a:spcPct val="90000"/>
              </a:lnSpc>
              <a:spcBef>
                <a:spcPts val="300"/>
              </a:spcBef>
              <a:buFont typeface="Arial" pitchFamily="34" charset="0"/>
              <a:buChar char="•"/>
              <a:defRPr/>
            </a:pPr>
            <a:r>
              <a:rPr lang="en-US" b="1" dirty="0"/>
              <a:t>Clarifying EPD/LPD</a:t>
            </a:r>
          </a:p>
          <a:p>
            <a:pPr marL="685800" lvl="2" indent="-342900" eaLnBrk="1" hangingPunct="1">
              <a:lnSpc>
                <a:spcPct val="90000"/>
              </a:lnSpc>
              <a:spcBef>
                <a:spcPts val="300"/>
              </a:spcBef>
              <a:buFont typeface="Arial" pitchFamily="34" charset="0"/>
              <a:buChar char="•"/>
              <a:defRPr/>
            </a:pPr>
            <a:r>
              <a:rPr lang="en-US" dirty="0"/>
              <a:t>On 802.1 server: maint-Marks-Finn-epd-lpd-1119-copyright (Roger Marks)</a:t>
            </a:r>
          </a:p>
          <a:p>
            <a:pPr marL="685800" lvl="2" indent="-342900" eaLnBrk="1" hangingPunct="1">
              <a:lnSpc>
                <a:spcPct val="90000"/>
              </a:lnSpc>
              <a:spcBef>
                <a:spcPts val="300"/>
              </a:spcBef>
              <a:buFont typeface="Arial" pitchFamily="34" charset="0"/>
              <a:buChar char="•"/>
              <a:defRPr/>
            </a:pPr>
            <a:r>
              <a:rPr lang="en-US" dirty="0"/>
              <a:t>maint-Marks-epd-lpd-0719-v02</a:t>
            </a:r>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3"/>
              </a:rPr>
              <a:t>11-18/1051r7</a:t>
            </a:r>
            <a:endParaRPr lang="en-US" dirty="0"/>
          </a:p>
          <a:p>
            <a:pPr marL="685800" lvl="2" indent="-342900" eaLnBrk="1" hangingPunct="1">
              <a:lnSpc>
                <a:spcPct val="90000"/>
              </a:lnSpc>
              <a:spcBef>
                <a:spcPts val="300"/>
              </a:spcBef>
              <a:buFont typeface="Arial" pitchFamily="34" charset="0"/>
              <a:buChar char="•"/>
              <a:defRPr/>
            </a:pPr>
            <a:r>
              <a:rPr lang="en-US" dirty="0"/>
              <a:t>Change 802.11 to use 802.1Q and 802.1AC terms (not 802.2/LLC)? </a:t>
            </a:r>
          </a:p>
          <a:p>
            <a:pPr marL="342900" lvl="1" indent="-342900" eaLnBrk="1" hangingPunct="1">
              <a:lnSpc>
                <a:spcPct val="90000"/>
              </a:lnSpc>
              <a:spcBef>
                <a:spcPts val="300"/>
              </a:spcBef>
              <a:buFont typeface="Arial" pitchFamily="34" charset="0"/>
              <a:buChar char="•"/>
              <a:defRPr/>
            </a:pPr>
            <a:r>
              <a:rPr lang="en-US" b="1" dirty="0"/>
              <a:t>“What is a STA?”  (See</a:t>
            </a:r>
            <a:r>
              <a:rPr lang="en-US" dirty="0"/>
              <a:t>: </a:t>
            </a:r>
            <a:r>
              <a:rPr lang="en-US" dirty="0">
                <a:hlinkClick r:id="rId4"/>
              </a:rPr>
              <a:t>11-19/0106r0</a:t>
            </a:r>
            <a:r>
              <a:rPr lang="en-US" dirty="0"/>
              <a:t>)</a:t>
            </a:r>
          </a:p>
          <a:p>
            <a:pPr marL="685800" lvl="2" indent="-342900" eaLnBrk="1" hangingPunct="1">
              <a:lnSpc>
                <a:spcPct val="90000"/>
              </a:lnSpc>
              <a:spcBef>
                <a:spcPts val="300"/>
              </a:spcBef>
              <a:buFont typeface="Arial" pitchFamily="34" charset="0"/>
              <a:buChar char="•"/>
              <a:defRPr/>
            </a:pPr>
            <a:r>
              <a:rPr lang="en-US" dirty="0"/>
              <a:t>Also, off-channel TDLS architecture</a:t>
            </a:r>
          </a:p>
          <a:p>
            <a:pPr marL="342900" lvl="1" indent="-342900" eaLnBrk="1" hangingPunct="1">
              <a:lnSpc>
                <a:spcPct val="90000"/>
              </a:lnSpc>
              <a:spcBef>
                <a:spcPts val="300"/>
              </a:spcBef>
              <a:buFont typeface="Arial" pitchFamily="34" charset="0"/>
              <a:buChar char="•"/>
              <a:defRPr/>
            </a:pPr>
            <a:r>
              <a:rPr lang="en-US" b="1" dirty="0"/>
              <a:t>Annex G</a:t>
            </a:r>
            <a:r>
              <a:rPr lang="en-US" dirty="0"/>
              <a:t> (purpose and value?, work to update or work to deprecate?)</a:t>
            </a:r>
          </a:p>
          <a:p>
            <a:pPr marL="685800" lvl="2" indent="-342900" eaLnBrk="1" hangingPunct="1">
              <a:lnSpc>
                <a:spcPct val="90000"/>
              </a:lnSpc>
              <a:spcBef>
                <a:spcPts val="300"/>
              </a:spcBef>
              <a:buFont typeface="Arial" pitchFamily="34" charset="0"/>
              <a:buChar char="•"/>
              <a:defRPr/>
            </a:pPr>
            <a:r>
              <a:rPr lang="en-US" dirty="0"/>
              <a:t>See slides 17-20 of this deck</a:t>
            </a:r>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November 2019 (2 of 2)</a:t>
            </a:r>
          </a:p>
        </p:txBody>
      </p:sp>
      <p:sp>
        <p:nvSpPr>
          <p:cNvPr id="11267" name="Rectangle 3"/>
          <p:cNvSpPr>
            <a:spLocks noGrp="1" noChangeArrowheads="1"/>
          </p:cNvSpPr>
          <p:nvPr>
            <p:ph idx="1"/>
          </p:nvPr>
        </p:nvSpPr>
        <p:spPr>
          <a:xfrm>
            <a:off x="266700" y="1232452"/>
            <a:ext cx="8610600" cy="5029200"/>
          </a:xfrm>
        </p:spPr>
        <p:txBody>
          <a:bodyPr/>
          <a:lstStyle/>
          <a:p>
            <a:pPr marL="0" lvl="0" indent="0" eaLnBrk="1" hangingPunct="1">
              <a:lnSpc>
                <a:spcPct val="90000"/>
              </a:lnSpc>
              <a:spcBef>
                <a:spcPts val="300"/>
              </a:spcBef>
              <a:buNone/>
              <a:defRPr/>
            </a:pPr>
            <a:r>
              <a:rPr lang="en-US" sz="2800" dirty="0">
                <a:solidFill>
                  <a:srgbClr val="000000"/>
                </a:solidFill>
              </a:rPr>
              <a:t>Wednesday, November 13, AM1</a:t>
            </a:r>
          </a:p>
          <a:p>
            <a:pPr marL="342900" lvl="1" indent="-342900" eaLnBrk="1" hangingPunct="1">
              <a:lnSpc>
                <a:spcPct val="90000"/>
              </a:lnSpc>
              <a:spcBef>
                <a:spcPts val="300"/>
              </a:spcBef>
              <a:buFontTx/>
              <a:buChar char="•"/>
              <a:defRPr/>
            </a:pPr>
            <a:r>
              <a:rPr lang="en-US" b="1" dirty="0"/>
              <a:t>IEEE 1588 mapping to IEEE 802.11/802.1ASrev and use of 802.11’s FTM</a:t>
            </a:r>
          </a:p>
          <a:p>
            <a:pPr marL="685800" lvl="2" indent="-342900" eaLnBrk="1" hangingPunct="1">
              <a:lnSpc>
                <a:spcPct val="90000"/>
              </a:lnSpc>
              <a:spcBef>
                <a:spcPts val="300"/>
              </a:spcBef>
              <a:defRPr/>
            </a:pPr>
            <a:r>
              <a:rPr lang="en-US" dirty="0">
                <a:solidFill>
                  <a:srgbClr val="000000"/>
                </a:solidFill>
              </a:rPr>
              <a:t>Consider a new layer above (in the SME?) (or in, at the very top?) 802.11 to arbitrate the operation of multiple active sessions using 802.1ASrev or non-802.1ASrev location)  - Talk to </a:t>
            </a:r>
            <a:r>
              <a:rPr lang="en-US" dirty="0" err="1">
                <a:solidFill>
                  <a:srgbClr val="000000"/>
                </a:solidFill>
              </a:rPr>
              <a:t>TGaz</a:t>
            </a:r>
            <a:endParaRPr lang="en-US" sz="2000" dirty="0">
              <a:solidFill>
                <a:srgbClr val="000000"/>
              </a:solidFill>
            </a:endParaRPr>
          </a:p>
          <a:p>
            <a:pPr eaLnBrk="1" hangingPunct="1">
              <a:lnSpc>
                <a:spcPct val="90000"/>
              </a:lnSpc>
              <a:defRPr/>
            </a:pPr>
            <a:r>
              <a:rPr lang="en-US" sz="2000" dirty="0">
                <a:solidFill>
                  <a:srgbClr val="000000"/>
                </a:solidFill>
              </a:rPr>
              <a:t>Consider IEEE 1588/802.1AS use of 802.11 </a:t>
            </a:r>
            <a:r>
              <a:rPr lang="en-US" sz="2000" dirty="0" err="1">
                <a:solidFill>
                  <a:srgbClr val="000000"/>
                </a:solidFill>
              </a:rPr>
              <a:t>TGaz</a:t>
            </a:r>
            <a:endParaRPr lang="en-US" sz="2000" dirty="0">
              <a:solidFill>
                <a:srgbClr val="000000"/>
              </a:solidFill>
            </a:endParaRPr>
          </a:p>
          <a:p>
            <a:pPr eaLnBrk="1" hangingPunct="1">
              <a:lnSpc>
                <a:spcPct val="90000"/>
              </a:lnSpc>
              <a:defRPr/>
            </a:pPr>
            <a:r>
              <a:rPr lang="en-US" sz="2000" dirty="0">
                <a:solidFill>
                  <a:srgbClr val="000000"/>
                </a:solidFill>
              </a:rPr>
              <a:t>MLME-RESET, versus MLME-JOIN and MLME-START (and MLME-SCAN and MLME-STOP)</a:t>
            </a:r>
          </a:p>
          <a:p>
            <a:pPr lvl="0" eaLnBrk="1" hangingPunct="1">
              <a:lnSpc>
                <a:spcPct val="90000"/>
              </a:lnSpc>
              <a:defRPr/>
            </a:pPr>
            <a:r>
              <a:rPr lang="en-US" sz="2000" dirty="0">
                <a:solidFill>
                  <a:srgbClr val="000000"/>
                </a:solidFill>
              </a:rPr>
              <a:t>Monitor/discuss architecture concepts in </a:t>
            </a:r>
            <a:r>
              <a:rPr lang="en-US" sz="2000" dirty="0" err="1">
                <a:solidFill>
                  <a:srgbClr val="000000"/>
                </a:solidFill>
              </a:rPr>
              <a:t>TGbc</a:t>
            </a:r>
            <a:r>
              <a:rPr lang="en-US" sz="2000" dirty="0">
                <a:solidFill>
                  <a:srgbClr val="000000"/>
                </a:solidFill>
              </a:rPr>
              <a:t> and </a:t>
            </a:r>
            <a:r>
              <a:rPr lang="en-US" sz="2000" dirty="0" err="1">
                <a:solidFill>
                  <a:srgbClr val="000000"/>
                </a:solidFill>
              </a:rPr>
              <a:t>TGbe</a:t>
            </a:r>
            <a:endParaRPr lang="en-US" sz="2000" dirty="0">
              <a:solidFill>
                <a:srgbClr val="000000"/>
              </a:solidFill>
            </a:endParaRPr>
          </a:p>
          <a:p>
            <a:pPr marL="0" lvl="0" indent="0" eaLnBrk="1" hangingPunct="1">
              <a:lnSpc>
                <a:spcPct val="90000"/>
              </a:lnSpc>
              <a:buNone/>
              <a:defRPr/>
            </a:pPr>
            <a:endParaRPr lang="en-US" sz="2000" dirty="0">
              <a:solidFill>
                <a:srgbClr val="000000"/>
              </a:solidFill>
            </a:endParaRPr>
          </a:p>
          <a:p>
            <a:pPr marL="0" indent="0" eaLnBrk="1" hangingPunct="1">
              <a:lnSpc>
                <a:spcPct val="90000"/>
              </a:lnSpc>
              <a:buNone/>
              <a:defRPr/>
            </a:pPr>
            <a:r>
              <a:rPr lang="en-US" sz="2800" dirty="0">
                <a:solidFill>
                  <a:srgbClr val="000000"/>
                </a:solidFill>
              </a:rPr>
              <a:t>Thursday, November 14, PM2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Above items continued, as needed</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3"/>
              </a:rPr>
              <a:t>11-17/0136r2</a:t>
            </a:r>
            <a:r>
              <a:rPr lang="en-US" dirty="0"/>
              <a:t>, </a:t>
            </a:r>
            <a:r>
              <a:rPr lang="en-US" dirty="0">
                <a:hlinkClick r:id="rId4"/>
              </a:rPr>
              <a:t>11-16/1512r0</a:t>
            </a:r>
            <a:r>
              <a:rPr lang="en-US" dirty="0"/>
              <a:t>, </a:t>
            </a:r>
            <a:r>
              <a:rPr lang="en-US" dirty="0">
                <a:hlinkClick r:id="rId5"/>
              </a:rPr>
              <a:t>11-16/0720r0</a:t>
            </a:r>
            <a:r>
              <a:rPr lang="en-US" b="1" dirty="0"/>
              <a:t>, </a:t>
            </a:r>
            <a:r>
              <a:rPr lang="en-US" dirty="0">
                <a:hlinkClick r:id="rId6"/>
              </a:rPr>
              <a:t>11-15/0454r0</a:t>
            </a:r>
            <a:r>
              <a:rPr lang="en-US" b="1" dirty="0"/>
              <a:t>, </a:t>
            </a:r>
            <a:r>
              <a:rPr lang="en-US" dirty="0">
                <a:hlinkClick r:id="rId7"/>
              </a:rPr>
              <a:t>11-14/1213r1</a:t>
            </a:r>
            <a:r>
              <a:rPr lang="en-US" b="1" dirty="0"/>
              <a:t> (slides 9-11)</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September face-to-face minutes:</a:t>
            </a:r>
          </a:p>
          <a:p>
            <a:pPr lvl="1" eaLnBrk="1" hangingPunct="1"/>
            <a:r>
              <a:rPr lang="en-US" altLang="en-US" dirty="0">
                <a:hlinkClick r:id="rId3"/>
              </a:rPr>
              <a:t>11-19/1513r0</a:t>
            </a:r>
            <a:r>
              <a:rPr lang="en-US" altLang="en-US" dirty="0"/>
              <a:t> </a:t>
            </a:r>
          </a:p>
          <a:p>
            <a:pPr lvl="1" eaLnBrk="1" hangingPunct="1"/>
            <a:r>
              <a:rPr lang="en-US" altLang="en-US" dirty="0"/>
              <a:t>Comments?</a:t>
            </a:r>
          </a:p>
          <a:p>
            <a:pPr lvl="1" eaLnBrk="1" hangingPunct="1"/>
            <a:r>
              <a:rPr lang="en-US" altLang="en-US" dirty="0"/>
              <a:t>Any objections to approving these minutes by mutual consent?</a:t>
            </a:r>
          </a:p>
          <a:p>
            <a:pPr lvl="1" eaLnBrk="1" hangingPunct="1"/>
            <a:endParaRPr lang="en-US" altLang="en-US" dirty="0"/>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endParaRPr lang="en-US" dirty="0"/>
          </a:p>
          <a:p>
            <a:endParaRPr lang="en-US" altLang="en-US" dirty="0"/>
          </a:p>
          <a:p>
            <a:pPr lvl="1"/>
            <a:endParaRPr lang="en-US" dirty="0"/>
          </a:p>
          <a:p>
            <a:pPr lvl="1"/>
            <a:endParaRPr lang="en-US" altLang="en-US" dirty="0"/>
          </a:p>
          <a:p>
            <a:pPr lvl="1"/>
            <a:endParaRPr lang="en-US" altLang="en-US" sz="1600" dirty="0"/>
          </a:p>
        </p:txBody>
      </p:sp>
    </p:spTree>
    <p:extLst>
      <p:ext uri="{BB962C8B-B14F-4D97-AF65-F5344CB8AC3E}">
        <p14:creationId xmlns:p14="http://schemas.microsoft.com/office/powerpoint/2010/main" val="39159119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dirty="0"/>
              <a:t>See</a:t>
            </a:r>
            <a:r>
              <a:rPr lang="en-US" dirty="0"/>
              <a:t> </a:t>
            </a:r>
            <a:r>
              <a:rPr lang="en-US" b="0" dirty="0">
                <a:hlinkClick r:id="rId2"/>
              </a:rPr>
              <a:t>11-18/1051r7</a:t>
            </a:r>
            <a:r>
              <a:rPr lang="en-US" b="0" dirty="0"/>
              <a:t> </a:t>
            </a:r>
          </a:p>
          <a:p>
            <a:endParaRPr lang="en-US" b="1" dirty="0"/>
          </a:p>
          <a:p>
            <a:r>
              <a:rPr lang="en-US" dirty="0"/>
              <a:t>Related, but separate: </a:t>
            </a:r>
            <a:r>
              <a:rPr lang="en-US" b="1" dirty="0"/>
              <a:t>Consider changing language to use 802.1 terms (in 802.1Q and 802.1AC), and cleanup/remove the mapping language for 802.2/LLC</a:t>
            </a:r>
          </a:p>
          <a:p>
            <a:endParaRPr lang="en-US" b="0" dirty="0"/>
          </a:p>
          <a:p>
            <a:pPr lvl="1"/>
            <a:endParaRPr lang="en-US" dirty="0"/>
          </a:p>
          <a:p>
            <a:pPr lvl="1"/>
            <a:endParaRPr lang="en-US" b="0" dirty="0"/>
          </a:p>
          <a:p>
            <a:endParaRPr lang="en-US" altLang="en-US" b="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What is a STA?</a:t>
            </a:r>
          </a:p>
        </p:txBody>
      </p:sp>
      <p:sp>
        <p:nvSpPr>
          <p:cNvPr id="39939" name="Rectangle 3"/>
          <p:cNvSpPr>
            <a:spLocks noGrp="1" noChangeArrowheads="1"/>
          </p:cNvSpPr>
          <p:nvPr>
            <p:ph idx="1"/>
          </p:nvPr>
        </p:nvSpPr>
        <p:spPr>
          <a:xfrm>
            <a:off x="685800" y="1752600"/>
            <a:ext cx="7772400" cy="4495800"/>
          </a:xfrm>
        </p:spPr>
        <p:txBody>
          <a:bodyPr/>
          <a:lstStyle/>
          <a:p>
            <a:r>
              <a:rPr lang="en-US" dirty="0"/>
              <a:t>See: </a:t>
            </a:r>
            <a:r>
              <a:rPr lang="en-US" dirty="0">
                <a:hlinkClick r:id="rId2"/>
              </a:rPr>
              <a:t>11-19/0106r0</a:t>
            </a:r>
            <a:r>
              <a:rPr lang="en-US" dirty="0"/>
              <a:t> (1/19)</a:t>
            </a:r>
            <a:endParaRPr lang="en-US" sz="2400" b="1" dirty="0">
              <a:ea typeface="+mn-ea"/>
              <a:cs typeface="+mn-cs"/>
            </a:endParaRPr>
          </a:p>
          <a:p>
            <a:pPr lvl="1"/>
            <a:r>
              <a:rPr lang="en-US" b="1" dirty="0"/>
              <a:t>Consider an “explanation” of the terms instead, perhaps in clause 4</a:t>
            </a:r>
          </a:p>
          <a:p>
            <a:endParaRPr lang="en-US" altLang="en-US" dirty="0"/>
          </a:p>
          <a:p>
            <a:endParaRPr lang="en-US" dirty="0"/>
          </a:p>
          <a:p>
            <a:r>
              <a:rPr lang="en-US" dirty="0"/>
              <a:t>Related: What is the (“STA(s)”) architecture of off-channel TDLS?</a:t>
            </a:r>
            <a:endParaRPr lang="en-US" altLang="en-US" dirty="0"/>
          </a:p>
          <a:p>
            <a:pPr lvl="1"/>
            <a:endParaRPr lang="en-US" altLang="en-US" sz="1600" dirty="0"/>
          </a:p>
        </p:txBody>
      </p:sp>
    </p:spTree>
    <p:extLst>
      <p:ext uri="{BB962C8B-B14F-4D97-AF65-F5344CB8AC3E}">
        <p14:creationId xmlns:p14="http://schemas.microsoft.com/office/powerpoint/2010/main" val="6518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609600"/>
            <a:ext cx="8153400" cy="533400"/>
          </a:xfrm>
        </p:spPr>
        <p:txBody>
          <a:bodyPr/>
          <a:lstStyle/>
          <a:p>
            <a:pPr eaLnBrk="1" hangingPunct="1"/>
            <a:r>
              <a:rPr lang="en-US" altLang="en-US" dirty="0"/>
              <a:t>Annex G </a:t>
            </a:r>
            <a:r>
              <a:rPr lang="en-US" altLang="en-US" sz="2800" dirty="0"/>
              <a:t>(</a:t>
            </a:r>
            <a:r>
              <a:rPr lang="en-US" sz="2800" dirty="0"/>
              <a:t>EBNF for “Frame exchange sequences”)</a:t>
            </a:r>
            <a:endParaRPr lang="en-US" altLang="en-US" dirty="0"/>
          </a:p>
        </p:txBody>
      </p:sp>
      <p:sp>
        <p:nvSpPr>
          <p:cNvPr id="11267" name="Rectangle 3"/>
          <p:cNvSpPr>
            <a:spLocks noGrp="1" noChangeArrowheads="1"/>
          </p:cNvSpPr>
          <p:nvPr>
            <p:ph idx="1"/>
          </p:nvPr>
        </p:nvSpPr>
        <p:spPr>
          <a:xfrm>
            <a:off x="342900" y="1524000"/>
            <a:ext cx="8458200" cy="4495800"/>
          </a:xfrm>
        </p:spPr>
        <p:txBody>
          <a:bodyPr/>
          <a:lstStyle/>
          <a:p>
            <a:pPr>
              <a:spcBef>
                <a:spcPts val="0"/>
              </a:spcBef>
            </a:pPr>
            <a:r>
              <a:rPr lang="en-US" sz="2200" dirty="0"/>
              <a:t>Annex G is normative.  There are ~ 21 direct references to “Annex G” in the body of the Standard, and a few hundred references to “Frame exchange sequence”</a:t>
            </a:r>
          </a:p>
          <a:p>
            <a:pPr>
              <a:spcBef>
                <a:spcPts val="0"/>
              </a:spcBef>
            </a:pPr>
            <a:r>
              <a:rPr lang="en-US" sz="2200" dirty="0"/>
              <a:t>Amendments in progress</a:t>
            </a:r>
            <a:r>
              <a:rPr lang="en-GB" sz="2200" dirty="0"/>
              <a:t> report that they want to not update Annex G.</a:t>
            </a:r>
          </a:p>
          <a:p>
            <a:pPr>
              <a:spcBef>
                <a:spcPts val="0"/>
              </a:spcBef>
            </a:pPr>
            <a:r>
              <a:rPr lang="en-US" sz="2200" dirty="0"/>
              <a:t>Does the annex have purpose and value?</a:t>
            </a:r>
          </a:p>
          <a:p>
            <a:pPr>
              <a:spcBef>
                <a:spcPts val="0"/>
              </a:spcBef>
            </a:pPr>
            <a:r>
              <a:rPr lang="en-US" sz="2200" dirty="0"/>
              <a:t>Should we work to maintain it, or work to deprecate it?</a:t>
            </a:r>
          </a:p>
          <a:p>
            <a:pPr>
              <a:spcBef>
                <a:spcPts val="0"/>
              </a:spcBef>
            </a:pPr>
            <a:endParaRPr lang="en-US" sz="2200" dirty="0"/>
          </a:p>
          <a:p>
            <a:pPr>
              <a:spcBef>
                <a:spcPts val="0"/>
              </a:spcBef>
            </a:pPr>
            <a:r>
              <a:rPr lang="en-US" sz="2000" dirty="0"/>
              <a:t>Reminder: Straw polls on following slides</a:t>
            </a:r>
          </a:p>
        </p:txBody>
      </p:sp>
    </p:spTree>
    <p:extLst>
      <p:ext uri="{BB962C8B-B14F-4D97-AF65-F5344CB8AC3E}">
        <p14:creationId xmlns:p14="http://schemas.microsoft.com/office/powerpoint/2010/main" val="1059844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- 1</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removing Annex G and dealing with the references (“see Annex G”) in the main body text, using Graham’s document (11-17/1261r2) as a starting point?  (One intention being that any current amendments do not need to update Annex G.)</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6</a:t>
            </a:r>
          </a:p>
          <a:p>
            <a:pPr marL="342900" lvl="1" indent="-342900" eaLnBrk="1" hangingPunct="1">
              <a:lnSpc>
                <a:spcPct val="90000"/>
              </a:lnSpc>
              <a:spcBef>
                <a:spcPts val="300"/>
              </a:spcBef>
              <a:buFont typeface="Arial" pitchFamily="34" charset="0"/>
              <a:buChar char="•"/>
              <a:defRPr/>
            </a:pPr>
            <a:r>
              <a:rPr lang="en-US" sz="1800" dirty="0"/>
              <a:t>Abs: 5</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53295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removing Annex G in principle?</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3</a:t>
            </a:r>
          </a:p>
          <a:p>
            <a:pPr marL="342900" lvl="1" indent="-342900" eaLnBrk="1" hangingPunct="1">
              <a:lnSpc>
                <a:spcPct val="90000"/>
              </a:lnSpc>
              <a:spcBef>
                <a:spcPts val="300"/>
              </a:spcBef>
              <a:buFont typeface="Arial" pitchFamily="34" charset="0"/>
              <a:buChar char="•"/>
              <a:defRPr/>
            </a:pPr>
            <a:r>
              <a:rPr lang="en-US" sz="1800" dirty="0"/>
              <a:t>Abs: 4</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072855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November 2019, Waikoloa, Hawaii,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- 3</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replacing Annex G, as it is, with some other representation, and continue to update it?</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3</a:t>
            </a:r>
          </a:p>
          <a:p>
            <a:pPr marL="342900" lvl="1" indent="-342900" eaLnBrk="1" hangingPunct="1">
              <a:lnSpc>
                <a:spcPct val="90000"/>
              </a:lnSpc>
              <a:spcBef>
                <a:spcPts val="300"/>
              </a:spcBef>
              <a:buFont typeface="Arial" pitchFamily="34" charset="0"/>
              <a:buChar char="•"/>
              <a:defRPr/>
            </a:pPr>
            <a:r>
              <a:rPr lang="en-US" sz="1800" dirty="0"/>
              <a:t>Abs: 3</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13450536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November 13</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and 802.1AS mapping to </a:t>
            </a:r>
            <a:br>
              <a:rPr lang="en-US" altLang="en-US" dirty="0"/>
            </a:br>
            <a:r>
              <a:rPr lang="en-US" altLang="en-US" dirty="0"/>
              <a:t>IEEE 802.11 </a:t>
            </a:r>
            <a:r>
              <a:rPr lang="en-US" dirty="0"/>
              <a:t>FTM</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pPr marL="342900" lvl="1" indent="-342900">
              <a:buChar char="•"/>
            </a:pPr>
            <a:r>
              <a:rPr lang="en-US" sz="2400" b="1" dirty="0">
                <a:ea typeface="+mn-ea"/>
                <a:cs typeface="+mn-cs"/>
              </a:rPr>
              <a:t>Consider IEEE 1588 mapping to </a:t>
            </a:r>
            <a:r>
              <a:rPr lang="en-US" sz="2400" b="1" dirty="0" err="1">
                <a:ea typeface="+mn-ea"/>
                <a:cs typeface="+mn-cs"/>
              </a:rPr>
              <a:t>TGaz</a:t>
            </a:r>
            <a:r>
              <a:rPr lang="en-US" sz="2400" b="1" dirty="0">
                <a:ea typeface="+mn-ea"/>
                <a:cs typeface="+mn-cs"/>
              </a:rPr>
              <a:t> mechanisms – </a:t>
            </a:r>
            <a:r>
              <a:rPr lang="en-US" sz="2400" b="1" dirty="0">
                <a:solidFill>
                  <a:srgbClr val="FF0000"/>
                </a:solidFill>
                <a:ea typeface="+mn-ea"/>
                <a:cs typeface="+mn-cs"/>
              </a:rPr>
              <a:t>Wed AM1</a:t>
            </a:r>
          </a:p>
          <a:p>
            <a:pPr marL="342900" lvl="1" indent="-342900">
              <a:buChar char="•"/>
            </a:pPr>
            <a:r>
              <a:rPr lang="en-US" sz="2400" b="1" dirty="0">
                <a:ea typeface="+mn-ea"/>
                <a:cs typeface="+mn-cs"/>
              </a:rPr>
              <a:t>Discuss a “shim layer” to allow IEEE 1588/802.1AS use of FTM simultaneously with location services’ use of FTM.</a:t>
            </a:r>
          </a:p>
          <a:p>
            <a:pPr lvl="2"/>
            <a:endParaRPr lang="en-US" altLang="en-US" dirty="0"/>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539809" y="1905000"/>
            <a:ext cx="7924800" cy="4267200"/>
          </a:xfrm>
        </p:spPr>
        <p:txBody>
          <a:bodyPr/>
          <a:lstStyle/>
          <a:p>
            <a:pPr marL="0" indent="0">
              <a:buNone/>
            </a:pPr>
            <a:r>
              <a:rPr lang="en-US" altLang="en-US" sz="2000" dirty="0"/>
              <a:t>Topic out of REVmd:</a:t>
            </a:r>
          </a:p>
          <a:p>
            <a:r>
              <a:rPr lang="en-US" altLang="en-US" sz="2000" dirty="0"/>
              <a:t>No apparent requirement for an “initial” MLME-RESET, in 802.11.  So, what is/are the initial state(s)?</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a:p>
            <a:r>
              <a:rPr lang="en-US" altLang="en-US" sz="2000" dirty="0"/>
              <a:t>Maybe need to consider MLME-SCAN, too?</a:t>
            </a:r>
          </a:p>
          <a:p>
            <a:r>
              <a:rPr lang="en-US" altLang="en-US" sz="2000" dirty="0"/>
              <a:t>Is correct information provided as parameters to these primitives (and not more than needed information, and to the right primitive)?</a:t>
            </a:r>
          </a:p>
        </p:txBody>
      </p:sp>
    </p:spTree>
    <p:extLst>
      <p:ext uri="{BB962C8B-B14F-4D97-AF65-F5344CB8AC3E}">
        <p14:creationId xmlns:p14="http://schemas.microsoft.com/office/powerpoint/2010/main" val="7031700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(1)</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Need either MLME_RESET required, or something else about initial state</a:t>
            </a:r>
          </a:p>
          <a:p>
            <a:r>
              <a:rPr lang="en-US" altLang="en-US" sz="2000" dirty="0"/>
              <a:t>Recognize there is state in the SME (security association, for example) that is outside “the MAC/MLME”, not reset by MLME-RESET.  </a:t>
            </a:r>
          </a:p>
          <a:p>
            <a:r>
              <a:rPr lang="en-US" altLang="en-US" sz="2000" dirty="0"/>
              <a:t>Does MLME-RESET “cause” MLME-DEAUTHENTICATE/</a:t>
            </a:r>
            <a:r>
              <a:rPr lang="en-US" altLang="en-US" sz="2000" dirty="0" err="1"/>
              <a:t>DISASSOCIATE.indications</a:t>
            </a:r>
            <a:r>
              <a:rPr lang="en-US" altLang="en-US" sz="2000" dirty="0"/>
              <a:t>?</a:t>
            </a:r>
          </a:p>
          <a:p>
            <a:r>
              <a:rPr lang="en-US" altLang="en-US" sz="2000" dirty="0"/>
              <a:t>Are there some MIB attributes which, when changed, should trigger a “</a:t>
            </a:r>
            <a:r>
              <a:rPr lang="en-US" altLang="en-US" sz="2000" dirty="0" err="1"/>
              <a:t>RESET.indication</a:t>
            </a:r>
            <a:r>
              <a:rPr lang="en-US" altLang="en-US" sz="2000" dirty="0"/>
              <a:t>” to higher entities? (SNMP traps?)</a:t>
            </a:r>
          </a:p>
          <a:p>
            <a:pPr lvl="1"/>
            <a:r>
              <a:rPr lang="en-US" altLang="en-US" sz="1600" dirty="0"/>
              <a:t>Or other .indication  (MLME-</a:t>
            </a:r>
            <a:r>
              <a:rPr lang="en-US" altLang="en-US" sz="1600" dirty="0" err="1"/>
              <a:t>SET.indication</a:t>
            </a:r>
            <a:r>
              <a:rPr lang="en-US" altLang="en-US" sz="1600" dirty="0"/>
              <a:t>?) when some attributes are changed</a:t>
            </a:r>
          </a:p>
          <a:p>
            <a:r>
              <a:rPr lang="en-US" altLang="en-US" sz="2000" dirty="0"/>
              <a:t>Reassociation to same AP, (probably?) doesn’t do MLME-JOIN, does that break anything with “take affect at the next JOIN”?</a:t>
            </a:r>
          </a:p>
          <a:p>
            <a:r>
              <a:rPr lang="en-US" altLang="en-US" sz="2000" dirty="0"/>
              <a:t>MLME-START and MLME-JOIN should say the MLME shall actually do the attributes’ “taking effect” stuff</a:t>
            </a:r>
          </a:p>
        </p:txBody>
      </p:sp>
    </p:spTree>
    <p:extLst>
      <p:ext uri="{BB962C8B-B14F-4D97-AF65-F5344CB8AC3E}">
        <p14:creationId xmlns:p14="http://schemas.microsoft.com/office/powerpoint/2010/main" val="39604582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(2)</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Add an MLME-DATA-</a:t>
            </a:r>
            <a:r>
              <a:rPr lang="en-US" altLang="en-US" sz="2000" dirty="0" err="1"/>
              <a:t>READY.indication</a:t>
            </a:r>
            <a:r>
              <a:rPr lang="en-US" altLang="en-US" sz="2000" dirty="0"/>
              <a:t>, when “everything is ready to go” (State 4, …)  (OCB, too)</a:t>
            </a:r>
          </a:p>
          <a:p>
            <a:pPr lvl="1"/>
            <a:r>
              <a:rPr lang="en-US" altLang="en-US" sz="1600" dirty="0"/>
              <a:t>Is there one of these on the AP side (for each associated STA)?  (Think so, yes)</a:t>
            </a:r>
          </a:p>
          <a:p>
            <a:pPr lvl="1"/>
            <a:r>
              <a:rPr lang="en-US" altLang="en-US" sz="1600" dirty="0"/>
              <a:t>Consider 11ak behavior/events, too?</a:t>
            </a:r>
          </a:p>
          <a:p>
            <a:endParaRPr lang="en-US" altLang="en-US" sz="2000" dirty="0"/>
          </a:p>
          <a:p>
            <a:r>
              <a:rPr lang="en-US" altLang="en-US" sz="2000" dirty="0"/>
              <a:t>From September:</a:t>
            </a:r>
          </a:p>
          <a:p>
            <a:pPr lvl="1">
              <a:spcBef>
                <a:spcPts val="0"/>
              </a:spcBef>
            </a:pPr>
            <a:r>
              <a:rPr lang="en-US" sz="1600" dirty="0"/>
              <a:t>Noted that MLME-RESET has been modified in 802.11-2016.  The effect is not clear (to those in the room)</a:t>
            </a:r>
          </a:p>
          <a:p>
            <a:pPr lvl="1">
              <a:spcBef>
                <a:spcPts val="0"/>
              </a:spcBef>
            </a:pPr>
            <a:r>
              <a:rPr lang="en-US" sz="1600" dirty="0"/>
              <a:t>MLME-RESET has a parameter, “</a:t>
            </a:r>
            <a:r>
              <a:rPr lang="en-US" sz="1600" dirty="0" err="1"/>
              <a:t>STAAddress</a:t>
            </a:r>
            <a:r>
              <a:rPr lang="en-US" sz="1600" dirty="0"/>
              <a:t>”, so it seems this may be somehow related to (or influence) the topic of Randomized/Changing MAC address.  Suggestion is to wait to see how that topic progresses, before trying to resolve this.</a:t>
            </a:r>
          </a:p>
          <a:p>
            <a:pPr lvl="1">
              <a:spcBef>
                <a:spcPts val="0"/>
              </a:spcBef>
            </a:pPr>
            <a:endParaRPr lang="en-US" sz="1600" dirty="0"/>
          </a:p>
          <a:p>
            <a:pPr lvl="1"/>
            <a:endParaRPr lang="en-US" altLang="en-US" sz="1600" dirty="0"/>
          </a:p>
          <a:p>
            <a:endParaRPr lang="en-US" altLang="en-US" sz="2000" dirty="0"/>
          </a:p>
        </p:txBody>
      </p:sp>
    </p:spTree>
    <p:extLst>
      <p:ext uri="{BB962C8B-B14F-4D97-AF65-F5344CB8AC3E}">
        <p14:creationId xmlns:p14="http://schemas.microsoft.com/office/powerpoint/2010/main" val="2856312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TGbe potential multi-band/multi-AP concepts</a:t>
            </a:r>
          </a:p>
        </p:txBody>
      </p:sp>
      <p:sp>
        <p:nvSpPr>
          <p:cNvPr id="45059" name="Rectangle 3"/>
          <p:cNvSpPr>
            <a:spLocks noGrp="1" noChangeArrowheads="1"/>
          </p:cNvSpPr>
          <p:nvPr>
            <p:ph idx="1"/>
          </p:nvPr>
        </p:nvSpPr>
        <p:spPr>
          <a:xfrm>
            <a:off x="552450" y="1621971"/>
            <a:ext cx="8039100" cy="3733800"/>
          </a:xfrm>
        </p:spPr>
        <p:txBody>
          <a:bodyPr/>
          <a:lstStyle/>
          <a:p>
            <a:pPr>
              <a:spcBef>
                <a:spcPct val="0"/>
              </a:spcBef>
            </a:pPr>
            <a:r>
              <a:rPr lang="en-US" altLang="en-US" b="0" dirty="0">
                <a:solidFill>
                  <a:srgbClr val="FF0000"/>
                </a:solidFill>
              </a:rPr>
              <a:t>To be updated, after discussion with </a:t>
            </a:r>
            <a:r>
              <a:rPr lang="en-US" altLang="en-US" b="0" dirty="0" err="1">
                <a:solidFill>
                  <a:srgbClr val="FF0000"/>
                </a:solidFill>
              </a:rPr>
              <a:t>TGbe</a:t>
            </a:r>
            <a:r>
              <a:rPr lang="en-US" altLang="en-US" b="0" dirty="0">
                <a:solidFill>
                  <a:srgbClr val="FF0000"/>
                </a:solidFill>
              </a:rPr>
              <a:t> chair</a:t>
            </a:r>
          </a:p>
          <a:p>
            <a:pPr>
              <a:spcBef>
                <a:spcPct val="0"/>
              </a:spcBef>
            </a:pPr>
            <a:endParaRPr lang="en-US" altLang="en-US" b="0" dirty="0"/>
          </a:p>
          <a:p>
            <a:pPr>
              <a:spcBef>
                <a:spcPct val="0"/>
              </a:spcBef>
            </a:pPr>
            <a:r>
              <a:rPr lang="en-US" altLang="en-US" b="0" dirty="0"/>
              <a:t>“Lower MAC” discussions in ARC, back in 2008</a:t>
            </a:r>
          </a:p>
          <a:p>
            <a:pPr lvl="1"/>
            <a:r>
              <a:rPr lang="en-US" sz="1600" dirty="0">
                <a:hlinkClick r:id="rId2"/>
              </a:rPr>
              <a:t>11-08/0949r4 </a:t>
            </a:r>
            <a:endParaRPr lang="en-US" sz="1600" dirty="0"/>
          </a:p>
          <a:p>
            <a:pPr fontAlgn="t">
              <a:buFont typeface="Arial" panose="020B0604020202020204" pitchFamily="34" charset="0"/>
              <a:buChar char="•"/>
            </a:pPr>
            <a:r>
              <a:rPr lang="en-US" b="0" dirty="0" err="1"/>
              <a:t>TGbe</a:t>
            </a:r>
            <a:r>
              <a:rPr lang="en-US" b="0" dirty="0"/>
              <a:t> has some docs related to multi-link/band ARC concepts:</a:t>
            </a:r>
          </a:p>
          <a:p>
            <a:pPr lvl="1" fontAlgn="t">
              <a:buFont typeface="Arial" panose="020B0604020202020204" pitchFamily="34" charset="0"/>
              <a:buChar char="•"/>
            </a:pPr>
            <a:r>
              <a:rPr lang="en-US" sz="1800" b="0" dirty="0"/>
              <a:t>11-19/823 Multi-Link Aggregation (Abhishek Patil)</a:t>
            </a:r>
          </a:p>
          <a:p>
            <a:pPr lvl="1" fontAlgn="t">
              <a:buFont typeface="Arial" panose="020B0604020202020204" pitchFamily="34" charset="0"/>
              <a:buChar char="•"/>
            </a:pPr>
            <a:r>
              <a:rPr lang="en-US" sz="1800" b="0" dirty="0"/>
              <a:t>11-19/822 Extremely Efficient Multi-band Operation (Po-Kai Huang)</a:t>
            </a:r>
          </a:p>
          <a:p>
            <a:pPr lvl="1" fontAlgn="t">
              <a:buFont typeface="Arial" panose="020B0604020202020204" pitchFamily="34" charset="0"/>
              <a:buChar char="•"/>
            </a:pPr>
            <a:r>
              <a:rPr lang="it-IT" sz="1800" dirty="0"/>
              <a:t>11-19/760 </a:t>
            </a:r>
            <a:r>
              <a:rPr lang="en-US" sz="1800" dirty="0"/>
              <a:t>Multi-Band Opinion (Alan Jauh) </a:t>
            </a:r>
          </a:p>
          <a:p>
            <a:pPr fontAlgn="t">
              <a:buFont typeface="Arial" panose="020B0604020202020204" pitchFamily="34" charset="0"/>
              <a:buChar char="•"/>
            </a:pPr>
            <a:r>
              <a:rPr lang="en-US" b="0" dirty="0" err="1"/>
              <a:t>TGbe</a:t>
            </a:r>
            <a:r>
              <a:rPr lang="en-US" b="0" dirty="0"/>
              <a:t> has a doc related to multi-AP ACR concepts:</a:t>
            </a:r>
          </a:p>
          <a:p>
            <a:pPr lvl="1" fontAlgn="t">
              <a:buFont typeface="Arial" panose="020B0604020202020204" pitchFamily="34" charset="0"/>
              <a:buChar char="•"/>
            </a:pPr>
            <a:r>
              <a:rPr lang="en-US" sz="1800" dirty="0"/>
              <a:t>11-19/804 </a:t>
            </a:r>
            <a:r>
              <a:rPr lang="it-IT" sz="1800" dirty="0"/>
              <a:t>Multi-AP Transmission Procedure (Sungjin Park) </a:t>
            </a:r>
          </a:p>
          <a:p>
            <a:pPr marL="0" indent="0" fontAlgn="t">
              <a:buNone/>
            </a:pPr>
            <a:endParaRPr lang="en-US" sz="2200" dirty="0"/>
          </a:p>
        </p:txBody>
      </p:sp>
    </p:spTree>
    <p:extLst>
      <p:ext uri="{BB962C8B-B14F-4D97-AF65-F5344CB8AC3E}">
        <p14:creationId xmlns:p14="http://schemas.microsoft.com/office/powerpoint/2010/main" val="31343063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TGbc potential ARC concepts</a:t>
            </a:r>
          </a:p>
        </p:txBody>
      </p:sp>
      <p:sp>
        <p:nvSpPr>
          <p:cNvPr id="45059" name="Rectangle 3"/>
          <p:cNvSpPr>
            <a:spLocks noGrp="1" noChangeArrowheads="1"/>
          </p:cNvSpPr>
          <p:nvPr>
            <p:ph idx="1"/>
          </p:nvPr>
        </p:nvSpPr>
        <p:spPr>
          <a:xfrm>
            <a:off x="517071" y="1621971"/>
            <a:ext cx="8229600" cy="3733800"/>
          </a:xfrm>
        </p:spPr>
        <p:txBody>
          <a:bodyPr/>
          <a:lstStyle/>
          <a:p>
            <a:pPr fontAlgn="t">
              <a:buFont typeface="Arial" panose="020B0604020202020204" pitchFamily="34" charset="0"/>
              <a:buChar char="•"/>
            </a:pPr>
            <a:r>
              <a:rPr lang="en-US" altLang="en-US" sz="2800" b="0" dirty="0">
                <a:solidFill>
                  <a:srgbClr val="FF0000"/>
                </a:solidFill>
              </a:rPr>
              <a:t>To be updated, after discussion with </a:t>
            </a:r>
            <a:r>
              <a:rPr lang="en-US" altLang="en-US" sz="2800" b="0" dirty="0" err="1">
                <a:solidFill>
                  <a:srgbClr val="FF0000"/>
                </a:solidFill>
              </a:rPr>
              <a:t>TGbc</a:t>
            </a:r>
            <a:r>
              <a:rPr lang="en-US" altLang="en-US" sz="2800" b="0" dirty="0">
                <a:solidFill>
                  <a:srgbClr val="FF0000"/>
                </a:solidFill>
              </a:rPr>
              <a:t> chair</a:t>
            </a:r>
          </a:p>
          <a:p>
            <a:pPr fontAlgn="t">
              <a:buFont typeface="Arial" panose="020B0604020202020204" pitchFamily="34" charset="0"/>
              <a:buChar char="•"/>
            </a:pPr>
            <a:endParaRPr lang="en-US" sz="2800" dirty="0"/>
          </a:p>
          <a:p>
            <a:pPr fontAlgn="t">
              <a:buFont typeface="Arial" panose="020B0604020202020204" pitchFamily="34" charset="0"/>
              <a:buChar char="•"/>
            </a:pPr>
            <a:r>
              <a:rPr lang="en-US" sz="2800" dirty="0"/>
              <a:t>11-19/268 IEEE 802.11bc Use Case Document: </a:t>
            </a:r>
          </a:p>
          <a:p>
            <a:pPr lvl="1" fontAlgn="t">
              <a:buFont typeface="Arial" panose="020B0604020202020204" pitchFamily="34" charset="0"/>
              <a:buChar char="•"/>
            </a:pPr>
            <a:r>
              <a:rPr lang="en-US" sz="2200" dirty="0"/>
              <a:t>Transmit from AP to multiple receive only STAs </a:t>
            </a:r>
            <a:br>
              <a:rPr lang="en-US" sz="2200" dirty="0"/>
            </a:br>
            <a:r>
              <a:rPr lang="en-US" sz="2200" dirty="0"/>
              <a:t>(Multi-Lingual/ Emergency Broadcast/Broadcast Services)</a:t>
            </a:r>
          </a:p>
          <a:p>
            <a:pPr lvl="1" fontAlgn="t">
              <a:buFont typeface="Arial" panose="020B0604020202020204" pitchFamily="34" charset="0"/>
              <a:buChar char="•"/>
            </a:pPr>
            <a:r>
              <a:rPr lang="en-US" sz="2200" dirty="0"/>
              <a:t>Sensor STA transmits to any/multiple APs (no association)</a:t>
            </a:r>
          </a:p>
          <a:p>
            <a:pPr lvl="1" fontAlgn="t">
              <a:buFont typeface="Arial" panose="020B0604020202020204" pitchFamily="34" charset="0"/>
              <a:buChar char="•"/>
            </a:pPr>
            <a:r>
              <a:rPr lang="en-US" sz="2200" dirty="0"/>
              <a:t>ITC all devices transmit / all devices receive (no associations)</a:t>
            </a:r>
          </a:p>
          <a:p>
            <a:pPr fontAlgn="t">
              <a:buFont typeface="Arial" panose="020B0604020202020204" pitchFamily="34" charset="0"/>
              <a:buChar char="•"/>
            </a:pPr>
            <a:r>
              <a:rPr lang="en-US" sz="2600" dirty="0"/>
              <a:t>11-19/151</a:t>
            </a:r>
          </a:p>
          <a:p>
            <a:pPr fontAlgn="t">
              <a:buFont typeface="Arial" panose="020B0604020202020204" pitchFamily="34" charset="0"/>
              <a:buChar char="•"/>
            </a:pPr>
            <a:endParaRPr lang="en-US" sz="3200" dirty="0"/>
          </a:p>
        </p:txBody>
      </p:sp>
    </p:spTree>
    <p:extLst>
      <p:ext uri="{BB962C8B-B14F-4D97-AF65-F5344CB8AC3E}">
        <p14:creationId xmlns:p14="http://schemas.microsoft.com/office/powerpoint/2010/main" val="30719036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November 14</a:t>
            </a:r>
            <a:r>
              <a:rPr lang="en-US" altLang="en-US" baseline="30000" dirty="0"/>
              <a:t>th</a:t>
            </a:r>
            <a:r>
              <a:rPr lang="en-US" altLang="en-US" dirty="0"/>
              <a:t>, PM2</a:t>
            </a:r>
          </a:p>
        </p:txBody>
      </p:sp>
    </p:spTree>
    <p:extLst>
      <p:ext uri="{BB962C8B-B14F-4D97-AF65-F5344CB8AC3E}">
        <p14:creationId xmlns:p14="http://schemas.microsoft.com/office/powerpoint/2010/main" val="16748686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dirty="0"/>
              <a:t>ARC Future Activities &amp; sessions</a:t>
            </a:r>
          </a:p>
        </p:txBody>
      </p:sp>
      <p:sp>
        <p:nvSpPr>
          <p:cNvPr id="30723" name="Rectangle 3"/>
          <p:cNvSpPr>
            <a:spLocks noGrp="1" noChangeArrowheads="1"/>
          </p:cNvSpPr>
          <p:nvPr>
            <p:ph idx="1"/>
          </p:nvPr>
        </p:nvSpPr>
        <p:spPr>
          <a:xfrm>
            <a:off x="304800" y="1230086"/>
            <a:ext cx="8534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 (e.g. TGbc, </a:t>
            </a:r>
            <a:r>
              <a:rPr lang="en-US" sz="1800" dirty="0" err="1"/>
              <a:t>TGbe</a:t>
            </a:r>
            <a:r>
              <a:rPr lang="en-US" sz="1800" dirty="0"/>
              <a:t>) - Perhaps updates on “STA” definition to handle </a:t>
            </a:r>
            <a:r>
              <a:rPr lang="en-US" sz="1800" dirty="0" err="1"/>
              <a:t>TGbe</a:t>
            </a:r>
            <a:r>
              <a:rPr lang="en-US" sz="1800" dirty="0"/>
              <a:t> concepts? Might have multiple radio/MAC address implications, too?</a:t>
            </a:r>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“What is a STA?” (11-19/0106)  Related: What is the (“STA(s)”) architecture of off-channel TDLS?  </a:t>
            </a:r>
          </a:p>
          <a:p>
            <a:pPr>
              <a:spcBef>
                <a:spcPts val="0"/>
              </a:spcBef>
              <a:defRPr/>
            </a:pPr>
            <a:r>
              <a:rPr lang="en-US" sz="1800" dirty="0"/>
              <a:t>Discuss direction for Annex G</a:t>
            </a:r>
          </a:p>
          <a:p>
            <a:pPr>
              <a:spcBef>
                <a:spcPts val="0"/>
              </a:spcBef>
              <a:defRPr/>
            </a:pPr>
            <a:r>
              <a:rPr lang="en-US" sz="1800" dirty="0"/>
              <a:t>MLME-RESET, versus MLME-JOIN and MLME-START (and MLME-SCAN and MLME-STOP)</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November 2019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January 2020</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a:t>
            </a:r>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85800"/>
            <a:ext cx="7848600" cy="685800"/>
          </a:xfrm>
        </p:spPr>
        <p:txBody>
          <a:bodyPr/>
          <a:lstStyle/>
          <a:p>
            <a:pPr eaLnBrk="1" hangingPunct="1"/>
            <a:r>
              <a:rPr lang="en-US" altLang="en-US" dirty="0"/>
              <a:t>AP/DS/Portal architecture and 802 concepts</a:t>
            </a:r>
          </a:p>
        </p:txBody>
      </p:sp>
      <p:sp>
        <p:nvSpPr>
          <p:cNvPr id="45059" name="Rectangle 3"/>
          <p:cNvSpPr>
            <a:spLocks noGrp="1" noChangeArrowheads="1"/>
          </p:cNvSpPr>
          <p:nvPr>
            <p:ph idx="1"/>
          </p:nvPr>
        </p:nvSpPr>
        <p:spPr>
          <a:xfrm>
            <a:off x="685800" y="1447800"/>
            <a:ext cx="7772400" cy="4572000"/>
          </a:xfrm>
        </p:spPr>
        <p:txBody>
          <a:bodyPr/>
          <a:lstStyle/>
          <a:p>
            <a:pPr>
              <a:spcBef>
                <a:spcPct val="0"/>
              </a:spcBef>
            </a:pPr>
            <a:r>
              <a:rPr lang="en-US" altLang="en-US" dirty="0"/>
              <a:t>Presentations on architectural description(s)</a:t>
            </a:r>
          </a:p>
          <a:p>
            <a:pPr lvl="1"/>
            <a:r>
              <a:rPr lang="en-US" altLang="en-US" sz="1600" dirty="0">
                <a:hlinkClick r:id="rId2"/>
              </a:rPr>
              <a:t>11-17-0136-02-0arc-bridging-architecture-considerations.docx</a:t>
            </a:r>
            <a:r>
              <a:rPr lang="en-US" altLang="en-US" sz="1600" dirty="0"/>
              <a:t> </a:t>
            </a:r>
          </a:p>
          <a:p>
            <a:pPr lvl="1"/>
            <a:r>
              <a:rPr lang="en-US" altLang="en-US" sz="1600" dirty="0">
                <a:hlinkClick r:id="rId3"/>
              </a:rPr>
              <a:t>11-16-1512-00-0arc-glk-802-1q-bridge.pptx</a:t>
            </a:r>
            <a:r>
              <a:rPr lang="en-US" altLang="en-US" sz="1600" dirty="0"/>
              <a:t> </a:t>
            </a:r>
          </a:p>
          <a:p>
            <a:r>
              <a:rPr lang="en-US" altLang="en-US" dirty="0"/>
              <a:t>Reference presentations (previously reviewed, current status of thinking):</a:t>
            </a:r>
          </a:p>
          <a:p>
            <a:pPr lvl="1"/>
            <a:r>
              <a:rPr lang="en-US" altLang="en-US" sz="1600" dirty="0">
                <a:hlinkClick r:id="rId4"/>
              </a:rPr>
              <a:t>11-14-1213-01-0arc-ap-arch-concepts-and-distribution-system-access.pptx</a:t>
            </a:r>
          </a:p>
          <a:p>
            <a:pPr lvl="1"/>
            <a:r>
              <a:rPr lang="en-US" altLang="en-US" sz="1600" dirty="0">
                <a:hlinkClick r:id="rId4"/>
              </a:rPr>
              <a:t>11-13-0115-15-0arc-considerations-on-ap-architectural-models.doc</a:t>
            </a:r>
            <a:r>
              <a:rPr lang="en-US" altLang="en-US" sz="1600" dirty="0"/>
              <a:t> </a:t>
            </a:r>
          </a:p>
          <a:p>
            <a:pPr lvl="1"/>
            <a:r>
              <a:rPr lang="en-US" altLang="en-US" sz="1600" dirty="0">
                <a:hlinkClick r:id="rId5"/>
              </a:rPr>
              <a:t>11-14-0497-03-0arc-802-11-portal-and-802-1ac-convergence-function.pptx</a:t>
            </a:r>
            <a:r>
              <a:rPr lang="en-US" altLang="en-US" sz="1600" dirty="0"/>
              <a:t> </a:t>
            </a:r>
          </a:p>
          <a:p>
            <a:pPr lvl="1"/>
            <a:r>
              <a:rPr lang="en-US" altLang="en-US" sz="1600" dirty="0">
                <a:hlinkClick r:id="rId6"/>
              </a:rPr>
              <a:t>11-14-0562-05-00ak-802-11ak-and-802-1ac-convergence-function.pptx</a:t>
            </a:r>
            <a:r>
              <a:rPr lang="en-US" altLang="en-US" sz="1600" dirty="0"/>
              <a:t> </a:t>
            </a:r>
          </a:p>
          <a:p>
            <a:pPr lvl="1"/>
            <a:r>
              <a:rPr lang="en-US" altLang="en-US" sz="1600" dirty="0">
                <a:hlinkClick r:id="rId7"/>
              </a:rPr>
              <a:t>11-15-0454-00-0arc-some-more-ds-architecture-concepts.pptx</a:t>
            </a:r>
            <a:r>
              <a:rPr lang="en-US" altLang="en-US" sz="1600" dirty="0"/>
              <a:t> </a:t>
            </a:r>
          </a:p>
          <a:p>
            <a:pPr lvl="1"/>
            <a:r>
              <a:rPr lang="en-US" altLang="en-US" sz="1600" dirty="0">
                <a:hlinkClick r:id="rId8"/>
              </a:rPr>
              <a:t>11-16-0720-00-0arc-stacked-architecture-discussion.pptx</a:t>
            </a:r>
            <a:r>
              <a:rPr lang="en-US" altLang="en-US" sz="1600" dirty="0"/>
              <a:t> </a:t>
            </a:r>
          </a:p>
          <a:p>
            <a:pPr lvl="1"/>
            <a:endParaRPr lang="en-US" altLang="en-US" sz="1600" dirty="0"/>
          </a:p>
        </p:txBody>
      </p:sp>
    </p:spTree>
    <p:extLst>
      <p:ext uri="{BB962C8B-B14F-4D97-AF65-F5344CB8AC3E}">
        <p14:creationId xmlns:p14="http://schemas.microsoft.com/office/powerpoint/2010/main" val="1291503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November 12</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dirty="0"/>
              <a:t>Participants, Patents, and Duty to Inform</a:t>
            </a:r>
            <a:endParaRPr lang="en-US" altLang="en-US" dirty="0"/>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dirty="0"/>
              <a:t>Patent Related Links</a:t>
            </a:r>
            <a:endParaRPr lang="en-US" altLang="en-US" u="sng" dirty="0"/>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dirty="0">
                <a:cs typeface="Times New Roman" panose="02020603050405020304" pitchFamily="18" charset="0"/>
              </a:rPr>
              <a:t>	Patent Policy is stated in these sources:</a:t>
            </a:r>
          </a:p>
          <a:p>
            <a:pPr lvl="1">
              <a:lnSpc>
                <a:spcPct val="90000"/>
              </a:lnSpc>
              <a:buFont typeface="Monotype Sorts" charset="2"/>
              <a:buNone/>
            </a:pPr>
            <a:r>
              <a:rPr lang="en-GB" altLang="en-US" sz="2400" dirty="0"/>
              <a:t>		IEEE-SA Standards Boards Bylaws</a:t>
            </a:r>
          </a:p>
          <a:p>
            <a:pPr lvl="1">
              <a:lnSpc>
                <a:spcPct val="90000"/>
              </a:lnSpc>
              <a:buFont typeface="Monotype Sorts" charset="2"/>
              <a:buNone/>
            </a:pPr>
            <a:r>
              <a:rPr lang="en-US" altLang="en-US" sz="2100" dirty="0"/>
              <a:t>		</a:t>
            </a:r>
            <a:r>
              <a:rPr lang="en-US" altLang="en-US" sz="2100" i="1" dirty="0"/>
              <a:t>http://standards.ieee.org/develop/policies/bylaws/sect6-7.html#6</a:t>
            </a:r>
          </a:p>
          <a:p>
            <a:pPr lvl="1">
              <a:lnSpc>
                <a:spcPct val="90000"/>
              </a:lnSpc>
              <a:buFont typeface="Monotype Sorts" charset="2"/>
              <a:buNone/>
            </a:pPr>
            <a:r>
              <a:rPr lang="en-GB" altLang="en-US" sz="2400" dirty="0"/>
              <a:t>		IEEE-SA Standards Board Operations Manual</a:t>
            </a:r>
          </a:p>
          <a:p>
            <a:pPr lvl="1">
              <a:lnSpc>
                <a:spcPct val="90000"/>
              </a:lnSpc>
              <a:buFont typeface="Monotype Sorts" charset="2"/>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charset="2"/>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charset="2"/>
              <a:buNone/>
            </a:pPr>
            <a:r>
              <a:rPr lang="en-US" altLang="en-US" sz="2400" dirty="0"/>
              <a:t>		</a:t>
            </a:r>
            <a:r>
              <a:rPr lang="en-US" altLang="en-US" sz="2100" i="1" dirty="0"/>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dirty="0"/>
              <a:t>Call for Potentially Essential Patents</a:t>
            </a:r>
          </a:p>
        </p:txBody>
      </p:sp>
      <p:sp>
        <p:nvSpPr>
          <p:cNvPr id="29699" name="Rectangle 1027"/>
          <p:cNvSpPr>
            <a:spLocks noGrp="1" noChangeArrowheads="1"/>
          </p:cNvSpPr>
          <p:nvPr>
            <p:ph type="body" idx="1"/>
          </p:nvPr>
        </p:nvSpPr>
        <p:spPr/>
        <p:txBody>
          <a:bodyPr/>
          <a:lstStyle/>
          <a:p>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76857</TotalTime>
  <Words>2258</Words>
  <Application>Microsoft Office PowerPoint</Application>
  <PresentationFormat>On-screen Show (4:3)</PresentationFormat>
  <Paragraphs>282</Paragraphs>
  <Slides>31</Slides>
  <Notes>16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7" baseType="lpstr">
      <vt:lpstr>Arial</vt:lpstr>
      <vt:lpstr>Helvetica</vt:lpstr>
      <vt:lpstr>Monotype Sorts</vt:lpstr>
      <vt:lpstr>Times New Roman</vt:lpstr>
      <vt:lpstr>802-11-Submission</vt:lpstr>
      <vt:lpstr>Document</vt:lpstr>
      <vt:lpstr>ARC-SC-agenda-Nov-2019</vt:lpstr>
      <vt:lpstr>Abstract</vt:lpstr>
      <vt:lpstr>IEEE 802.11   Architecture Standing Committee</vt:lpstr>
      <vt:lpstr>Tuesday, November 12th,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November 2019 (1 of 2)</vt:lpstr>
      <vt:lpstr>ARC Agenda – November 2019 (2 of 2)</vt:lpstr>
      <vt:lpstr>Prior ARC Minutes</vt:lpstr>
      <vt:lpstr>IETF/802 coordination </vt:lpstr>
      <vt:lpstr>What is an ESS?</vt:lpstr>
      <vt:lpstr>What is a STA?</vt:lpstr>
      <vt:lpstr>Annex G (EBNF for “Frame exchange sequences”)</vt:lpstr>
      <vt:lpstr>Annex G straw poll - 1</vt:lpstr>
      <vt:lpstr>Annex G straw poll - 2</vt:lpstr>
      <vt:lpstr>Annex G straw poll - 3</vt:lpstr>
      <vt:lpstr>Wednesday, November 13th, AM1</vt:lpstr>
      <vt:lpstr>IEEE 1588 and 802.1AS mapping to  IEEE 802.11 FTM</vt:lpstr>
      <vt:lpstr>MLME-RESET, versus MLME-JOIN and MLME-START</vt:lpstr>
      <vt:lpstr>MLME-RESET, versus MLME-JOIN and MLME-START – Considerations (1)</vt:lpstr>
      <vt:lpstr>MLME-RESET, versus MLME-JOIN and MLME-START – Considerations (2)</vt:lpstr>
      <vt:lpstr>TGbe potential multi-band/multi-AP concepts</vt:lpstr>
      <vt:lpstr>TGbc potential ARC concepts</vt:lpstr>
      <vt:lpstr>Thursday, November 14th, PM2</vt:lpstr>
      <vt:lpstr>ARC Future Activities &amp; sessions</vt:lpstr>
      <vt:lpstr>Planning for January 2020</vt:lpstr>
      <vt:lpstr>AP/DS/Portal architecture and 802 concepts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822</cp:revision>
  <cp:lastPrinted>1998-02-10T13:28:06Z</cp:lastPrinted>
  <dcterms:created xsi:type="dcterms:W3CDTF">2009-07-15T16:38:20Z</dcterms:created>
  <dcterms:modified xsi:type="dcterms:W3CDTF">2019-11-15T00:13:30Z</dcterms:modified>
</cp:coreProperties>
</file>