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3"/>
  </p:notesMasterIdLst>
  <p:handoutMasterIdLst>
    <p:handoutMasterId r:id="rId34"/>
  </p:handoutMasterIdLst>
  <p:sldIdLst>
    <p:sldId id="269" r:id="rId2"/>
    <p:sldId id="272" r:id="rId3"/>
    <p:sldId id="315" r:id="rId4"/>
    <p:sldId id="338" r:id="rId5"/>
    <p:sldId id="328" r:id="rId6"/>
    <p:sldId id="339" r:id="rId7"/>
    <p:sldId id="340" r:id="rId8"/>
    <p:sldId id="341" r:id="rId9"/>
    <p:sldId id="358" r:id="rId10"/>
    <p:sldId id="342" r:id="rId11"/>
    <p:sldId id="334" r:id="rId12"/>
    <p:sldId id="389" r:id="rId13"/>
    <p:sldId id="380" r:id="rId14"/>
    <p:sldId id="403" r:id="rId15"/>
    <p:sldId id="351" r:id="rId16"/>
    <p:sldId id="394" r:id="rId17"/>
    <p:sldId id="400" r:id="rId18"/>
    <p:sldId id="404" r:id="rId19"/>
    <p:sldId id="401" r:id="rId20"/>
    <p:sldId id="402" r:id="rId21"/>
    <p:sldId id="359" r:id="rId22"/>
    <p:sldId id="311" r:id="rId23"/>
    <p:sldId id="371" r:id="rId24"/>
    <p:sldId id="398" r:id="rId25"/>
    <p:sldId id="399" r:id="rId26"/>
    <p:sldId id="397" r:id="rId27"/>
    <p:sldId id="396" r:id="rId28"/>
    <p:sldId id="366" r:id="rId29"/>
    <p:sldId id="379" r:id="rId30"/>
    <p:sldId id="360" r:id="rId31"/>
    <p:sldId id="395" r:id="rId32"/>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milton, Mark" initials="HM" lastIdx="1" clrIdx="0">
    <p:extLst>
      <p:ext uri="{19B8F6BF-5375-455C-9EA6-DF929625EA0E}">
        <p15:presenceInfo xmlns:p15="http://schemas.microsoft.com/office/powerpoint/2012/main" userId="Hamilton, Mark"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273" autoAdjust="0"/>
    <p:restoredTop sz="98505" autoAdjust="0"/>
  </p:normalViewPr>
  <p:slideViewPr>
    <p:cSldViewPr>
      <p:cViewPr varScale="1">
        <p:scale>
          <a:sx n="96" d="100"/>
          <a:sy n="96" d="100"/>
        </p:scale>
        <p:origin x="600" y="84"/>
      </p:cViewPr>
      <p:guideLst>
        <p:guide orient="horz" pos="2160"/>
        <p:guide pos="2880"/>
      </p:guideLst>
    </p:cSldViewPr>
  </p:slideViewPr>
  <p:notesTextViewPr>
    <p:cViewPr>
      <p:scale>
        <a:sx n="3" d="2"/>
        <a:sy n="3" d="2"/>
      </p:scale>
      <p:origin x="0" y="0"/>
    </p:cViewPr>
  </p:notesTextViewPr>
  <p:sorterViewPr>
    <p:cViewPr>
      <p:scale>
        <a:sx n="100" d="100"/>
        <a:sy n="100" d="100"/>
      </p:scale>
      <p:origin x="0" y="0"/>
    </p:cViewPr>
  </p:sorterViewPr>
  <p:notesViewPr>
    <p:cSldViewPr>
      <p:cViewPr varScale="1">
        <p:scale>
          <a:sx n="58" d="100"/>
          <a:sy n="58" d="100"/>
        </p:scale>
        <p:origin x="1332" y="84"/>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commentAuthors" Target="commentAuthor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dirty="0"/>
              <a:t>doc.: IEEE 802.11-09/0840r0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dirty="0"/>
              <a:t>July 2009</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dirty="0"/>
              <a:t>David Bagby, Calypso Ventures, Inc.</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ltLang="en-US" dirty="0"/>
              <a:t>Page </a:t>
            </a:r>
            <a:fld id="{10B05505-DE9A-4AC7-A6A3-ED730399AA6C}" type="slidenum">
              <a:rPr lang="en-US" altLang="en-US"/>
              <a:pPr>
                <a:defRPr/>
              </a:pPr>
              <a:t>‹#›</a:t>
            </a:fld>
            <a:endParaRPr lang="en-US" altLang="en-US" dirty="0"/>
          </a:p>
        </p:txBody>
      </p:sp>
      <p:sp>
        <p:nvSpPr>
          <p:cNvPr id="1434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46087"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Submission</a:t>
            </a:r>
          </a:p>
        </p:txBody>
      </p:sp>
      <p:sp>
        <p:nvSpPr>
          <p:cNvPr id="14344"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dirty="0"/>
              <a:t>doc.: IEEE 802.11-09/0840r0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dirty="0"/>
              <a:t>July 2009</a:t>
            </a:r>
          </a:p>
        </p:txBody>
      </p:sp>
      <p:sp>
        <p:nvSpPr>
          <p:cNvPr id="1331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dirty="0"/>
              <a:t>David Bagby, Calypso Ventures, Inc.</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ltLang="en-US" dirty="0"/>
              <a:t>Page </a:t>
            </a:r>
            <a:fld id="{3A7FECFB-0B9F-42CC-9CB1-ECDE5E0B8DCF}" type="slidenum">
              <a:rPr lang="en-US" altLang="en-US"/>
              <a:pPr>
                <a:defRPr/>
              </a:pPr>
              <a:t>‹#›</a:t>
            </a:fld>
            <a:endParaRPr lang="en-US" altLang="en-US" dirty="0"/>
          </a:p>
        </p:txBody>
      </p:sp>
      <p:sp>
        <p:nvSpPr>
          <p:cNvPr id="3482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Submission</a:t>
            </a:r>
          </a:p>
        </p:txBody>
      </p:sp>
      <p:sp>
        <p:nvSpPr>
          <p:cNvPr id="13321"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3322"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802.11-09/0840r0</a:t>
            </a:r>
          </a:p>
        </p:txBody>
      </p:sp>
      <p:sp>
        <p:nvSpPr>
          <p:cNvPr id="163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163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163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399E07E9-C59C-4A08-BC99-C5CF3A83BF24}" type="slidenum">
              <a:rPr lang="en-US" altLang="en-US" smtClean="0"/>
              <a:pPr>
                <a:spcBef>
                  <a:spcPct val="0"/>
                </a:spcBef>
              </a:pPr>
              <a:t>1</a:t>
            </a:fld>
            <a:endParaRPr lang="en-US" altLang="en-US" dirty="0"/>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11</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12</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319353127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686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686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686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19760E7A-8042-4119-997C-56EF09532CA8}" type="slidenum">
              <a:rPr lang="en-US" altLang="en-US" smtClean="0"/>
              <a:pPr>
                <a:spcBef>
                  <a:spcPct val="0"/>
                </a:spcBef>
              </a:pPr>
              <a:t>13</a:t>
            </a:fld>
            <a:endParaRPr lang="en-US" altLang="en-US" dirty="0"/>
          </a:p>
        </p:txBody>
      </p:sp>
      <p:sp>
        <p:nvSpPr>
          <p:cNvPr id="36870" name="Rectangle 2"/>
          <p:cNvSpPr>
            <a:spLocks noGrp="1" noRot="1" noChangeAspect="1" noChangeArrowheads="1" noTextEdit="1"/>
          </p:cNvSpPr>
          <p:nvPr>
            <p:ph type="sldImg"/>
          </p:nvPr>
        </p:nvSpPr>
        <p:spPr>
          <a:xfrm>
            <a:off x="1154113" y="700088"/>
            <a:ext cx="4629150" cy="3471862"/>
          </a:xfrm>
          <a:ln/>
        </p:spPr>
      </p:sp>
      <p:sp>
        <p:nvSpPr>
          <p:cNvPr id="36871"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258974202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17</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257266704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18</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99719276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19</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55367939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20</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23539208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1843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1843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1843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09366153-B9B8-4CE2-AE11-2A3E0E8D7D37}" type="slidenum">
              <a:rPr lang="en-US" altLang="en-US" smtClean="0"/>
              <a:pPr>
                <a:spcBef>
                  <a:spcPct val="0"/>
                </a:spcBef>
              </a:pPr>
              <a:t>2</a:t>
            </a:fld>
            <a:endParaRPr lang="en-US" altLang="en-US" dirty="0"/>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a:xfrm>
            <a:off x="1154113" y="701675"/>
            <a:ext cx="4625975" cy="3468688"/>
          </a:xfrm>
          <a:ln/>
        </p:spPr>
      </p:sp>
      <p:sp>
        <p:nvSpPr>
          <p:cNvPr id="204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20484"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802.11-09/0840r0</a:t>
            </a:r>
          </a:p>
        </p:txBody>
      </p:sp>
      <p:sp>
        <p:nvSpPr>
          <p:cNvPr id="20485"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20486"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2048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713BD313-5621-4364-BCE5-083777808051}" type="slidenum">
              <a:rPr lang="en-US" altLang="en-US" smtClean="0"/>
              <a:pPr>
                <a:spcBef>
                  <a:spcPct val="0"/>
                </a:spcBef>
              </a:pPr>
              <a:t>3</a:t>
            </a:fld>
            <a:endParaRPr lang="en-US" alt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xfrm>
            <a:off x="1154113" y="701675"/>
            <a:ext cx="4625975" cy="3468688"/>
          </a:xfrm>
          <a:ln/>
        </p:spPr>
      </p:sp>
      <p:sp>
        <p:nvSpPr>
          <p:cNvPr id="245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24580"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802.11-09/0840r0</a:t>
            </a:r>
          </a:p>
        </p:txBody>
      </p:sp>
      <p:sp>
        <p:nvSpPr>
          <p:cNvPr id="24581"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24582"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2458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91FF941E-7F59-41A6-BE87-2E9CFC46BF89}" type="slidenum">
              <a:rPr lang="en-US" altLang="en-US" smtClean="0"/>
              <a:pPr>
                <a:spcBef>
                  <a:spcPct val="0"/>
                </a:spcBef>
              </a:pPr>
              <a:t>5</a:t>
            </a:fld>
            <a:endParaRPr lang="en-US" alt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a:xfrm>
            <a:off x="1154113" y="701675"/>
            <a:ext cx="4625975" cy="3468688"/>
          </a:xfrm>
          <a:ln/>
        </p:spPr>
      </p:sp>
      <p:sp>
        <p:nvSpPr>
          <p:cNvPr id="2662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2662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802.11-09/0840r0</a:t>
            </a:r>
          </a:p>
        </p:txBody>
      </p:sp>
      <p:sp>
        <p:nvSpPr>
          <p:cNvPr id="2662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26630"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26631"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0425952D-3313-4D6B-988F-2E1D42A1B010}" type="slidenum">
              <a:rPr lang="en-US" altLang="en-US" smtClean="0"/>
              <a:pPr>
                <a:spcBef>
                  <a:spcPct val="0"/>
                </a:spcBef>
              </a:pPr>
              <a:t>6</a:t>
            </a:fld>
            <a:endParaRPr lang="en-US" alt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a:xfrm>
            <a:off x="1154113" y="701675"/>
            <a:ext cx="4625975" cy="3468688"/>
          </a:xfrm>
          <a:ln/>
        </p:spPr>
      </p:sp>
      <p:sp>
        <p:nvSpPr>
          <p:cNvPr id="286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28676"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802.11-09/0840r0</a:t>
            </a:r>
          </a:p>
        </p:txBody>
      </p:sp>
      <p:sp>
        <p:nvSpPr>
          <p:cNvPr id="28677"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28678"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28679"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C2F262B5-A474-4257-8912-A981E300E78D}" type="slidenum">
              <a:rPr lang="en-US" altLang="en-US" smtClean="0"/>
              <a:pPr>
                <a:spcBef>
                  <a:spcPct val="0"/>
                </a:spcBef>
              </a:pPr>
              <a:t>7</a:t>
            </a:fld>
            <a:endParaRPr lang="en-US" alt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xfrm>
            <a:off x="1154113" y="701675"/>
            <a:ext cx="4625975" cy="3468688"/>
          </a:xfrm>
          <a:ln/>
        </p:spPr>
      </p:sp>
      <p:sp>
        <p:nvSpPr>
          <p:cNvPr id="307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30724"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802.11-09/0840r0</a:t>
            </a:r>
          </a:p>
        </p:txBody>
      </p:sp>
      <p:sp>
        <p:nvSpPr>
          <p:cNvPr id="30725"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30726"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07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507379C0-164C-466E-BFF3-B0900B917175}" type="slidenum">
              <a:rPr lang="en-US" altLang="en-US" smtClean="0"/>
              <a:pPr>
                <a:spcBef>
                  <a:spcPct val="0"/>
                </a:spcBef>
              </a:pPr>
              <a:t>8</a:t>
            </a:fld>
            <a:endParaRPr lang="en-US" alt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ec-16-0149-00-00EC</a:t>
            </a:r>
          </a:p>
        </p:txBody>
      </p:sp>
      <p:sp>
        <p:nvSpPr>
          <p:cNvPr id="5" name="Rectangle 3"/>
          <p:cNvSpPr>
            <a:spLocks noGrp="1" noChangeArrowheads="1"/>
          </p:cNvSpPr>
          <p:nvPr>
            <p:ph type="dt"/>
          </p:nvPr>
        </p:nvSpPr>
        <p:spPr>
          <a:ln/>
        </p:spPr>
        <p:txBody>
          <a:bodyPr/>
          <a:lstStyle/>
          <a:p>
            <a:r>
              <a:rPr lang="en-US" dirty="0"/>
              <a:t>November 2016</a:t>
            </a:r>
          </a:p>
        </p:txBody>
      </p:sp>
      <p:sp>
        <p:nvSpPr>
          <p:cNvPr id="6" name="Rectangle 6"/>
          <p:cNvSpPr>
            <a:spLocks noGrp="1" noChangeArrowheads="1"/>
          </p:cNvSpPr>
          <p:nvPr>
            <p:ph type="ftr"/>
          </p:nvPr>
        </p:nvSpPr>
        <p:spPr>
          <a:ln/>
        </p:spPr>
        <p:txBody>
          <a:bodyPr/>
          <a:lstStyle/>
          <a:p>
            <a:r>
              <a:rPr lang="en-US" dirty="0"/>
              <a:t>Dorothy Stanley, HP Enterprise</a:t>
            </a:r>
          </a:p>
        </p:txBody>
      </p:sp>
      <p:sp>
        <p:nvSpPr>
          <p:cNvPr id="7" name="Rectangle 7"/>
          <p:cNvSpPr>
            <a:spLocks noGrp="1" noChangeArrowheads="1"/>
          </p:cNvSpPr>
          <p:nvPr>
            <p:ph type="sldNum"/>
          </p:nvPr>
        </p:nvSpPr>
        <p:spPr>
          <a:ln/>
        </p:spPr>
        <p:txBody>
          <a:bodyPr/>
          <a:lstStyle/>
          <a:p>
            <a:r>
              <a:rPr lang="en-US" dirty="0"/>
              <a:t>Page </a:t>
            </a:r>
            <a:fld id="{07B9ED38-6DD0-4691-9FC3-0BE6EBBA3E57}" type="slidenum">
              <a:rPr lang="en-US"/>
              <a:pPr/>
              <a:t>9</a:t>
            </a:fld>
            <a:endParaRPr lang="en-US" dirty="0"/>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255768139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spcBef>
                <a:spcPct val="30000"/>
              </a:spcBef>
              <a:defRPr sz="1200">
                <a:solidFill>
                  <a:schemeClr val="tx1"/>
                </a:solidFill>
                <a:latin typeface="Times New Roman" panose="02020603050405020304" pitchFamily="18" charset="0"/>
              </a:defRPr>
            </a:lvl1pPr>
            <a:lvl2pPr marL="742950" indent="-285750" defTabSz="966788">
              <a:spcBef>
                <a:spcPct val="30000"/>
              </a:spcBef>
              <a:defRPr sz="1200">
                <a:solidFill>
                  <a:schemeClr val="tx1"/>
                </a:solidFill>
                <a:latin typeface="Times New Roman" panose="02020603050405020304" pitchFamily="18" charset="0"/>
              </a:defRPr>
            </a:lvl2pPr>
            <a:lvl3pPr marL="1143000" indent="-228600" defTabSz="966788">
              <a:spcBef>
                <a:spcPct val="30000"/>
              </a:spcBef>
              <a:defRPr sz="1200">
                <a:solidFill>
                  <a:schemeClr val="tx1"/>
                </a:solidFill>
                <a:latin typeface="Times New Roman" panose="02020603050405020304" pitchFamily="18" charset="0"/>
              </a:defRPr>
            </a:lvl3pPr>
            <a:lvl4pPr marL="1600200" indent="-228600" defTabSz="966788">
              <a:spcBef>
                <a:spcPct val="30000"/>
              </a:spcBef>
              <a:defRPr sz="1200">
                <a:solidFill>
                  <a:schemeClr val="tx1"/>
                </a:solidFill>
                <a:latin typeface="Times New Roman" panose="02020603050405020304" pitchFamily="18" charset="0"/>
              </a:defRPr>
            </a:lvl4pPr>
            <a:lvl5pPr marL="2057400" indent="-228600" defTabSz="966788">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29CFB5B0-7B73-4C46-97A2-84C170C624A7}" type="slidenum">
              <a:rPr lang="en-US" altLang="en-US" sz="1300" smtClean="0"/>
              <a:pPr>
                <a:spcBef>
                  <a:spcPct val="0"/>
                </a:spcBef>
              </a:pPr>
              <a:t>10</a:t>
            </a:fld>
            <a:endParaRPr lang="en-US" altLang="en-US" sz="1300" dirty="0"/>
          </a:p>
        </p:txBody>
      </p:sp>
      <p:sp>
        <p:nvSpPr>
          <p:cNvPr id="32771" name="Rectangle 2"/>
          <p:cNvSpPr>
            <a:spLocks noGrp="1" noRot="1" noChangeAspect="1" noChangeArrowheads="1" noTextEdit="1"/>
          </p:cNvSpPr>
          <p:nvPr>
            <p:ph type="sldImg"/>
          </p:nvPr>
        </p:nvSpPr>
        <p:spPr>
          <a:xfrm>
            <a:off x="1154113" y="701675"/>
            <a:ext cx="4625975" cy="3468688"/>
          </a:xfrm>
          <a:ln/>
        </p:spPr>
      </p:sp>
      <p:sp>
        <p:nvSpPr>
          <p:cNvPr id="327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A5E6FCC0-65DE-4E5B-9B99-F63A027066A9}" type="slidenum">
              <a:rPr lang="en-US" altLang="en-US"/>
              <a:pPr>
                <a:defRPr/>
              </a:pPr>
              <a:t>‹#›</a:t>
            </a:fld>
            <a:endParaRPr lang="en-US" altLang="en-US" dirty="0"/>
          </a:p>
        </p:txBody>
      </p:sp>
      <p:sp>
        <p:nvSpPr>
          <p:cNvPr id="7" name="Content Placeholder 6">
            <a:extLst>
              <a:ext uri="{FF2B5EF4-FFF2-40B4-BE49-F238E27FC236}">
                <a16:creationId xmlns:a16="http://schemas.microsoft.com/office/drawing/2014/main" id="{7A05AE9D-67FC-45FA-9DF9-8E47B6C22666}"/>
              </a:ext>
            </a:extLst>
          </p:cNvPr>
          <p:cNvSpPr>
            <a:spLocks noGrp="1"/>
          </p:cNvSpPr>
          <p:nvPr>
            <p:ph sz="quarter" idx="12"/>
          </p:nvPr>
        </p:nvSpPr>
        <p:spPr>
          <a:xfrm>
            <a:off x="1143000" y="533400"/>
            <a:ext cx="914400" cy="9144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003854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9121D33C-56E8-4214-A79E-6A77218AABD8}" type="slidenum">
              <a:rPr lang="en-US" altLang="en-US"/>
              <a:pPr>
                <a:defRPr/>
              </a:pPr>
              <a:t>‹#›</a:t>
            </a:fld>
            <a:endParaRPr lang="en-US" altLang="en-US" dirty="0"/>
          </a:p>
        </p:txBody>
      </p:sp>
    </p:spTree>
    <p:extLst>
      <p:ext uri="{BB962C8B-B14F-4D97-AF65-F5344CB8AC3E}">
        <p14:creationId xmlns:p14="http://schemas.microsoft.com/office/powerpoint/2010/main" val="3719539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7ED1D26F-38D5-48DA-A46A-2F15EE610592}" type="slidenum">
              <a:rPr lang="en-US" altLang="en-US"/>
              <a:pPr>
                <a:defRPr/>
              </a:pPr>
              <a:t>‹#›</a:t>
            </a:fld>
            <a:endParaRPr lang="en-US" altLang="en-US" dirty="0"/>
          </a:p>
        </p:txBody>
      </p:sp>
    </p:spTree>
    <p:extLst>
      <p:ext uri="{BB962C8B-B14F-4D97-AF65-F5344CB8AC3E}">
        <p14:creationId xmlns:p14="http://schemas.microsoft.com/office/powerpoint/2010/main" val="9010762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FA0271B8-AD49-43D9-840E-60973D554535}" type="slidenum">
              <a:rPr lang="en-US" altLang="en-US"/>
              <a:pPr>
                <a:defRPr/>
              </a:pPr>
              <a:t>‹#›</a:t>
            </a:fld>
            <a:endParaRPr lang="en-US" altLang="en-US" dirty="0"/>
          </a:p>
        </p:txBody>
      </p:sp>
    </p:spTree>
    <p:extLst>
      <p:ext uri="{BB962C8B-B14F-4D97-AF65-F5344CB8AC3E}">
        <p14:creationId xmlns:p14="http://schemas.microsoft.com/office/powerpoint/2010/main" val="41094345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67A2F1DC-ED76-4084-83A0-DDFC6477A0E1}" type="slidenum">
              <a:rPr lang="en-US" altLang="en-US"/>
              <a:pPr>
                <a:defRPr/>
              </a:pPr>
              <a:t>‹#›</a:t>
            </a:fld>
            <a:endParaRPr lang="en-US" altLang="en-US" dirty="0"/>
          </a:p>
        </p:txBody>
      </p:sp>
    </p:spTree>
    <p:extLst>
      <p:ext uri="{BB962C8B-B14F-4D97-AF65-F5344CB8AC3E}">
        <p14:creationId xmlns:p14="http://schemas.microsoft.com/office/powerpoint/2010/main" val="23279815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EB643AF0-3F47-4E90-97B4-48AB897F943A}" type="slidenum">
              <a:rPr lang="en-US" altLang="en-US"/>
              <a:pPr>
                <a:defRPr/>
              </a:pPr>
              <a:t>‹#›</a:t>
            </a:fld>
            <a:endParaRPr lang="en-US" altLang="en-US" dirty="0"/>
          </a:p>
        </p:txBody>
      </p:sp>
    </p:spTree>
    <p:extLst>
      <p:ext uri="{BB962C8B-B14F-4D97-AF65-F5344CB8AC3E}">
        <p14:creationId xmlns:p14="http://schemas.microsoft.com/office/powerpoint/2010/main" val="28373584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8"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2E1E8502-BD9A-4B40-8E70-37E5EB2A7797}" type="slidenum">
              <a:rPr lang="en-US" altLang="en-US"/>
              <a:pPr>
                <a:defRPr/>
              </a:pPr>
              <a:t>‹#›</a:t>
            </a:fld>
            <a:endParaRPr lang="en-US" altLang="en-US" dirty="0"/>
          </a:p>
        </p:txBody>
      </p:sp>
    </p:spTree>
    <p:extLst>
      <p:ext uri="{BB962C8B-B14F-4D97-AF65-F5344CB8AC3E}">
        <p14:creationId xmlns:p14="http://schemas.microsoft.com/office/powerpoint/2010/main" val="16503761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4"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C3C733E5-256C-43C9-90B7-08C86BDACB9B}" type="slidenum">
              <a:rPr lang="en-US" altLang="en-US"/>
              <a:pPr>
                <a:defRPr/>
              </a:pPr>
              <a:t>‹#›</a:t>
            </a:fld>
            <a:endParaRPr lang="en-US" altLang="en-US" dirty="0"/>
          </a:p>
        </p:txBody>
      </p:sp>
    </p:spTree>
    <p:extLst>
      <p:ext uri="{BB962C8B-B14F-4D97-AF65-F5344CB8AC3E}">
        <p14:creationId xmlns:p14="http://schemas.microsoft.com/office/powerpoint/2010/main" val="16836827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3"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E004D3B8-2803-48B6-808D-C8C7AC16D9FB}" type="slidenum">
              <a:rPr lang="en-US" altLang="en-US"/>
              <a:pPr>
                <a:defRPr/>
              </a:pPr>
              <a:t>‹#›</a:t>
            </a:fld>
            <a:endParaRPr lang="en-US" altLang="en-US" dirty="0"/>
          </a:p>
        </p:txBody>
      </p:sp>
    </p:spTree>
    <p:extLst>
      <p:ext uri="{BB962C8B-B14F-4D97-AF65-F5344CB8AC3E}">
        <p14:creationId xmlns:p14="http://schemas.microsoft.com/office/powerpoint/2010/main" val="27641131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CA7509DE-EC26-4BA7-8EF7-6BA2E22E6E31}" type="slidenum">
              <a:rPr lang="en-US" altLang="en-US"/>
              <a:pPr>
                <a:defRPr/>
              </a:pPr>
              <a:t>‹#›</a:t>
            </a:fld>
            <a:endParaRPr lang="en-US" altLang="en-US" dirty="0"/>
          </a:p>
        </p:txBody>
      </p:sp>
    </p:spTree>
    <p:extLst>
      <p:ext uri="{BB962C8B-B14F-4D97-AF65-F5344CB8AC3E}">
        <p14:creationId xmlns:p14="http://schemas.microsoft.com/office/powerpoint/2010/main" val="15014369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DA74B62C-C6FC-4CCA-AF72-DD4542866AC4}" type="slidenum">
              <a:rPr lang="en-US" altLang="en-US"/>
              <a:pPr>
                <a:defRPr/>
              </a:pPr>
              <a:t>‹#›</a:t>
            </a:fld>
            <a:endParaRPr lang="en-US" altLang="en-US" dirty="0"/>
          </a:p>
        </p:txBody>
      </p:sp>
    </p:spTree>
    <p:extLst>
      <p:ext uri="{BB962C8B-B14F-4D97-AF65-F5344CB8AC3E}">
        <p14:creationId xmlns:p14="http://schemas.microsoft.com/office/powerpoint/2010/main" val="29626744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8" name="Rectangle 7"/>
          <p:cNvSpPr>
            <a:spLocks noChangeArrowheads="1"/>
          </p:cNvSpPr>
          <p:nvPr/>
        </p:nvSpPr>
        <p:spPr bwMode="auto">
          <a:xfrm>
            <a:off x="685800" y="332601"/>
            <a:ext cx="154112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marL="457200" eaLnBrk="0" fontAlgn="base" hangingPunct="0">
              <a:spcBef>
                <a:spcPct val="0"/>
              </a:spcBef>
              <a:spcAft>
                <a:spcPct val="0"/>
              </a:spcAft>
              <a:defRPr sz="1200">
                <a:solidFill>
                  <a:schemeClr val="tx1"/>
                </a:solidFill>
                <a:latin typeface="Times New Roman" pitchFamily="18" charset="0"/>
              </a:defRPr>
            </a:lvl6pPr>
            <a:lvl7pPr marL="914400" eaLnBrk="0" fontAlgn="base" hangingPunct="0">
              <a:spcBef>
                <a:spcPct val="0"/>
              </a:spcBef>
              <a:spcAft>
                <a:spcPct val="0"/>
              </a:spcAft>
              <a:defRPr sz="1200">
                <a:solidFill>
                  <a:schemeClr val="tx1"/>
                </a:solidFill>
                <a:latin typeface="Times New Roman" pitchFamily="18" charset="0"/>
              </a:defRPr>
            </a:lvl7pPr>
            <a:lvl8pPr marL="1371600" eaLnBrk="0" fontAlgn="base" hangingPunct="0">
              <a:spcBef>
                <a:spcPct val="0"/>
              </a:spcBef>
              <a:spcAft>
                <a:spcPct val="0"/>
              </a:spcAft>
              <a:defRPr sz="1200">
                <a:solidFill>
                  <a:schemeClr val="tx1"/>
                </a:solidFill>
                <a:latin typeface="Times New Roman" pitchFamily="18" charset="0"/>
              </a:defRPr>
            </a:lvl8pPr>
            <a:lvl9pPr marL="1828800" eaLnBrk="0" fontAlgn="base" hangingPunct="0">
              <a:spcBef>
                <a:spcPct val="0"/>
              </a:spcBef>
              <a:spcAft>
                <a:spcPct val="0"/>
              </a:spcAft>
              <a:defRPr sz="1200">
                <a:solidFill>
                  <a:schemeClr val="tx1"/>
                </a:solidFill>
                <a:latin typeface="Times New Roman" pitchFamily="18" charset="0"/>
              </a:defRPr>
            </a:lvl9pPr>
          </a:lstStyle>
          <a:p>
            <a:pPr marL="0" lvl="4">
              <a:defRPr/>
            </a:pPr>
            <a:r>
              <a:rPr lang="en-US" altLang="en-US" sz="1800" b="1" dirty="0"/>
              <a:t>November 2019</a:t>
            </a:r>
          </a:p>
        </p:txBody>
      </p:sp>
      <p:sp>
        <p:nvSpPr>
          <p:cNvPr id="1029"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030" name="Rectangle 9"/>
          <p:cNvSpPr>
            <a:spLocks noChangeArrowheads="1"/>
          </p:cNvSpPr>
          <p:nvPr/>
        </p:nvSpPr>
        <p:spPr bwMode="auto">
          <a:xfrm>
            <a:off x="685800" y="6475413"/>
            <a:ext cx="4794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Agenda</a:t>
            </a:r>
          </a:p>
        </p:txBody>
      </p:sp>
      <p:sp>
        <p:nvSpPr>
          <p:cNvPr id="1031" name="Rectangle 7"/>
          <p:cNvSpPr>
            <a:spLocks noChangeArrowheads="1"/>
          </p:cNvSpPr>
          <p:nvPr userDrawn="1"/>
        </p:nvSpPr>
        <p:spPr bwMode="auto">
          <a:xfrm>
            <a:off x="5047069" y="332601"/>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en-US" sz="1800" b="1" dirty="0"/>
              <a:t>doc.: IEEE 802.11-19/1739r1</a:t>
            </a:r>
          </a:p>
        </p:txBody>
      </p:sp>
      <p:sp>
        <p:nvSpPr>
          <p:cNvPr id="1032"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033" name="Rectangle 7"/>
          <p:cNvSpPr>
            <a:spLocks noChangeArrowheads="1"/>
          </p:cNvSpPr>
          <p:nvPr userDrawn="1"/>
        </p:nvSpPr>
        <p:spPr bwMode="auto">
          <a:xfrm>
            <a:off x="5747714" y="6476484"/>
            <a:ext cx="2854949"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en-US" dirty="0"/>
              <a:t>Mark Hamilton, Ruckus/CommScope</a:t>
            </a:r>
          </a:p>
        </p:txBody>
      </p:sp>
      <p:sp>
        <p:nvSpPr>
          <p:cNvPr id="1034" name="Rectangle 7"/>
          <p:cNvSpPr>
            <a:spLocks noChangeArrowheads="1"/>
          </p:cNvSpPr>
          <p:nvPr userDrawn="1"/>
        </p:nvSpPr>
        <p:spPr bwMode="auto">
          <a:xfrm>
            <a:off x="4376738" y="6477000"/>
            <a:ext cx="534987"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a:defRPr sz="1200">
                <a:solidFill>
                  <a:schemeClr val="tx1"/>
                </a:solidFill>
                <a:latin typeface="Times New Roman" panose="02020603050405020304" pitchFamily="18" charset="0"/>
              </a:defRPr>
            </a:lvl5pPr>
            <a:lvl6pPr marL="457200" eaLnBrk="0" fontAlgn="base" hangingPunct="0">
              <a:spcBef>
                <a:spcPct val="0"/>
              </a:spcBef>
              <a:spcAft>
                <a:spcPct val="0"/>
              </a:spcAft>
              <a:defRPr sz="1200">
                <a:solidFill>
                  <a:schemeClr val="tx1"/>
                </a:solidFill>
                <a:latin typeface="Times New Roman" panose="02020603050405020304" pitchFamily="18" charset="0"/>
              </a:defRPr>
            </a:lvl6pPr>
            <a:lvl7pPr marL="914400" eaLnBrk="0" fontAlgn="base" hangingPunct="0">
              <a:spcBef>
                <a:spcPct val="0"/>
              </a:spcBef>
              <a:spcAft>
                <a:spcPct val="0"/>
              </a:spcAft>
              <a:defRPr sz="1200">
                <a:solidFill>
                  <a:schemeClr val="tx1"/>
                </a:solidFill>
                <a:latin typeface="Times New Roman" panose="02020603050405020304" pitchFamily="18" charset="0"/>
              </a:defRPr>
            </a:lvl7pPr>
            <a:lvl8pPr marL="1371600" eaLnBrk="0" fontAlgn="base" hangingPunct="0">
              <a:spcBef>
                <a:spcPct val="0"/>
              </a:spcBef>
              <a:spcAft>
                <a:spcPct val="0"/>
              </a:spcAft>
              <a:defRPr sz="1200">
                <a:solidFill>
                  <a:schemeClr val="tx1"/>
                </a:solidFill>
                <a:latin typeface="Times New Roman" panose="02020603050405020304" pitchFamily="18" charset="0"/>
              </a:defRPr>
            </a:lvl8pPr>
            <a:lvl9pPr marL="1828800" eaLnBrk="0" fontAlgn="base" hangingPunct="0">
              <a:spcBef>
                <a:spcPct val="0"/>
              </a:spcBef>
              <a:spcAft>
                <a:spcPct val="0"/>
              </a:spcAft>
              <a:defRPr sz="1200">
                <a:solidFill>
                  <a:schemeClr val="tx1"/>
                </a:solidFill>
                <a:latin typeface="Times New Roman" panose="02020603050405020304" pitchFamily="18" charset="0"/>
              </a:defRPr>
            </a:lvl9pPr>
          </a:lstStyle>
          <a:p>
            <a:pPr marL="0" lvl="4" algn="ctr">
              <a:defRPr/>
            </a:pPr>
            <a:r>
              <a:rPr lang="en-US" altLang="en-US" dirty="0"/>
              <a:t>Slide </a:t>
            </a:r>
            <a:fld id="{1291753C-873D-4DFB-819C-A0C0C7B7499E}" type="slidenum">
              <a:rPr lang="en-US" altLang="en-US" smtClean="0"/>
              <a:pPr marL="0" lvl="4" algn="ct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6102" r:id="rId1"/>
    <p:sldLayoutId id="2147486103" r:id="rId2"/>
    <p:sldLayoutId id="2147486104" r:id="rId3"/>
    <p:sldLayoutId id="2147486105" r:id="rId4"/>
    <p:sldLayoutId id="2147486106" r:id="rId5"/>
    <p:sldLayoutId id="2147486107" r:id="rId6"/>
    <p:sldLayoutId id="2147486108" r:id="rId7"/>
    <p:sldLayoutId id="2147486109" r:id="rId8"/>
    <p:sldLayoutId id="2147486110" r:id="rId9"/>
    <p:sldLayoutId id="2147486111" r:id="rId10"/>
    <p:sldLayoutId id="2147486112"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802.11/dcn/18/11-18-1051-07-0arc-what-is-an-ess.pptx"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hyperlink" Target="https://mentor.ieee.org/802.11/dcn/19/11-19-0106-00-000m-sta-and-ap.docx"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11/dcn/17/11-17-0136-02-0arc-bridging-architecture-considerations.docx" TargetMode="External"/><Relationship Id="rId7" Type="http://schemas.openxmlformats.org/officeDocument/2006/relationships/hyperlink" Target="https://mentor.ieee.org/802.11/dcn/14/11-14-1213-01-0arc-ap-arch-concepts-and-distribution-system-access.ppt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hyperlink" Target="https://mentor.ieee.org/802.11/dcn/15/11-15-0454-00-0arc-some-more-ds-architecture-concepts.pptx" TargetMode="External"/><Relationship Id="rId5" Type="http://schemas.openxmlformats.org/officeDocument/2006/relationships/hyperlink" Target="https://mentor.ieee.org/802.11/dcn/16/11-16-0720-00-0arc-stacked-architecture-discussion.pptx" TargetMode="External"/><Relationship Id="rId4" Type="http://schemas.openxmlformats.org/officeDocument/2006/relationships/hyperlink" Target="https://mentor.ieee.org/802.11/dcn/16/11-16-1512-00-0arc-glk-802-1q-bridge.pptx"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1/dcn/19/11-19-1513-00-0arc-arc-sc-meeting-minutes-september-2019.docx"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mentor.ieee.org/802.11/dcn/18/11-18-1051-07-0arc-what-is-an-ess.pptx"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mentor.ieee.org/802.11/dcn/19/11-19-0106-00-000m-sta-and-ap.docx"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s://mentor.ieee.org/802.11/dcn/08/11-08-0949-04-0arc-mac-component-breakdown-wip.ppt"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8" Type="http://schemas.openxmlformats.org/officeDocument/2006/relationships/hyperlink" Target="https://mentor.ieee.org/802.11/dcn/16/11-16-0720-00-0arc-stacked-architecture-discussion.pptx" TargetMode="External"/><Relationship Id="rId3" Type="http://schemas.openxmlformats.org/officeDocument/2006/relationships/hyperlink" Target="https://mentor.ieee.org/802.11/dcn/16/11-16-1512-00-0arc-glk-802-1q-bridge.pptx" TargetMode="External"/><Relationship Id="rId7" Type="http://schemas.openxmlformats.org/officeDocument/2006/relationships/hyperlink" Target="https://mentor.ieee.org/802.11/dcn/15/11-15-0454-00-0arc-some-more-ds-architecture-concepts.pptx" TargetMode="External"/><Relationship Id="rId2" Type="http://schemas.openxmlformats.org/officeDocument/2006/relationships/hyperlink" Target="https://mentor.ieee.org/802.11/dcn/17/11-17-0136-02-0arc-bridging-architecture-considerations.docx" TargetMode="External"/><Relationship Id="rId1" Type="http://schemas.openxmlformats.org/officeDocument/2006/relationships/slideLayout" Target="../slideLayouts/slideLayout2.xml"/><Relationship Id="rId6" Type="http://schemas.openxmlformats.org/officeDocument/2006/relationships/hyperlink" Target="https://mentor.ieee.org/802.11/dcn/14/11-14-0562-05-00ak-802-11ak-and-802-1ac-convergence-function.pptx" TargetMode="External"/><Relationship Id="rId5" Type="http://schemas.openxmlformats.org/officeDocument/2006/relationships/hyperlink" Target="https://mentor.ieee.org/802.11/dcn/14/11-14-0497-03-0arc-802-11-portal-and-802-1ac-convergence-function.pptx" TargetMode="External"/><Relationship Id="rId4" Type="http://schemas.openxmlformats.org/officeDocument/2006/relationships/hyperlink" Target="https://mentor.ieee.org/802.11/dcn/13/11-13-0115-15-0arc-considerations-on-ap-architectural-models.doc"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hyperlink" Target="http://www.ieee802.org/devdocs.shtml" TargetMode="External"/><Relationship Id="rId4" Type="http://schemas.openxmlformats.org/officeDocument/2006/relationships/hyperlink" Target="https://standards.ieee.org/develop/policies/bylaws/sb_bylaws.pdf%20section%205.2.1.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noFill/>
        </p:spPr>
        <p:txBody>
          <a:bodyPr/>
          <a:lstStyle/>
          <a:p>
            <a:r>
              <a:rPr lang="en-US" altLang="en-US" dirty="0"/>
              <a:t>ARC-SC-agenda-Nov-2019</a:t>
            </a:r>
          </a:p>
        </p:txBody>
      </p:sp>
      <p:sp>
        <p:nvSpPr>
          <p:cNvPr id="15363" name="Rectangle 6"/>
          <p:cNvSpPr>
            <a:spLocks noGrp="1" noChangeArrowheads="1"/>
          </p:cNvSpPr>
          <p:nvPr>
            <p:ph type="body" idx="1"/>
          </p:nvPr>
        </p:nvSpPr>
        <p:spPr>
          <a:xfrm>
            <a:off x="685800" y="1524000"/>
            <a:ext cx="7772400" cy="381000"/>
          </a:xfrm>
          <a:noFill/>
        </p:spPr>
        <p:txBody>
          <a:bodyPr/>
          <a:lstStyle/>
          <a:p>
            <a:pPr algn="ctr">
              <a:buFontTx/>
              <a:buNone/>
            </a:pPr>
            <a:r>
              <a:rPr lang="en-US" altLang="en-US" sz="2000" dirty="0"/>
              <a:t>Date:</a:t>
            </a:r>
            <a:r>
              <a:rPr lang="en-US" altLang="en-US" sz="2000" b="0" dirty="0"/>
              <a:t> 2019-11-11</a:t>
            </a:r>
          </a:p>
        </p:txBody>
      </p:sp>
      <p:graphicFrame>
        <p:nvGraphicFramePr>
          <p:cNvPr id="15364" name="Object 11"/>
          <p:cNvGraphicFramePr>
            <a:graphicFrameLocks noChangeAspect="1"/>
          </p:cNvGraphicFramePr>
          <p:nvPr>
            <p:extLst>
              <p:ext uri="{D42A27DB-BD31-4B8C-83A1-F6EECF244321}">
                <p14:modId xmlns:p14="http://schemas.microsoft.com/office/powerpoint/2010/main" val="1200794606"/>
              </p:ext>
            </p:extLst>
          </p:nvPr>
        </p:nvGraphicFramePr>
        <p:xfrm>
          <a:off x="525463" y="2305050"/>
          <a:ext cx="7899400" cy="2879725"/>
        </p:xfrm>
        <a:graphic>
          <a:graphicData uri="http://schemas.openxmlformats.org/presentationml/2006/ole">
            <mc:AlternateContent xmlns:mc="http://schemas.openxmlformats.org/markup-compatibility/2006">
              <mc:Choice xmlns:v="urn:schemas-microsoft-com:vml" Requires="v">
                <p:oleObj spid="_x0000_s15721" name="Document" r:id="rId4" imgW="8619847" imgH="3137708" progId="Word.Document.8">
                  <p:embed/>
                </p:oleObj>
              </mc:Choice>
              <mc:Fallback>
                <p:oleObj name="Document" r:id="rId4" imgW="8619847" imgH="3137708" progId="Word.Document.8">
                  <p:embed/>
                  <p:pic>
                    <p:nvPicPr>
                      <p:cNvPr id="0" name="Object 11"/>
                      <p:cNvPicPr>
                        <a:picLocks noChangeAspect="1" noChangeArrowheads="1"/>
                      </p:cNvPicPr>
                      <p:nvPr/>
                    </p:nvPicPr>
                    <p:blipFill>
                      <a:blip r:embed="rId5"/>
                      <a:srcRect/>
                      <a:stretch>
                        <a:fillRect/>
                      </a:stretch>
                    </p:blipFill>
                    <p:spPr bwMode="auto">
                      <a:xfrm>
                        <a:off x="525463" y="2305050"/>
                        <a:ext cx="7899400" cy="2879725"/>
                      </a:xfrm>
                      <a:prstGeom prst="rect">
                        <a:avLst/>
                      </a:prstGeom>
                      <a:noFill/>
                      <a:ln>
                        <a:noFill/>
                      </a:ln>
                      <a:extLst/>
                    </p:spPr>
                  </p:pic>
                </p:oleObj>
              </mc:Fallback>
            </mc:AlternateContent>
          </a:graphicData>
        </a:graphic>
      </p:graphicFrame>
      <p:sp>
        <p:nvSpPr>
          <p:cNvPr id="15365" name="Rectangle 12"/>
          <p:cNvSpPr>
            <a:spLocks noChangeArrowheads="1"/>
          </p:cNvSpPr>
          <p:nvPr/>
        </p:nvSpPr>
        <p:spPr bwMode="auto">
          <a:xfrm>
            <a:off x="533400" y="19399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US" altLang="en-US" sz="2000" dirty="0"/>
              <a:t>Authors:</a:t>
            </a:r>
            <a:endParaRPr lang="en-US" altLang="en-US" sz="2000" b="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381000" y="838200"/>
            <a:ext cx="8458200" cy="609600"/>
          </a:xfrm>
        </p:spPr>
        <p:txBody>
          <a:bodyPr/>
          <a:lstStyle/>
          <a:p>
            <a:r>
              <a:rPr lang="en-US" altLang="en-US" u="sng" dirty="0"/>
              <a:t>Other Guidelines for IEEE WG Meetings</a:t>
            </a:r>
          </a:p>
        </p:txBody>
      </p:sp>
      <p:sp>
        <p:nvSpPr>
          <p:cNvPr id="3174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endParaRPr lang="en-GB" altLang="en-US" u="sng" dirty="0">
              <a:solidFill>
                <a:srgbClr val="000099"/>
              </a:solidFill>
              <a:latin typeface="Helvetica" panose="020B0604020202020204" pitchFamily="34" charset="0"/>
            </a:endParaRPr>
          </a:p>
        </p:txBody>
      </p:sp>
      <p:sp>
        <p:nvSpPr>
          <p:cNvPr id="31748" name="Rectangle 4"/>
          <p:cNvSpPr>
            <a:spLocks noChangeArrowheads="1"/>
          </p:cNvSpPr>
          <p:nvPr/>
        </p:nvSpPr>
        <p:spPr bwMode="auto">
          <a:xfrm>
            <a:off x="533400" y="1676400"/>
            <a:ext cx="82296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defRPr>
            </a:lvl1pPr>
            <a:lvl2pPr marL="630238"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nSpc>
                <a:spcPct val="80000"/>
              </a:lnSpc>
              <a:buClr>
                <a:srgbClr val="CC3300"/>
              </a:buClr>
              <a:buSzPct val="50000"/>
              <a:buFont typeface="Monotype Sorts" charset="2"/>
              <a:buChar char="l"/>
            </a:pPr>
            <a:endParaRPr lang="en-US" altLang="en-US" sz="700" b="0" u="sng" dirty="0">
              <a:solidFill>
                <a:srgbClr val="FF0000"/>
              </a:solidFill>
              <a:latin typeface="Arial" panose="020B0604020202020204" pitchFamily="34" charset="0"/>
            </a:endParaRPr>
          </a:p>
          <a:p>
            <a:pPr>
              <a:lnSpc>
                <a:spcPct val="80000"/>
              </a:lnSpc>
              <a:spcAft>
                <a:spcPct val="40000"/>
              </a:spcAft>
              <a:buClr>
                <a:srgbClr val="CC3300"/>
              </a:buClr>
              <a:buSzPct val="50000"/>
            </a:pPr>
            <a:r>
              <a:rPr lang="en-US" altLang="en-US" sz="1800" dirty="0">
                <a:solidFill>
                  <a:srgbClr val="000099"/>
                </a:solidFill>
                <a:latin typeface="Arial" panose="020B0604020202020204" pitchFamily="34" charset="0"/>
              </a:rPr>
              <a:t>All IEEE-SA standards meetings shall be conducted in compliance with all applicable laws, including antitrust and competition laws. </a:t>
            </a:r>
          </a:p>
          <a:p>
            <a:pPr lvl="1">
              <a:lnSpc>
                <a:spcPct val="80000"/>
              </a:lnSpc>
              <a:spcAft>
                <a:spcPct val="40000"/>
              </a:spcAft>
              <a:buClr>
                <a:srgbClr val="CC3300"/>
              </a:buClr>
              <a:buSzPct val="50000"/>
              <a:buFont typeface="Arial" panose="020B0604020202020204" pitchFamily="34" charset="0"/>
              <a:buChar char="•"/>
            </a:pPr>
            <a:r>
              <a:rPr lang="en-US" altLang="en-US" sz="1600" b="1" dirty="0">
                <a:solidFill>
                  <a:srgbClr val="000099"/>
                </a:solidFill>
                <a:latin typeface="Arial" panose="020B0604020202020204" pitchFamily="34" charset="0"/>
              </a:rPr>
              <a:t>Don’t discuss the interpretation, validity, or essentiality of patents/patent claims. </a:t>
            </a:r>
          </a:p>
          <a:p>
            <a:pPr lvl="1">
              <a:lnSpc>
                <a:spcPct val="80000"/>
              </a:lnSpc>
              <a:spcAft>
                <a:spcPct val="40000"/>
              </a:spcAft>
              <a:buClr>
                <a:srgbClr val="CC3300"/>
              </a:buClr>
              <a:buSzPct val="50000"/>
              <a:buFont typeface="Arial" panose="020B0604020202020204" pitchFamily="34" charset="0"/>
              <a:buChar char="•"/>
            </a:pPr>
            <a:r>
              <a:rPr lang="en-US" altLang="en-US" sz="1600" b="1" dirty="0">
                <a:solidFill>
                  <a:srgbClr val="000099"/>
                </a:solidFill>
                <a:latin typeface="Arial" panose="020B0604020202020204" pitchFamily="34" charset="0"/>
              </a:rPr>
              <a:t>Don’t discuss specific license rates, terms, or conditions.</a:t>
            </a:r>
          </a:p>
          <a:p>
            <a:pPr lvl="2">
              <a:lnSpc>
                <a:spcPct val="80000"/>
              </a:lnSpc>
              <a:spcAft>
                <a:spcPct val="40000"/>
              </a:spcAft>
              <a:buClr>
                <a:srgbClr val="CC3300"/>
              </a:buClr>
              <a:buSzPct val="50000"/>
            </a:pPr>
            <a:r>
              <a:rPr lang="en-US" altLang="en-US" sz="1400" dirty="0">
                <a:solidFill>
                  <a:srgbClr val="000099"/>
                </a:solidFill>
                <a:latin typeface="Arial" panose="020B0604020202020204" pitchFamily="34" charset="0"/>
              </a:rPr>
              <a:t>Relative costs, including licensing costs of essential patent claims, of different technical approaches may be discussed in standards development meetings. </a:t>
            </a:r>
          </a:p>
          <a:p>
            <a:pPr lvl="3">
              <a:lnSpc>
                <a:spcPct val="80000"/>
              </a:lnSpc>
              <a:spcAft>
                <a:spcPct val="40000"/>
              </a:spcAft>
              <a:buClr>
                <a:srgbClr val="CC3300"/>
              </a:buClr>
              <a:buSzPct val="50000"/>
              <a:buFont typeface="Arial" panose="020B0604020202020204" pitchFamily="34" charset="0"/>
              <a:buChar char="•"/>
            </a:pPr>
            <a:r>
              <a:rPr lang="en-GB" altLang="en-US" sz="1400" dirty="0">
                <a:solidFill>
                  <a:srgbClr val="000099"/>
                </a:solidFill>
                <a:latin typeface="Arial" panose="020B0604020202020204" pitchFamily="34" charset="0"/>
              </a:rPr>
              <a:t>Technical considerations remain primary focus</a:t>
            </a:r>
            <a:endParaRPr lang="en-US" altLang="en-US" sz="1400" dirty="0">
              <a:solidFill>
                <a:srgbClr val="000099"/>
              </a:solidFill>
              <a:latin typeface="Arial" panose="020B0604020202020204" pitchFamily="34" charset="0"/>
            </a:endParaRPr>
          </a:p>
          <a:p>
            <a:pPr lvl="1">
              <a:lnSpc>
                <a:spcPct val="80000"/>
              </a:lnSpc>
              <a:spcAft>
                <a:spcPct val="40000"/>
              </a:spcAft>
              <a:buClr>
                <a:srgbClr val="CC3300"/>
              </a:buClr>
              <a:buSzPct val="50000"/>
              <a:buFont typeface="Arial" panose="020B0604020202020204" pitchFamily="34" charset="0"/>
              <a:buChar char="•"/>
            </a:pPr>
            <a:r>
              <a:rPr lang="en-US" altLang="en-US" sz="1600" b="1" dirty="0">
                <a:solidFill>
                  <a:srgbClr val="000099"/>
                </a:solidFill>
                <a:latin typeface="Arial" panose="020B0604020202020204" pitchFamily="34" charset="0"/>
              </a:rPr>
              <a:t>Don’t discuss or engage in the fixing of product prices, allocation of customers, or division of sales markets.</a:t>
            </a:r>
          </a:p>
          <a:p>
            <a:pPr lvl="1">
              <a:lnSpc>
                <a:spcPct val="80000"/>
              </a:lnSpc>
              <a:spcAft>
                <a:spcPct val="40000"/>
              </a:spcAft>
              <a:buClr>
                <a:srgbClr val="CC3300"/>
              </a:buClr>
              <a:buSzPct val="50000"/>
              <a:buFont typeface="Arial" panose="020B0604020202020204" pitchFamily="34" charset="0"/>
              <a:buChar char="•"/>
            </a:pPr>
            <a:r>
              <a:rPr lang="en-US" altLang="en-US" sz="1600" b="1" dirty="0">
                <a:solidFill>
                  <a:srgbClr val="000099"/>
                </a:solidFill>
                <a:latin typeface="Arial" panose="020B0604020202020204" pitchFamily="34" charset="0"/>
              </a:rPr>
              <a:t>Don’t discuss the status or substance of ongoing or threatened litigation.</a:t>
            </a:r>
          </a:p>
          <a:p>
            <a:pPr lvl="1">
              <a:lnSpc>
                <a:spcPct val="80000"/>
              </a:lnSpc>
              <a:spcAft>
                <a:spcPct val="40000"/>
              </a:spcAft>
              <a:buClr>
                <a:srgbClr val="CC3300"/>
              </a:buClr>
              <a:buSzPct val="50000"/>
              <a:buFont typeface="Arial" panose="020B0604020202020204" pitchFamily="34" charset="0"/>
              <a:buChar char="•"/>
            </a:pPr>
            <a:r>
              <a:rPr lang="en-US" altLang="en-US" sz="1600" b="1" dirty="0">
                <a:solidFill>
                  <a:srgbClr val="000099"/>
                </a:solidFill>
                <a:latin typeface="Arial" panose="020B0604020202020204" pitchFamily="34"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00" dirty="0">
                <a:solidFill>
                  <a:srgbClr val="000099"/>
                </a:solidFill>
                <a:latin typeface="Arial" panose="020B0604020202020204" pitchFamily="34" charset="0"/>
              </a:rPr>
              <a:t>---------------------------------------------------------------   </a:t>
            </a:r>
            <a:endParaRPr lang="en-US" altLang="en-US" sz="1200" dirty="0">
              <a:solidFill>
                <a:srgbClr val="000099"/>
              </a:solidFill>
              <a:latin typeface="Arial" panose="020B0604020202020204" pitchFamily="34" charset="0"/>
            </a:endParaRPr>
          </a:p>
          <a:p>
            <a:pPr algn="ctr">
              <a:lnSpc>
                <a:spcPct val="80000"/>
              </a:lnSpc>
              <a:buClr>
                <a:srgbClr val="CC3300"/>
              </a:buClr>
              <a:buSzPct val="50000"/>
              <a:buFont typeface="Monotype Sorts" charset="2"/>
              <a:buNone/>
            </a:pPr>
            <a:r>
              <a:rPr lang="en-US" altLang="en-US" sz="1200" dirty="0">
                <a:solidFill>
                  <a:srgbClr val="000099"/>
                </a:solidFill>
                <a:latin typeface="Arial" panose="020B0604020202020204" pitchFamily="34" charset="0"/>
              </a:rPr>
              <a:t>See </a:t>
            </a:r>
            <a:r>
              <a:rPr lang="en-US" altLang="en-US" sz="1200" i="1" dirty="0">
                <a:solidFill>
                  <a:srgbClr val="000099"/>
                </a:solidFill>
                <a:latin typeface="Arial" panose="020B0604020202020204" pitchFamily="34" charset="0"/>
              </a:rPr>
              <a:t>IEEE-SA Standards Board Operations Manual</a:t>
            </a:r>
            <a:r>
              <a:rPr lang="en-US" altLang="en-US" sz="1200" dirty="0">
                <a:solidFill>
                  <a:srgbClr val="000099"/>
                </a:solidFill>
                <a:latin typeface="Arial" panose="020B0604020202020204" pitchFamily="34" charset="0"/>
              </a:rPr>
              <a:t>, clause 5.3.10 and </a:t>
            </a:r>
            <a:r>
              <a:rPr lang="en-GB" altLang="en-US" sz="1200" dirty="0">
                <a:solidFill>
                  <a:srgbClr val="000099"/>
                </a:solidFill>
                <a:latin typeface="Arial" panose="020B0604020202020204" pitchFamily="34" charset="0"/>
              </a:rPr>
              <a:t>“Promoting Competition and Innovation: What You Need to Know about the IEEE Standards Association's Antitrust and Competition Policy”</a:t>
            </a:r>
            <a:r>
              <a:rPr lang="en-US" altLang="en-US" sz="1200" dirty="0">
                <a:solidFill>
                  <a:srgbClr val="000099"/>
                </a:solidFill>
                <a:latin typeface="Arial" panose="020B0604020202020204" pitchFamily="34" charset="0"/>
              </a:rPr>
              <a:t> for more details.</a:t>
            </a:r>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altLang="en-US" dirty="0"/>
              <a:t>ARC Agenda – November 2019 (1 of 2)</a:t>
            </a:r>
          </a:p>
        </p:txBody>
      </p:sp>
      <p:sp>
        <p:nvSpPr>
          <p:cNvPr id="11267" name="Rectangle 3"/>
          <p:cNvSpPr>
            <a:spLocks noGrp="1" noChangeArrowheads="1"/>
          </p:cNvSpPr>
          <p:nvPr>
            <p:ph idx="1"/>
          </p:nvPr>
        </p:nvSpPr>
        <p:spPr>
          <a:xfrm>
            <a:off x="342900" y="1524000"/>
            <a:ext cx="8458200" cy="4495800"/>
          </a:xfrm>
        </p:spPr>
        <p:txBody>
          <a:bodyPr/>
          <a:lstStyle/>
          <a:p>
            <a:pPr marL="0" indent="0" eaLnBrk="1" hangingPunct="1">
              <a:lnSpc>
                <a:spcPct val="90000"/>
              </a:lnSpc>
              <a:spcBef>
                <a:spcPts val="300"/>
              </a:spcBef>
              <a:buFontTx/>
              <a:buNone/>
              <a:defRPr/>
            </a:pPr>
            <a:r>
              <a:rPr lang="en-US" sz="2800" dirty="0">
                <a:solidFill>
                  <a:srgbClr val="000000"/>
                </a:solidFill>
              </a:rPr>
              <a:t>Tuesday, November 16, PM2</a:t>
            </a:r>
            <a:endParaRPr lang="en-US" sz="2800" dirty="0"/>
          </a:p>
          <a:p>
            <a:pPr eaLnBrk="1" hangingPunct="1">
              <a:lnSpc>
                <a:spcPct val="90000"/>
              </a:lnSpc>
              <a:spcBef>
                <a:spcPts val="300"/>
              </a:spcBef>
              <a:defRPr/>
            </a:pPr>
            <a:r>
              <a:rPr lang="en-US" sz="2000" dirty="0"/>
              <a:t>Administrative: Minutes</a:t>
            </a:r>
          </a:p>
          <a:p>
            <a:pPr marL="342900" lvl="1" indent="-342900" eaLnBrk="1" hangingPunct="1">
              <a:lnSpc>
                <a:spcPct val="90000"/>
              </a:lnSpc>
              <a:spcBef>
                <a:spcPts val="300"/>
              </a:spcBef>
              <a:buFont typeface="Arial" pitchFamily="34" charset="0"/>
              <a:buChar char="•"/>
              <a:defRPr/>
            </a:pPr>
            <a:r>
              <a:rPr lang="en-US" b="1" dirty="0"/>
              <a:t>IETF/802 coordination</a:t>
            </a:r>
          </a:p>
          <a:p>
            <a:pPr marL="342900" lvl="1" indent="-342900" eaLnBrk="1" hangingPunct="1">
              <a:lnSpc>
                <a:spcPct val="90000"/>
              </a:lnSpc>
              <a:spcBef>
                <a:spcPts val="300"/>
              </a:spcBef>
              <a:buFont typeface="Arial" pitchFamily="34" charset="0"/>
              <a:buChar char="•"/>
              <a:defRPr/>
            </a:pPr>
            <a:r>
              <a:rPr lang="en-US" b="1" dirty="0"/>
              <a:t>Monitor </a:t>
            </a:r>
            <a:r>
              <a:rPr lang="en-US" b="1" dirty="0" err="1"/>
              <a:t>TGbd’s</a:t>
            </a:r>
            <a:r>
              <a:rPr lang="en-US" b="1" dirty="0"/>
              <a:t> activities in support of IEEE 1609.</a:t>
            </a:r>
          </a:p>
          <a:p>
            <a:pPr marL="342900" lvl="1" indent="-342900" eaLnBrk="1" hangingPunct="1">
              <a:lnSpc>
                <a:spcPct val="90000"/>
              </a:lnSpc>
              <a:spcBef>
                <a:spcPts val="300"/>
              </a:spcBef>
              <a:buFont typeface="Arial" pitchFamily="34" charset="0"/>
              <a:buChar char="•"/>
              <a:defRPr/>
            </a:pPr>
            <a:r>
              <a:rPr lang="en-US" b="1" dirty="0"/>
              <a:t>“What is an ESS?”: </a:t>
            </a:r>
            <a:r>
              <a:rPr lang="en-US" dirty="0">
                <a:hlinkClick r:id="rId3"/>
              </a:rPr>
              <a:t>11-18/1051r7</a:t>
            </a:r>
            <a:endParaRPr lang="en-US" dirty="0"/>
          </a:p>
          <a:p>
            <a:pPr marL="685800" lvl="2" indent="-342900" eaLnBrk="1" hangingPunct="1">
              <a:lnSpc>
                <a:spcPct val="90000"/>
              </a:lnSpc>
              <a:spcBef>
                <a:spcPts val="300"/>
              </a:spcBef>
              <a:buFont typeface="Arial" pitchFamily="34" charset="0"/>
              <a:buChar char="•"/>
              <a:defRPr/>
            </a:pPr>
            <a:r>
              <a:rPr lang="en-US" dirty="0"/>
              <a:t>Change 802.11 to use 802.1Q and 802.1AC terms (not 802.2/LLC)? </a:t>
            </a:r>
          </a:p>
          <a:p>
            <a:pPr marL="342900" lvl="1" indent="-342900" eaLnBrk="1" hangingPunct="1">
              <a:lnSpc>
                <a:spcPct val="90000"/>
              </a:lnSpc>
              <a:spcBef>
                <a:spcPts val="300"/>
              </a:spcBef>
              <a:buFont typeface="Arial" pitchFamily="34" charset="0"/>
              <a:buChar char="•"/>
              <a:defRPr/>
            </a:pPr>
            <a:r>
              <a:rPr lang="en-US" b="1" dirty="0"/>
              <a:t>“What is a STA?”  (See</a:t>
            </a:r>
            <a:r>
              <a:rPr lang="en-US" dirty="0"/>
              <a:t>: </a:t>
            </a:r>
            <a:r>
              <a:rPr lang="en-US" dirty="0">
                <a:hlinkClick r:id="rId4"/>
              </a:rPr>
              <a:t>11-19/0106r0</a:t>
            </a:r>
            <a:r>
              <a:rPr lang="en-US" dirty="0"/>
              <a:t>)</a:t>
            </a:r>
          </a:p>
          <a:p>
            <a:pPr marL="685800" lvl="2" indent="-342900" eaLnBrk="1" hangingPunct="1">
              <a:lnSpc>
                <a:spcPct val="90000"/>
              </a:lnSpc>
              <a:spcBef>
                <a:spcPts val="300"/>
              </a:spcBef>
              <a:buFont typeface="Arial" pitchFamily="34" charset="0"/>
              <a:buChar char="•"/>
              <a:defRPr/>
            </a:pPr>
            <a:r>
              <a:rPr lang="en-US" dirty="0"/>
              <a:t>Also, off-channel TDLS architecture</a:t>
            </a:r>
          </a:p>
          <a:p>
            <a:pPr marL="342900" lvl="1" indent="-342900" eaLnBrk="1" hangingPunct="1">
              <a:lnSpc>
                <a:spcPct val="90000"/>
              </a:lnSpc>
              <a:spcBef>
                <a:spcPts val="300"/>
              </a:spcBef>
              <a:buFont typeface="Arial" pitchFamily="34" charset="0"/>
              <a:buChar char="•"/>
              <a:defRPr/>
            </a:pPr>
            <a:r>
              <a:rPr lang="en-US" b="1" dirty="0"/>
              <a:t>Annex G</a:t>
            </a:r>
            <a:r>
              <a:rPr lang="en-US" dirty="0"/>
              <a:t> (purpose and value?, work to update or work to deprecate?)</a:t>
            </a:r>
            <a:endParaRPr lang="en-US" b="1" dirty="0"/>
          </a:p>
          <a:p>
            <a:pPr marL="342900" lvl="1" indent="-342900" eaLnBrk="1" hangingPunct="1">
              <a:lnSpc>
                <a:spcPct val="90000"/>
              </a:lnSpc>
              <a:spcBef>
                <a:spcPts val="300"/>
              </a:spcBef>
              <a:buFont typeface="Arial" pitchFamily="34" charset="0"/>
              <a:buChar char="•"/>
              <a:defRPr/>
            </a:pPr>
            <a:endParaRPr lang="en-US" sz="18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altLang="en-US" dirty="0"/>
              <a:t>ARC Agenda – November 2019 (2 of 2)</a:t>
            </a:r>
          </a:p>
        </p:txBody>
      </p:sp>
      <p:sp>
        <p:nvSpPr>
          <p:cNvPr id="11267" name="Rectangle 3"/>
          <p:cNvSpPr>
            <a:spLocks noGrp="1" noChangeArrowheads="1"/>
          </p:cNvSpPr>
          <p:nvPr>
            <p:ph idx="1"/>
          </p:nvPr>
        </p:nvSpPr>
        <p:spPr>
          <a:xfrm>
            <a:off x="266700" y="1232452"/>
            <a:ext cx="8610600" cy="5029200"/>
          </a:xfrm>
        </p:spPr>
        <p:txBody>
          <a:bodyPr/>
          <a:lstStyle/>
          <a:p>
            <a:pPr marL="0" lvl="0" indent="0" eaLnBrk="1" hangingPunct="1">
              <a:lnSpc>
                <a:spcPct val="90000"/>
              </a:lnSpc>
              <a:spcBef>
                <a:spcPts val="300"/>
              </a:spcBef>
              <a:buNone/>
              <a:defRPr/>
            </a:pPr>
            <a:r>
              <a:rPr lang="en-US" sz="2800" dirty="0">
                <a:solidFill>
                  <a:srgbClr val="000000"/>
                </a:solidFill>
              </a:rPr>
              <a:t>Wednesday, November 17, AM1</a:t>
            </a:r>
          </a:p>
          <a:p>
            <a:pPr marL="342900" lvl="1" indent="-342900" eaLnBrk="1" hangingPunct="1">
              <a:lnSpc>
                <a:spcPct val="90000"/>
              </a:lnSpc>
              <a:spcBef>
                <a:spcPts val="300"/>
              </a:spcBef>
              <a:buFontTx/>
              <a:buChar char="•"/>
              <a:defRPr/>
            </a:pPr>
            <a:r>
              <a:rPr lang="en-US" b="1" dirty="0"/>
              <a:t>IEEE 1588 mapping to IEEE 802.11/802.1ASrev and use of 802.11’s FTM</a:t>
            </a:r>
          </a:p>
          <a:p>
            <a:pPr marL="685800" lvl="2" indent="-342900" eaLnBrk="1" hangingPunct="1">
              <a:lnSpc>
                <a:spcPct val="90000"/>
              </a:lnSpc>
              <a:spcBef>
                <a:spcPts val="300"/>
              </a:spcBef>
              <a:defRPr/>
            </a:pPr>
            <a:r>
              <a:rPr lang="en-US" dirty="0">
                <a:solidFill>
                  <a:srgbClr val="000000"/>
                </a:solidFill>
              </a:rPr>
              <a:t>Consider a new layer above (in the SME?) (or in, at the very top?) 802.11 to arbitrate the operation of multiple active sessions using 802.1ASrev or non-802.1ASrev location)  - Talk to </a:t>
            </a:r>
            <a:r>
              <a:rPr lang="en-US" dirty="0" err="1">
                <a:solidFill>
                  <a:srgbClr val="000000"/>
                </a:solidFill>
              </a:rPr>
              <a:t>TGaz</a:t>
            </a:r>
            <a:endParaRPr lang="en-US" sz="2000" dirty="0">
              <a:solidFill>
                <a:srgbClr val="000000"/>
              </a:solidFill>
            </a:endParaRPr>
          </a:p>
          <a:p>
            <a:pPr eaLnBrk="1" hangingPunct="1">
              <a:lnSpc>
                <a:spcPct val="90000"/>
              </a:lnSpc>
              <a:defRPr/>
            </a:pPr>
            <a:r>
              <a:rPr lang="en-US" sz="2000" dirty="0">
                <a:solidFill>
                  <a:srgbClr val="000000"/>
                </a:solidFill>
              </a:rPr>
              <a:t>Consider IEEE 1588/802.1AS use of 802.11 </a:t>
            </a:r>
            <a:r>
              <a:rPr lang="en-US" sz="2000" dirty="0" err="1">
                <a:solidFill>
                  <a:srgbClr val="000000"/>
                </a:solidFill>
              </a:rPr>
              <a:t>TGaz</a:t>
            </a:r>
            <a:endParaRPr lang="en-US" sz="2000" dirty="0">
              <a:solidFill>
                <a:srgbClr val="000000"/>
              </a:solidFill>
            </a:endParaRPr>
          </a:p>
          <a:p>
            <a:pPr eaLnBrk="1" hangingPunct="1">
              <a:lnSpc>
                <a:spcPct val="90000"/>
              </a:lnSpc>
              <a:defRPr/>
            </a:pPr>
            <a:r>
              <a:rPr lang="en-US" sz="2000" dirty="0">
                <a:solidFill>
                  <a:srgbClr val="000000"/>
                </a:solidFill>
              </a:rPr>
              <a:t>MLME-RESET, versus MLME-JOIN and MLME-START (and MLME-SCAN and MLME-STOP)</a:t>
            </a:r>
          </a:p>
          <a:p>
            <a:pPr lvl="0" eaLnBrk="1" hangingPunct="1">
              <a:lnSpc>
                <a:spcPct val="90000"/>
              </a:lnSpc>
              <a:defRPr/>
            </a:pPr>
            <a:r>
              <a:rPr lang="en-US" sz="2000" dirty="0">
                <a:solidFill>
                  <a:srgbClr val="000000"/>
                </a:solidFill>
              </a:rPr>
              <a:t>Monitor/discuss architecture concepts in </a:t>
            </a:r>
            <a:r>
              <a:rPr lang="en-US" sz="2000" dirty="0" err="1">
                <a:solidFill>
                  <a:srgbClr val="000000"/>
                </a:solidFill>
              </a:rPr>
              <a:t>TGbc</a:t>
            </a:r>
            <a:r>
              <a:rPr lang="en-US" sz="2000" dirty="0">
                <a:solidFill>
                  <a:srgbClr val="000000"/>
                </a:solidFill>
              </a:rPr>
              <a:t> and </a:t>
            </a:r>
            <a:r>
              <a:rPr lang="en-US" sz="2000" dirty="0" err="1">
                <a:solidFill>
                  <a:srgbClr val="000000"/>
                </a:solidFill>
              </a:rPr>
              <a:t>TGbe</a:t>
            </a:r>
            <a:endParaRPr lang="en-US" sz="2000" dirty="0">
              <a:solidFill>
                <a:srgbClr val="000000"/>
              </a:solidFill>
            </a:endParaRPr>
          </a:p>
          <a:p>
            <a:pPr eaLnBrk="1" hangingPunct="1">
              <a:lnSpc>
                <a:spcPct val="90000"/>
              </a:lnSpc>
              <a:defRPr/>
            </a:pPr>
            <a:r>
              <a:rPr lang="en-US" sz="2000" dirty="0"/>
              <a:t>Consider 802.11 in a Deterministic Network/Time-Sensitive Networking </a:t>
            </a:r>
          </a:p>
          <a:p>
            <a:pPr marL="0" lvl="0" indent="0" eaLnBrk="1" hangingPunct="1">
              <a:lnSpc>
                <a:spcPct val="90000"/>
              </a:lnSpc>
              <a:buNone/>
              <a:defRPr/>
            </a:pPr>
            <a:endParaRPr lang="en-US" sz="2000" dirty="0">
              <a:solidFill>
                <a:srgbClr val="000000"/>
              </a:solidFill>
            </a:endParaRPr>
          </a:p>
          <a:p>
            <a:pPr marL="0" indent="0" eaLnBrk="1" hangingPunct="1">
              <a:lnSpc>
                <a:spcPct val="90000"/>
              </a:lnSpc>
              <a:buNone/>
              <a:defRPr/>
            </a:pPr>
            <a:r>
              <a:rPr lang="en-US" sz="2800" dirty="0">
                <a:solidFill>
                  <a:srgbClr val="000000"/>
                </a:solidFill>
              </a:rPr>
              <a:t>Thursday, November 18, PM2</a:t>
            </a:r>
          </a:p>
          <a:p>
            <a:pPr marL="342900" lvl="1" indent="-342900" eaLnBrk="1" hangingPunct="1">
              <a:lnSpc>
                <a:spcPct val="90000"/>
              </a:lnSpc>
              <a:spcBef>
                <a:spcPts val="432"/>
              </a:spcBef>
              <a:buFont typeface="Arial" pitchFamily="34" charset="0"/>
              <a:buChar char="•"/>
              <a:defRPr/>
            </a:pPr>
            <a:r>
              <a:rPr lang="en-US" b="1" dirty="0"/>
              <a:t>Future sessions / SC activities</a:t>
            </a:r>
          </a:p>
          <a:p>
            <a:pPr marL="342900" lvl="1" indent="-342900" eaLnBrk="1" hangingPunct="1">
              <a:lnSpc>
                <a:spcPct val="90000"/>
              </a:lnSpc>
              <a:spcBef>
                <a:spcPts val="432"/>
              </a:spcBef>
              <a:buFont typeface="Arial" pitchFamily="34" charset="0"/>
              <a:buChar char="•"/>
              <a:defRPr/>
            </a:pPr>
            <a:r>
              <a:rPr lang="en-US" b="1" dirty="0"/>
              <a:t>Above items continued, as needed</a:t>
            </a:r>
          </a:p>
          <a:p>
            <a:pPr marL="342900" lvl="1" indent="-342900" eaLnBrk="1" hangingPunct="1">
              <a:lnSpc>
                <a:spcPct val="90000"/>
              </a:lnSpc>
              <a:buFont typeface="Arial" pitchFamily="34" charset="0"/>
              <a:buChar char="•"/>
              <a:defRPr/>
            </a:pPr>
            <a:r>
              <a:rPr lang="en-US" b="1" dirty="0"/>
              <a:t>AP/DS/Portal architecture and 802 and GLK concepts - </a:t>
            </a:r>
            <a:r>
              <a:rPr lang="en-US" altLang="en-US" dirty="0">
                <a:hlinkClick r:id="rId3"/>
              </a:rPr>
              <a:t>11-17/0136r2</a:t>
            </a:r>
            <a:r>
              <a:rPr lang="en-US" dirty="0"/>
              <a:t>, </a:t>
            </a:r>
            <a:r>
              <a:rPr lang="en-US" dirty="0">
                <a:hlinkClick r:id="rId4"/>
              </a:rPr>
              <a:t>11-16/1512r0</a:t>
            </a:r>
            <a:r>
              <a:rPr lang="en-US" dirty="0"/>
              <a:t>, </a:t>
            </a:r>
            <a:r>
              <a:rPr lang="en-US" dirty="0">
                <a:hlinkClick r:id="rId5"/>
              </a:rPr>
              <a:t>11-16/0720r0</a:t>
            </a:r>
            <a:r>
              <a:rPr lang="en-US" b="1" dirty="0"/>
              <a:t>, </a:t>
            </a:r>
            <a:r>
              <a:rPr lang="en-US" dirty="0">
                <a:hlinkClick r:id="rId6"/>
              </a:rPr>
              <a:t>11-15/0454r0</a:t>
            </a:r>
            <a:r>
              <a:rPr lang="en-US" b="1" dirty="0"/>
              <a:t>, </a:t>
            </a:r>
            <a:r>
              <a:rPr lang="en-US" dirty="0">
                <a:hlinkClick r:id="rId7"/>
              </a:rPr>
              <a:t>11-14/1213r1</a:t>
            </a:r>
            <a:r>
              <a:rPr lang="en-US" b="1" dirty="0"/>
              <a:t> (slides 9-11)</a:t>
            </a:r>
          </a:p>
          <a:p>
            <a:pPr marL="342900" lvl="1" indent="-342900" eaLnBrk="1" hangingPunct="1">
              <a:lnSpc>
                <a:spcPct val="90000"/>
              </a:lnSpc>
              <a:buFontTx/>
              <a:buChar char="•"/>
              <a:defRPr/>
            </a:pPr>
            <a:endParaRPr lang="en-US" dirty="0"/>
          </a:p>
          <a:p>
            <a:pPr marL="0" lvl="1" indent="0" eaLnBrk="1" hangingPunct="1">
              <a:lnSpc>
                <a:spcPct val="90000"/>
              </a:lnSpc>
              <a:spcBef>
                <a:spcPts val="432"/>
              </a:spcBef>
              <a:buNone/>
              <a:defRPr/>
            </a:pPr>
            <a:endParaRPr lang="en-US" sz="1600" b="1" dirty="0"/>
          </a:p>
        </p:txBody>
      </p:sp>
    </p:spTree>
    <p:extLst>
      <p:ext uri="{BB962C8B-B14F-4D97-AF65-F5344CB8AC3E}">
        <p14:creationId xmlns:p14="http://schemas.microsoft.com/office/powerpoint/2010/main" val="15543239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r>
              <a:rPr lang="en-US" altLang="en-US" dirty="0"/>
              <a:t>Prior ARC Minutes</a:t>
            </a:r>
          </a:p>
        </p:txBody>
      </p:sp>
      <p:sp>
        <p:nvSpPr>
          <p:cNvPr id="35843" name="Rectangle 3"/>
          <p:cNvSpPr>
            <a:spLocks noGrp="1" noChangeArrowheads="1"/>
          </p:cNvSpPr>
          <p:nvPr>
            <p:ph idx="1"/>
          </p:nvPr>
        </p:nvSpPr>
        <p:spPr>
          <a:xfrm>
            <a:off x="685800" y="1524000"/>
            <a:ext cx="7772400" cy="4572000"/>
          </a:xfrm>
        </p:spPr>
        <p:txBody>
          <a:bodyPr/>
          <a:lstStyle/>
          <a:p>
            <a:pPr eaLnBrk="1" hangingPunct="1"/>
            <a:r>
              <a:rPr lang="en-US" altLang="en-US" dirty="0"/>
              <a:t>September face-to-face minutes:</a:t>
            </a:r>
          </a:p>
          <a:p>
            <a:pPr lvl="1" eaLnBrk="1" hangingPunct="1"/>
            <a:r>
              <a:rPr lang="en-US" altLang="en-US" dirty="0">
                <a:hlinkClick r:id="rId3"/>
              </a:rPr>
              <a:t>11-19/1513r0</a:t>
            </a:r>
            <a:r>
              <a:rPr lang="en-US" altLang="en-US" dirty="0"/>
              <a:t> </a:t>
            </a:r>
          </a:p>
          <a:p>
            <a:pPr lvl="1" eaLnBrk="1" hangingPunct="1"/>
            <a:r>
              <a:rPr lang="en-US" altLang="en-US" dirty="0"/>
              <a:t>Comments?</a:t>
            </a:r>
          </a:p>
          <a:p>
            <a:pPr lvl="1" eaLnBrk="1" hangingPunct="1"/>
            <a:r>
              <a:rPr lang="en-US" altLang="en-US" dirty="0"/>
              <a:t>Any objections to approving these minutes by mutual consent?</a:t>
            </a:r>
          </a:p>
          <a:p>
            <a:pPr lvl="1" eaLnBrk="1" hangingPunct="1"/>
            <a:endParaRPr lang="en-US" altLang="en-US" dirty="0"/>
          </a:p>
        </p:txBody>
      </p:sp>
    </p:spTree>
    <p:extLst>
      <p:ext uri="{BB962C8B-B14F-4D97-AF65-F5344CB8AC3E}">
        <p14:creationId xmlns:p14="http://schemas.microsoft.com/office/powerpoint/2010/main" val="17449107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85800" y="685800"/>
            <a:ext cx="7772400" cy="381000"/>
          </a:xfrm>
        </p:spPr>
        <p:txBody>
          <a:bodyPr/>
          <a:lstStyle/>
          <a:p>
            <a:pPr eaLnBrk="1" hangingPunct="1"/>
            <a:r>
              <a:rPr lang="en-US" altLang="en-US" dirty="0">
                <a:ea typeface="MS PGothic" panose="020B0600070205080204" pitchFamily="34" charset="-128"/>
              </a:rPr>
              <a:t>IETF/802 coordination </a:t>
            </a:r>
          </a:p>
        </p:txBody>
      </p:sp>
      <p:sp>
        <p:nvSpPr>
          <p:cNvPr id="39939" name="Rectangle 3"/>
          <p:cNvSpPr>
            <a:spLocks noGrp="1" noChangeArrowheads="1"/>
          </p:cNvSpPr>
          <p:nvPr>
            <p:ph idx="1"/>
          </p:nvPr>
        </p:nvSpPr>
        <p:spPr>
          <a:xfrm>
            <a:off x="685800" y="1524000"/>
            <a:ext cx="7772400" cy="4724400"/>
          </a:xfrm>
        </p:spPr>
        <p:txBody>
          <a:bodyPr/>
          <a:lstStyle/>
          <a:p>
            <a:r>
              <a:rPr lang="en-US" altLang="en-US" dirty="0"/>
              <a:t>Peter Yee present topics of interest:</a:t>
            </a:r>
          </a:p>
          <a:p>
            <a:endParaRPr lang="en-US" dirty="0"/>
          </a:p>
          <a:p>
            <a:endParaRPr lang="en-US" altLang="en-US" dirty="0"/>
          </a:p>
          <a:p>
            <a:pPr lvl="1"/>
            <a:endParaRPr lang="en-US" dirty="0"/>
          </a:p>
          <a:p>
            <a:pPr lvl="1"/>
            <a:endParaRPr lang="en-US" altLang="en-US" dirty="0"/>
          </a:p>
          <a:p>
            <a:pPr lvl="1"/>
            <a:endParaRPr lang="en-US" altLang="en-US" sz="1600" dirty="0"/>
          </a:p>
        </p:txBody>
      </p:sp>
    </p:spTree>
    <p:extLst>
      <p:ext uri="{BB962C8B-B14F-4D97-AF65-F5344CB8AC3E}">
        <p14:creationId xmlns:p14="http://schemas.microsoft.com/office/powerpoint/2010/main" val="39159119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en-US" altLang="en-US" dirty="0"/>
              <a:t>What is an ESS?</a:t>
            </a:r>
          </a:p>
        </p:txBody>
      </p:sp>
      <p:sp>
        <p:nvSpPr>
          <p:cNvPr id="44035" name="Rectangle 3"/>
          <p:cNvSpPr>
            <a:spLocks noGrp="1" noChangeArrowheads="1"/>
          </p:cNvSpPr>
          <p:nvPr>
            <p:ph idx="1"/>
          </p:nvPr>
        </p:nvSpPr>
        <p:spPr>
          <a:xfrm>
            <a:off x="609600" y="1600200"/>
            <a:ext cx="7772400" cy="4572000"/>
          </a:xfrm>
        </p:spPr>
        <p:txBody>
          <a:bodyPr/>
          <a:lstStyle/>
          <a:p>
            <a:r>
              <a:rPr lang="en-US" altLang="en-US" dirty="0"/>
              <a:t>See</a:t>
            </a:r>
            <a:r>
              <a:rPr lang="en-US" dirty="0"/>
              <a:t> </a:t>
            </a:r>
            <a:r>
              <a:rPr lang="en-US" b="0" dirty="0">
                <a:hlinkClick r:id="rId2"/>
              </a:rPr>
              <a:t>11-18/1051r7</a:t>
            </a:r>
            <a:r>
              <a:rPr lang="en-US" b="0" dirty="0"/>
              <a:t> </a:t>
            </a:r>
          </a:p>
          <a:p>
            <a:endParaRPr lang="en-US" b="1" dirty="0"/>
          </a:p>
          <a:p>
            <a:r>
              <a:rPr lang="en-US" dirty="0"/>
              <a:t>Related, but separate: </a:t>
            </a:r>
            <a:r>
              <a:rPr lang="en-US" b="1" dirty="0"/>
              <a:t>Consider changing language to use 802.1 terms (in 802.1Q and 802.1AC), and cleanup/remove the mapping language for 802.2/LLC</a:t>
            </a:r>
          </a:p>
          <a:p>
            <a:endParaRPr lang="en-US" b="0" dirty="0"/>
          </a:p>
          <a:p>
            <a:pPr lvl="1"/>
            <a:endParaRPr lang="en-US" dirty="0"/>
          </a:p>
          <a:p>
            <a:pPr lvl="1"/>
            <a:endParaRPr lang="en-US" b="0" dirty="0"/>
          </a:p>
          <a:p>
            <a:endParaRPr lang="en-US" altLang="en-US" b="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85800" y="685800"/>
            <a:ext cx="7772400" cy="838200"/>
          </a:xfrm>
        </p:spPr>
        <p:txBody>
          <a:bodyPr/>
          <a:lstStyle/>
          <a:p>
            <a:pPr eaLnBrk="1" hangingPunct="1"/>
            <a:r>
              <a:rPr lang="en-US" altLang="en-US" dirty="0">
                <a:ea typeface="MS PGothic" panose="020B0600070205080204" pitchFamily="34" charset="-128"/>
              </a:rPr>
              <a:t>What is a STA?</a:t>
            </a:r>
          </a:p>
        </p:txBody>
      </p:sp>
      <p:sp>
        <p:nvSpPr>
          <p:cNvPr id="39939" name="Rectangle 3"/>
          <p:cNvSpPr>
            <a:spLocks noGrp="1" noChangeArrowheads="1"/>
          </p:cNvSpPr>
          <p:nvPr>
            <p:ph idx="1"/>
          </p:nvPr>
        </p:nvSpPr>
        <p:spPr>
          <a:xfrm>
            <a:off x="685800" y="1752600"/>
            <a:ext cx="7772400" cy="4495800"/>
          </a:xfrm>
        </p:spPr>
        <p:txBody>
          <a:bodyPr/>
          <a:lstStyle/>
          <a:p>
            <a:r>
              <a:rPr lang="en-US" dirty="0"/>
              <a:t>See: </a:t>
            </a:r>
            <a:r>
              <a:rPr lang="en-US" dirty="0">
                <a:hlinkClick r:id="rId2"/>
              </a:rPr>
              <a:t>11-19/0106r0</a:t>
            </a:r>
            <a:r>
              <a:rPr lang="en-US" dirty="0"/>
              <a:t> (1/19)</a:t>
            </a:r>
            <a:endParaRPr lang="en-US" sz="2400" b="1" dirty="0">
              <a:ea typeface="+mn-ea"/>
              <a:cs typeface="+mn-cs"/>
            </a:endParaRPr>
          </a:p>
          <a:p>
            <a:pPr lvl="1"/>
            <a:r>
              <a:rPr lang="en-US" b="1" dirty="0"/>
              <a:t>Consider an “explanation” of the terms instead, perhaps in clause 4</a:t>
            </a:r>
          </a:p>
          <a:p>
            <a:endParaRPr lang="en-US" altLang="en-US" dirty="0"/>
          </a:p>
          <a:p>
            <a:endParaRPr lang="en-US" dirty="0"/>
          </a:p>
          <a:p>
            <a:r>
              <a:rPr lang="en-US" dirty="0"/>
              <a:t>Related: What is the (“STA(s)”) architecture of off-channel TDLS?</a:t>
            </a:r>
            <a:endParaRPr lang="en-US" altLang="en-US" dirty="0"/>
          </a:p>
          <a:p>
            <a:pPr lvl="1"/>
            <a:endParaRPr lang="en-US" altLang="en-US" sz="1600" dirty="0"/>
          </a:p>
        </p:txBody>
      </p:sp>
    </p:spTree>
    <p:extLst>
      <p:ext uri="{BB962C8B-B14F-4D97-AF65-F5344CB8AC3E}">
        <p14:creationId xmlns:p14="http://schemas.microsoft.com/office/powerpoint/2010/main" val="651807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457200" y="609600"/>
            <a:ext cx="8153400" cy="533400"/>
          </a:xfrm>
        </p:spPr>
        <p:txBody>
          <a:bodyPr/>
          <a:lstStyle/>
          <a:p>
            <a:pPr eaLnBrk="1" hangingPunct="1"/>
            <a:r>
              <a:rPr lang="en-US" altLang="en-US" dirty="0"/>
              <a:t>Annex G </a:t>
            </a:r>
            <a:r>
              <a:rPr lang="en-US" altLang="en-US" sz="2800" dirty="0"/>
              <a:t>(</a:t>
            </a:r>
            <a:r>
              <a:rPr lang="en-US" sz="2800" dirty="0"/>
              <a:t>EBNF for “Frame exchange sequences”)</a:t>
            </a:r>
            <a:endParaRPr lang="en-US" altLang="en-US" dirty="0"/>
          </a:p>
        </p:txBody>
      </p:sp>
      <p:sp>
        <p:nvSpPr>
          <p:cNvPr id="11267" name="Rectangle 3"/>
          <p:cNvSpPr>
            <a:spLocks noGrp="1" noChangeArrowheads="1"/>
          </p:cNvSpPr>
          <p:nvPr>
            <p:ph idx="1"/>
          </p:nvPr>
        </p:nvSpPr>
        <p:spPr>
          <a:xfrm>
            <a:off x="342900" y="1524000"/>
            <a:ext cx="8458200" cy="4495800"/>
          </a:xfrm>
        </p:spPr>
        <p:txBody>
          <a:bodyPr/>
          <a:lstStyle/>
          <a:p>
            <a:pPr>
              <a:spcBef>
                <a:spcPts val="0"/>
              </a:spcBef>
            </a:pPr>
            <a:r>
              <a:rPr lang="en-US" sz="2200" dirty="0"/>
              <a:t>Annex G is normative.  There are ~ 21 direct references to “Annex G” in the body of the Standard, and a few hundred references to “Frame exchange sequence”</a:t>
            </a:r>
          </a:p>
          <a:p>
            <a:pPr>
              <a:spcBef>
                <a:spcPts val="0"/>
              </a:spcBef>
            </a:pPr>
            <a:r>
              <a:rPr lang="en-US" sz="2200" dirty="0"/>
              <a:t>Amendments in progress</a:t>
            </a:r>
            <a:r>
              <a:rPr lang="en-GB" sz="2200" dirty="0"/>
              <a:t> report that they want to not update Annex G.</a:t>
            </a:r>
          </a:p>
          <a:p>
            <a:pPr>
              <a:spcBef>
                <a:spcPts val="0"/>
              </a:spcBef>
            </a:pPr>
            <a:r>
              <a:rPr lang="en-US" sz="2200" dirty="0"/>
              <a:t>Does the annex have purpose and value?</a:t>
            </a:r>
          </a:p>
          <a:p>
            <a:pPr>
              <a:spcBef>
                <a:spcPts val="0"/>
              </a:spcBef>
            </a:pPr>
            <a:r>
              <a:rPr lang="en-US" sz="2200" dirty="0"/>
              <a:t>Should we work to maintain it, or work to deprecate it?</a:t>
            </a:r>
          </a:p>
          <a:p>
            <a:pPr>
              <a:spcBef>
                <a:spcPts val="0"/>
              </a:spcBef>
            </a:pPr>
            <a:endParaRPr lang="en-US" sz="2200" dirty="0"/>
          </a:p>
          <a:p>
            <a:pPr>
              <a:spcBef>
                <a:spcPts val="0"/>
              </a:spcBef>
            </a:pPr>
            <a:r>
              <a:rPr lang="en-US" sz="2000" dirty="0"/>
              <a:t>Reminder: Straw polls on following slides</a:t>
            </a:r>
          </a:p>
        </p:txBody>
      </p:sp>
    </p:spTree>
    <p:extLst>
      <p:ext uri="{BB962C8B-B14F-4D97-AF65-F5344CB8AC3E}">
        <p14:creationId xmlns:p14="http://schemas.microsoft.com/office/powerpoint/2010/main" val="10598441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altLang="en-US" dirty="0"/>
              <a:t>Annex G straw poll - 1</a:t>
            </a:r>
          </a:p>
        </p:txBody>
      </p:sp>
      <p:sp>
        <p:nvSpPr>
          <p:cNvPr id="11267" name="Rectangle 3"/>
          <p:cNvSpPr>
            <a:spLocks noGrp="1" noChangeArrowheads="1"/>
          </p:cNvSpPr>
          <p:nvPr>
            <p:ph idx="1"/>
          </p:nvPr>
        </p:nvSpPr>
        <p:spPr>
          <a:xfrm>
            <a:off x="342900" y="1524000"/>
            <a:ext cx="8458200" cy="4495800"/>
          </a:xfrm>
        </p:spPr>
        <p:txBody>
          <a:bodyPr/>
          <a:lstStyle/>
          <a:p>
            <a:pPr marL="0" indent="0" eaLnBrk="1" hangingPunct="1">
              <a:lnSpc>
                <a:spcPct val="90000"/>
              </a:lnSpc>
              <a:spcBef>
                <a:spcPts val="300"/>
              </a:spcBef>
              <a:buFontTx/>
              <a:buNone/>
              <a:defRPr/>
            </a:pPr>
            <a:r>
              <a:rPr lang="en-US" sz="2800" dirty="0">
                <a:solidFill>
                  <a:srgbClr val="000000"/>
                </a:solidFill>
              </a:rPr>
              <a:t>Do you support removing Annex G and dealing with the references (“see Annex G”) in the main body text, using Graham’s document (11-17/1261r2) as a starting point?  (One intention being that any current amendments do not need to update Annex G.)</a:t>
            </a:r>
          </a:p>
          <a:p>
            <a:pPr marL="0" indent="0" eaLnBrk="1" hangingPunct="1">
              <a:lnSpc>
                <a:spcPct val="90000"/>
              </a:lnSpc>
              <a:spcBef>
                <a:spcPts val="300"/>
              </a:spcBef>
              <a:buFontTx/>
              <a:buNone/>
              <a:defRPr/>
            </a:pPr>
            <a:endParaRPr lang="en-US" b="1" dirty="0"/>
          </a:p>
          <a:p>
            <a:pPr marL="342900" lvl="1" indent="-342900" eaLnBrk="1" hangingPunct="1">
              <a:lnSpc>
                <a:spcPct val="90000"/>
              </a:lnSpc>
              <a:spcBef>
                <a:spcPts val="300"/>
              </a:spcBef>
              <a:buFont typeface="Arial" pitchFamily="34" charset="0"/>
              <a:buChar char="•"/>
              <a:defRPr/>
            </a:pPr>
            <a:r>
              <a:rPr lang="en-US" sz="1800" dirty="0"/>
              <a:t>Yes: 7</a:t>
            </a:r>
          </a:p>
          <a:p>
            <a:pPr marL="342900" lvl="1" indent="-342900" eaLnBrk="1" hangingPunct="1">
              <a:lnSpc>
                <a:spcPct val="90000"/>
              </a:lnSpc>
              <a:spcBef>
                <a:spcPts val="300"/>
              </a:spcBef>
              <a:buFont typeface="Arial" pitchFamily="34" charset="0"/>
              <a:buChar char="•"/>
              <a:defRPr/>
            </a:pPr>
            <a:r>
              <a:rPr lang="en-US" sz="1800" dirty="0"/>
              <a:t>No: 6</a:t>
            </a:r>
          </a:p>
          <a:p>
            <a:pPr marL="342900" lvl="1" indent="-342900" eaLnBrk="1" hangingPunct="1">
              <a:lnSpc>
                <a:spcPct val="90000"/>
              </a:lnSpc>
              <a:spcBef>
                <a:spcPts val="300"/>
              </a:spcBef>
              <a:buFont typeface="Arial" pitchFamily="34" charset="0"/>
              <a:buChar char="•"/>
              <a:defRPr/>
            </a:pPr>
            <a:r>
              <a:rPr lang="en-US" sz="1800" dirty="0"/>
              <a:t>Abs: 5</a:t>
            </a:r>
          </a:p>
          <a:p>
            <a:pPr marL="342900" lvl="1" indent="-342900" eaLnBrk="1" hangingPunct="1">
              <a:lnSpc>
                <a:spcPct val="90000"/>
              </a:lnSpc>
              <a:spcBef>
                <a:spcPts val="300"/>
              </a:spcBef>
              <a:buFont typeface="Arial" pitchFamily="34" charset="0"/>
              <a:buChar char="•"/>
              <a:defRPr/>
            </a:pPr>
            <a:endParaRPr lang="en-US" sz="1800" dirty="0"/>
          </a:p>
        </p:txBody>
      </p:sp>
    </p:spTree>
    <p:extLst>
      <p:ext uri="{BB962C8B-B14F-4D97-AF65-F5344CB8AC3E}">
        <p14:creationId xmlns:p14="http://schemas.microsoft.com/office/powerpoint/2010/main" val="45329503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altLang="en-US" dirty="0"/>
              <a:t>Annex G straw poll - 2</a:t>
            </a:r>
          </a:p>
        </p:txBody>
      </p:sp>
      <p:sp>
        <p:nvSpPr>
          <p:cNvPr id="11267" name="Rectangle 3"/>
          <p:cNvSpPr>
            <a:spLocks noGrp="1" noChangeArrowheads="1"/>
          </p:cNvSpPr>
          <p:nvPr>
            <p:ph idx="1"/>
          </p:nvPr>
        </p:nvSpPr>
        <p:spPr>
          <a:xfrm>
            <a:off x="342900" y="1524000"/>
            <a:ext cx="8458200" cy="4495800"/>
          </a:xfrm>
        </p:spPr>
        <p:txBody>
          <a:bodyPr/>
          <a:lstStyle/>
          <a:p>
            <a:pPr marL="0" indent="0" eaLnBrk="1" hangingPunct="1">
              <a:lnSpc>
                <a:spcPct val="90000"/>
              </a:lnSpc>
              <a:spcBef>
                <a:spcPts val="300"/>
              </a:spcBef>
              <a:buFontTx/>
              <a:buNone/>
              <a:defRPr/>
            </a:pPr>
            <a:r>
              <a:rPr lang="en-US" sz="2800" dirty="0">
                <a:solidFill>
                  <a:srgbClr val="000000"/>
                </a:solidFill>
              </a:rPr>
              <a:t>Do you support removing Annex G in principle?</a:t>
            </a:r>
          </a:p>
          <a:p>
            <a:pPr marL="0" indent="0" eaLnBrk="1" hangingPunct="1">
              <a:lnSpc>
                <a:spcPct val="90000"/>
              </a:lnSpc>
              <a:spcBef>
                <a:spcPts val="300"/>
              </a:spcBef>
              <a:buFontTx/>
              <a:buNone/>
              <a:defRPr/>
            </a:pPr>
            <a:endParaRPr lang="en-US" b="1" dirty="0"/>
          </a:p>
          <a:p>
            <a:pPr marL="342900" lvl="1" indent="-342900" eaLnBrk="1" hangingPunct="1">
              <a:lnSpc>
                <a:spcPct val="90000"/>
              </a:lnSpc>
              <a:spcBef>
                <a:spcPts val="300"/>
              </a:spcBef>
              <a:buFont typeface="Arial" pitchFamily="34" charset="0"/>
              <a:buChar char="•"/>
              <a:defRPr/>
            </a:pPr>
            <a:r>
              <a:rPr lang="en-US" sz="1800" dirty="0"/>
              <a:t>Yes: 7</a:t>
            </a:r>
          </a:p>
          <a:p>
            <a:pPr marL="342900" lvl="1" indent="-342900" eaLnBrk="1" hangingPunct="1">
              <a:lnSpc>
                <a:spcPct val="90000"/>
              </a:lnSpc>
              <a:spcBef>
                <a:spcPts val="300"/>
              </a:spcBef>
              <a:buFont typeface="Arial" pitchFamily="34" charset="0"/>
              <a:buChar char="•"/>
              <a:defRPr/>
            </a:pPr>
            <a:r>
              <a:rPr lang="en-US" sz="1800" dirty="0"/>
              <a:t>No: 3</a:t>
            </a:r>
          </a:p>
          <a:p>
            <a:pPr marL="342900" lvl="1" indent="-342900" eaLnBrk="1" hangingPunct="1">
              <a:lnSpc>
                <a:spcPct val="90000"/>
              </a:lnSpc>
              <a:spcBef>
                <a:spcPts val="300"/>
              </a:spcBef>
              <a:buFont typeface="Arial" pitchFamily="34" charset="0"/>
              <a:buChar char="•"/>
              <a:defRPr/>
            </a:pPr>
            <a:r>
              <a:rPr lang="en-US" sz="1800" dirty="0"/>
              <a:t>Abs: 4</a:t>
            </a:r>
          </a:p>
          <a:p>
            <a:pPr marL="342900" lvl="1" indent="-342900" eaLnBrk="1" hangingPunct="1">
              <a:lnSpc>
                <a:spcPct val="90000"/>
              </a:lnSpc>
              <a:spcBef>
                <a:spcPts val="300"/>
              </a:spcBef>
              <a:buFont typeface="Arial" pitchFamily="34" charset="0"/>
              <a:buChar char="•"/>
              <a:defRPr/>
            </a:pPr>
            <a:endParaRPr lang="en-US" sz="1800" dirty="0"/>
          </a:p>
        </p:txBody>
      </p:sp>
    </p:spTree>
    <p:extLst>
      <p:ext uri="{BB962C8B-B14F-4D97-AF65-F5344CB8AC3E}">
        <p14:creationId xmlns:p14="http://schemas.microsoft.com/office/powerpoint/2010/main" val="40728552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altLang="en-US" dirty="0"/>
              <a:t>Abstract</a:t>
            </a:r>
          </a:p>
        </p:txBody>
      </p:sp>
      <p:sp>
        <p:nvSpPr>
          <p:cNvPr id="17411" name="Rectangle 3"/>
          <p:cNvSpPr>
            <a:spLocks noGrp="1" noChangeArrowheads="1"/>
          </p:cNvSpPr>
          <p:nvPr>
            <p:ph idx="1"/>
          </p:nvPr>
        </p:nvSpPr>
        <p:spPr/>
        <p:txBody>
          <a:bodyPr/>
          <a:lstStyle/>
          <a:p>
            <a:pPr algn="ctr" eaLnBrk="1" hangingPunct="1">
              <a:buFontTx/>
              <a:buNone/>
            </a:pPr>
            <a:r>
              <a:rPr lang="en-US" altLang="en-US" dirty="0"/>
              <a:t>Agenda for:</a:t>
            </a:r>
          </a:p>
          <a:p>
            <a:pPr algn="ctr" eaLnBrk="1" hangingPunct="1">
              <a:buFontTx/>
              <a:buNone/>
            </a:pPr>
            <a:endParaRPr lang="en-US" altLang="en-US" dirty="0"/>
          </a:p>
          <a:p>
            <a:pPr algn="ctr" eaLnBrk="1" hangingPunct="1">
              <a:buFontTx/>
              <a:buNone/>
            </a:pPr>
            <a:r>
              <a:rPr lang="en-US" altLang="en-US" dirty="0"/>
              <a:t> ARC SC, November 2019, Waikoloa, Hawaii, USA</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altLang="en-US" dirty="0"/>
              <a:t>Annex G straw poll - 3</a:t>
            </a:r>
          </a:p>
        </p:txBody>
      </p:sp>
      <p:sp>
        <p:nvSpPr>
          <p:cNvPr id="11267" name="Rectangle 3"/>
          <p:cNvSpPr>
            <a:spLocks noGrp="1" noChangeArrowheads="1"/>
          </p:cNvSpPr>
          <p:nvPr>
            <p:ph idx="1"/>
          </p:nvPr>
        </p:nvSpPr>
        <p:spPr>
          <a:xfrm>
            <a:off x="342900" y="1524000"/>
            <a:ext cx="8458200" cy="4495800"/>
          </a:xfrm>
        </p:spPr>
        <p:txBody>
          <a:bodyPr/>
          <a:lstStyle/>
          <a:p>
            <a:pPr marL="0" indent="0" eaLnBrk="1" hangingPunct="1">
              <a:lnSpc>
                <a:spcPct val="90000"/>
              </a:lnSpc>
              <a:spcBef>
                <a:spcPts val="300"/>
              </a:spcBef>
              <a:buFontTx/>
              <a:buNone/>
              <a:defRPr/>
            </a:pPr>
            <a:r>
              <a:rPr lang="en-US" sz="2800" dirty="0">
                <a:solidFill>
                  <a:srgbClr val="000000"/>
                </a:solidFill>
              </a:rPr>
              <a:t>Do you support replacing Annex G, as it is, with some other representation, and continue to update it?</a:t>
            </a:r>
          </a:p>
          <a:p>
            <a:pPr marL="0" indent="0" eaLnBrk="1" hangingPunct="1">
              <a:lnSpc>
                <a:spcPct val="90000"/>
              </a:lnSpc>
              <a:spcBef>
                <a:spcPts val="300"/>
              </a:spcBef>
              <a:buFontTx/>
              <a:buNone/>
              <a:defRPr/>
            </a:pPr>
            <a:endParaRPr lang="en-US" b="1" dirty="0"/>
          </a:p>
          <a:p>
            <a:pPr marL="342900" lvl="1" indent="-342900" eaLnBrk="1" hangingPunct="1">
              <a:lnSpc>
                <a:spcPct val="90000"/>
              </a:lnSpc>
              <a:spcBef>
                <a:spcPts val="300"/>
              </a:spcBef>
              <a:buFont typeface="Arial" pitchFamily="34" charset="0"/>
              <a:buChar char="•"/>
              <a:defRPr/>
            </a:pPr>
            <a:r>
              <a:rPr lang="en-US" sz="1800" dirty="0"/>
              <a:t>Yes: 7</a:t>
            </a:r>
          </a:p>
          <a:p>
            <a:pPr marL="342900" lvl="1" indent="-342900" eaLnBrk="1" hangingPunct="1">
              <a:lnSpc>
                <a:spcPct val="90000"/>
              </a:lnSpc>
              <a:spcBef>
                <a:spcPts val="300"/>
              </a:spcBef>
              <a:buFont typeface="Arial" pitchFamily="34" charset="0"/>
              <a:buChar char="•"/>
              <a:defRPr/>
            </a:pPr>
            <a:r>
              <a:rPr lang="en-US" sz="1800" dirty="0"/>
              <a:t>No: 3</a:t>
            </a:r>
          </a:p>
          <a:p>
            <a:pPr marL="342900" lvl="1" indent="-342900" eaLnBrk="1" hangingPunct="1">
              <a:lnSpc>
                <a:spcPct val="90000"/>
              </a:lnSpc>
              <a:spcBef>
                <a:spcPts val="300"/>
              </a:spcBef>
              <a:buFont typeface="Arial" pitchFamily="34" charset="0"/>
              <a:buChar char="•"/>
              <a:defRPr/>
            </a:pPr>
            <a:r>
              <a:rPr lang="en-US" sz="1800" dirty="0"/>
              <a:t>Abs: 3</a:t>
            </a:r>
          </a:p>
          <a:p>
            <a:pPr marL="342900" lvl="1" indent="-342900" eaLnBrk="1" hangingPunct="1">
              <a:lnSpc>
                <a:spcPct val="90000"/>
              </a:lnSpc>
              <a:spcBef>
                <a:spcPts val="300"/>
              </a:spcBef>
              <a:buFont typeface="Arial" pitchFamily="34" charset="0"/>
              <a:buChar char="•"/>
              <a:defRPr/>
            </a:pPr>
            <a:endParaRPr lang="en-US" sz="1800" dirty="0"/>
          </a:p>
        </p:txBody>
      </p:sp>
    </p:spTree>
    <p:extLst>
      <p:ext uri="{BB962C8B-B14F-4D97-AF65-F5344CB8AC3E}">
        <p14:creationId xmlns:p14="http://schemas.microsoft.com/office/powerpoint/2010/main" val="134505363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ctrTitle"/>
          </p:nvPr>
        </p:nvSpPr>
        <p:spPr/>
        <p:txBody>
          <a:bodyPr/>
          <a:lstStyle/>
          <a:p>
            <a:pPr eaLnBrk="1" hangingPunct="1"/>
            <a:r>
              <a:rPr lang="en-US" altLang="en-US" dirty="0"/>
              <a:t>Wednesday, November 17</a:t>
            </a:r>
            <a:r>
              <a:rPr lang="en-US" altLang="en-US" baseline="30000" dirty="0"/>
              <a:t>th</a:t>
            </a:r>
            <a:r>
              <a:rPr lang="en-US" altLang="en-US" dirty="0"/>
              <a:t>, AM1</a:t>
            </a:r>
          </a:p>
        </p:txBody>
      </p:sp>
    </p:spTree>
    <p:extLst>
      <p:ext uri="{BB962C8B-B14F-4D97-AF65-F5344CB8AC3E}">
        <p14:creationId xmlns:p14="http://schemas.microsoft.com/office/powerpoint/2010/main" val="45351973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r>
              <a:rPr lang="en-US" altLang="en-US" dirty="0"/>
              <a:t>IEEE 1588 and 802.1AS mapping to </a:t>
            </a:r>
            <a:br>
              <a:rPr lang="en-US" altLang="en-US" dirty="0"/>
            </a:br>
            <a:r>
              <a:rPr lang="en-US" altLang="en-US" dirty="0"/>
              <a:t>IEEE 802.11 </a:t>
            </a:r>
            <a:r>
              <a:rPr lang="en-US" dirty="0"/>
              <a:t>FTM</a:t>
            </a:r>
            <a:endParaRPr lang="en-US" altLang="en-US" dirty="0"/>
          </a:p>
        </p:txBody>
      </p:sp>
      <p:sp>
        <p:nvSpPr>
          <p:cNvPr id="38915" name="Rectangle 3"/>
          <p:cNvSpPr>
            <a:spLocks noGrp="1" noChangeArrowheads="1"/>
          </p:cNvSpPr>
          <p:nvPr>
            <p:ph idx="1"/>
          </p:nvPr>
        </p:nvSpPr>
        <p:spPr>
          <a:xfrm>
            <a:off x="685800" y="2057400"/>
            <a:ext cx="7772400" cy="4038600"/>
          </a:xfrm>
        </p:spPr>
        <p:txBody>
          <a:bodyPr/>
          <a:lstStyle/>
          <a:p>
            <a:pPr marL="342900" lvl="1" indent="-342900">
              <a:buChar char="•"/>
            </a:pPr>
            <a:r>
              <a:rPr lang="en-US" sz="2400" b="1" dirty="0">
                <a:ea typeface="+mn-ea"/>
                <a:cs typeface="+mn-cs"/>
              </a:rPr>
              <a:t>Consider IEEE 1588 mapping to </a:t>
            </a:r>
            <a:r>
              <a:rPr lang="en-US" sz="2400" b="1" dirty="0" err="1">
                <a:ea typeface="+mn-ea"/>
                <a:cs typeface="+mn-cs"/>
              </a:rPr>
              <a:t>TGaz</a:t>
            </a:r>
            <a:r>
              <a:rPr lang="en-US" sz="2400" b="1" dirty="0">
                <a:ea typeface="+mn-ea"/>
                <a:cs typeface="+mn-cs"/>
              </a:rPr>
              <a:t> mechanisms – </a:t>
            </a:r>
            <a:r>
              <a:rPr lang="en-US" sz="2400" b="1" dirty="0">
                <a:solidFill>
                  <a:srgbClr val="FF0000"/>
                </a:solidFill>
                <a:ea typeface="+mn-ea"/>
                <a:cs typeface="+mn-cs"/>
              </a:rPr>
              <a:t>Wed AM1</a:t>
            </a:r>
          </a:p>
          <a:p>
            <a:pPr marL="342900" lvl="1" indent="-342900">
              <a:buChar char="•"/>
            </a:pPr>
            <a:r>
              <a:rPr lang="en-US" sz="2400" b="1" dirty="0">
                <a:ea typeface="+mn-ea"/>
                <a:cs typeface="+mn-cs"/>
              </a:rPr>
              <a:t>Discuss a “shim layer” to allow IEEE 1588/802.1AS use of FTM simultaneously with location services’ use of FTM.</a:t>
            </a:r>
          </a:p>
          <a:p>
            <a:pPr lvl="2"/>
            <a:endParaRPr lang="en-US" altLang="en-US" dirty="0"/>
          </a:p>
          <a:p>
            <a:endParaRPr lang="en-US" altLang="en-US" dirty="0"/>
          </a:p>
          <a:p>
            <a:endParaRPr lang="en-US" altLang="en-US" dirty="0"/>
          </a:p>
          <a:p>
            <a:endParaRPr lang="en-US" altLang="en-US" dirty="0"/>
          </a:p>
          <a:p>
            <a:pPr lvl="1"/>
            <a:endParaRPr lang="en-US" altLang="en-US" dirty="0"/>
          </a:p>
          <a:p>
            <a:endParaRPr lang="en-US" alt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92209" y="1066800"/>
            <a:ext cx="7772400" cy="381000"/>
          </a:xfrm>
        </p:spPr>
        <p:txBody>
          <a:bodyPr/>
          <a:lstStyle/>
          <a:p>
            <a:pPr eaLnBrk="1" hangingPunct="1"/>
            <a:r>
              <a:rPr lang="en-US" altLang="en-US" dirty="0">
                <a:ea typeface="MS PGothic" panose="020B0600070205080204" pitchFamily="34" charset="-128"/>
              </a:rPr>
              <a:t>MLME-RESET, versus MLME-JOIN and MLME-START</a:t>
            </a:r>
          </a:p>
        </p:txBody>
      </p:sp>
      <p:sp>
        <p:nvSpPr>
          <p:cNvPr id="39939" name="Rectangle 3"/>
          <p:cNvSpPr>
            <a:spLocks noGrp="1" noChangeArrowheads="1"/>
          </p:cNvSpPr>
          <p:nvPr>
            <p:ph idx="1"/>
          </p:nvPr>
        </p:nvSpPr>
        <p:spPr>
          <a:xfrm>
            <a:off x="539809" y="1905000"/>
            <a:ext cx="7924800" cy="4267200"/>
          </a:xfrm>
        </p:spPr>
        <p:txBody>
          <a:bodyPr/>
          <a:lstStyle/>
          <a:p>
            <a:pPr marL="0" indent="0">
              <a:buNone/>
            </a:pPr>
            <a:r>
              <a:rPr lang="en-US" altLang="en-US" sz="2000" dirty="0"/>
              <a:t>Topic out of REVmd:</a:t>
            </a:r>
          </a:p>
          <a:p>
            <a:r>
              <a:rPr lang="en-US" altLang="en-US" sz="2000" dirty="0"/>
              <a:t>No apparent requirement for an “initial” MLME-RESET, in 802.11.  So, what is the initial state?</a:t>
            </a:r>
          </a:p>
          <a:p>
            <a:r>
              <a:rPr lang="en-US" altLang="en-US" sz="2000" dirty="0"/>
              <a:t>Many MIB attributes describe taking effect at next MLME-JOIN or MLME-START.</a:t>
            </a:r>
          </a:p>
          <a:p>
            <a:pPr lvl="1"/>
            <a:r>
              <a:rPr lang="en-US" altLang="en-US" sz="1600" dirty="0"/>
              <a:t>MLME-JOIN occurs at each BSS transition</a:t>
            </a:r>
          </a:p>
          <a:p>
            <a:pPr lvl="1"/>
            <a:r>
              <a:rPr lang="en-US" altLang="en-US" sz="1600" dirty="0"/>
              <a:t>MLME-START occurs at less well-defined points, seems to require an MLME-RESET first</a:t>
            </a:r>
          </a:p>
          <a:p>
            <a:pPr lvl="1"/>
            <a:r>
              <a:rPr lang="en-US" altLang="en-US" sz="1600" dirty="0"/>
              <a:t>Do these attributes really take effect at these points, or at the MLME-RESET?</a:t>
            </a:r>
          </a:p>
          <a:p>
            <a:r>
              <a:rPr lang="en-US" altLang="en-US" sz="2000" dirty="0"/>
              <a:t>How about other state information, such as security association, block ack agreements, etc., etc.?</a:t>
            </a:r>
          </a:p>
          <a:p>
            <a:r>
              <a:rPr lang="en-US" altLang="en-US" sz="2000" dirty="0"/>
              <a:t>Maybe need to consider MLME-SCAN, too?</a:t>
            </a:r>
          </a:p>
          <a:p>
            <a:r>
              <a:rPr lang="en-US" altLang="en-US" sz="2000" dirty="0"/>
              <a:t>Is correct information provided as parameters to these primitives (and not more than needed information, and to the right primitive)?</a:t>
            </a:r>
          </a:p>
        </p:txBody>
      </p:sp>
    </p:spTree>
    <p:extLst>
      <p:ext uri="{BB962C8B-B14F-4D97-AF65-F5344CB8AC3E}">
        <p14:creationId xmlns:p14="http://schemas.microsoft.com/office/powerpoint/2010/main" val="70317001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92209" y="1066800"/>
            <a:ext cx="7772400" cy="381000"/>
          </a:xfrm>
        </p:spPr>
        <p:txBody>
          <a:bodyPr/>
          <a:lstStyle/>
          <a:p>
            <a:pPr eaLnBrk="1" hangingPunct="1"/>
            <a:r>
              <a:rPr lang="en-US" altLang="en-US" dirty="0">
                <a:ea typeface="MS PGothic" panose="020B0600070205080204" pitchFamily="34" charset="-128"/>
              </a:rPr>
              <a:t>MLME-RESET, versus MLME-JOIN and MLME-START – Considerations (1)</a:t>
            </a:r>
          </a:p>
        </p:txBody>
      </p:sp>
      <p:sp>
        <p:nvSpPr>
          <p:cNvPr id="39939" name="Rectangle 3"/>
          <p:cNvSpPr>
            <a:spLocks noGrp="1" noChangeArrowheads="1"/>
          </p:cNvSpPr>
          <p:nvPr>
            <p:ph idx="1"/>
          </p:nvPr>
        </p:nvSpPr>
        <p:spPr>
          <a:xfrm>
            <a:off x="539809" y="1905000"/>
            <a:ext cx="7924800" cy="4267200"/>
          </a:xfrm>
        </p:spPr>
        <p:txBody>
          <a:bodyPr/>
          <a:lstStyle/>
          <a:p>
            <a:r>
              <a:rPr lang="en-US" altLang="en-US" sz="2000" dirty="0"/>
              <a:t>Need either MLME_RESET required, or something else about initial state</a:t>
            </a:r>
          </a:p>
          <a:p>
            <a:r>
              <a:rPr lang="en-US" altLang="en-US" sz="2000" dirty="0"/>
              <a:t>Recognize there is state in the SME (security association, for example) that is outside “the MAC/MLME”, not reset by MLME-RESET.  </a:t>
            </a:r>
          </a:p>
          <a:p>
            <a:r>
              <a:rPr lang="en-US" altLang="en-US" sz="2000" dirty="0"/>
              <a:t>Does MLME-RESET “cause” MLME-DEAUTHENTICATE/</a:t>
            </a:r>
            <a:r>
              <a:rPr lang="en-US" altLang="en-US" sz="2000" dirty="0" err="1"/>
              <a:t>DISASSOCIATE.indications</a:t>
            </a:r>
            <a:r>
              <a:rPr lang="en-US" altLang="en-US" sz="2000" dirty="0"/>
              <a:t>?</a:t>
            </a:r>
          </a:p>
          <a:p>
            <a:r>
              <a:rPr lang="en-US" altLang="en-US" sz="2000" dirty="0"/>
              <a:t>Are there some MIB attributes which, when changed, should trigger a “</a:t>
            </a:r>
            <a:r>
              <a:rPr lang="en-US" altLang="en-US" sz="2000" dirty="0" err="1"/>
              <a:t>RESET.indication</a:t>
            </a:r>
            <a:r>
              <a:rPr lang="en-US" altLang="en-US" sz="2000" dirty="0"/>
              <a:t>” to higher entities? (SNMP traps?)</a:t>
            </a:r>
          </a:p>
          <a:p>
            <a:pPr lvl="1"/>
            <a:r>
              <a:rPr lang="en-US" altLang="en-US" sz="1600" dirty="0"/>
              <a:t>Or other .indication  (MLME-</a:t>
            </a:r>
            <a:r>
              <a:rPr lang="en-US" altLang="en-US" sz="1600" dirty="0" err="1"/>
              <a:t>SET.indication</a:t>
            </a:r>
            <a:r>
              <a:rPr lang="en-US" altLang="en-US" sz="1600" dirty="0"/>
              <a:t>?) when some attributes are changed</a:t>
            </a:r>
          </a:p>
          <a:p>
            <a:r>
              <a:rPr lang="en-US" altLang="en-US" sz="2000" dirty="0"/>
              <a:t>Reassociation to same AP, (probably?) doesn’t do MLME-JOIN, does that break anything with “take affect at the next JOIN”?</a:t>
            </a:r>
          </a:p>
          <a:p>
            <a:r>
              <a:rPr lang="en-US" altLang="en-US" sz="2000" dirty="0"/>
              <a:t>MLME-START and MLME-JOIN should say the MLME shall actually do the attributes’ “taking effect” stuff</a:t>
            </a:r>
          </a:p>
        </p:txBody>
      </p:sp>
    </p:spTree>
    <p:extLst>
      <p:ext uri="{BB962C8B-B14F-4D97-AF65-F5344CB8AC3E}">
        <p14:creationId xmlns:p14="http://schemas.microsoft.com/office/powerpoint/2010/main" val="396045828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92209" y="1066800"/>
            <a:ext cx="7772400" cy="381000"/>
          </a:xfrm>
        </p:spPr>
        <p:txBody>
          <a:bodyPr/>
          <a:lstStyle/>
          <a:p>
            <a:pPr eaLnBrk="1" hangingPunct="1"/>
            <a:r>
              <a:rPr lang="en-US" altLang="en-US" dirty="0">
                <a:ea typeface="MS PGothic" panose="020B0600070205080204" pitchFamily="34" charset="-128"/>
              </a:rPr>
              <a:t>MLME-RESET, versus MLME-JOIN and MLME-START – Considerations (2)</a:t>
            </a:r>
          </a:p>
        </p:txBody>
      </p:sp>
      <p:sp>
        <p:nvSpPr>
          <p:cNvPr id="39939" name="Rectangle 3"/>
          <p:cNvSpPr>
            <a:spLocks noGrp="1" noChangeArrowheads="1"/>
          </p:cNvSpPr>
          <p:nvPr>
            <p:ph idx="1"/>
          </p:nvPr>
        </p:nvSpPr>
        <p:spPr>
          <a:xfrm>
            <a:off x="539809" y="1905000"/>
            <a:ext cx="7924800" cy="4267200"/>
          </a:xfrm>
        </p:spPr>
        <p:txBody>
          <a:bodyPr/>
          <a:lstStyle/>
          <a:p>
            <a:r>
              <a:rPr lang="en-US" altLang="en-US" sz="2000" dirty="0"/>
              <a:t>Add an MLME-DATA-</a:t>
            </a:r>
            <a:r>
              <a:rPr lang="en-US" altLang="en-US" sz="2000" dirty="0" err="1"/>
              <a:t>READY.indication</a:t>
            </a:r>
            <a:r>
              <a:rPr lang="en-US" altLang="en-US" sz="2000" dirty="0"/>
              <a:t>, when “everything is ready to go” (State 4, …)  (OCB, too)</a:t>
            </a:r>
          </a:p>
          <a:p>
            <a:pPr lvl="1"/>
            <a:r>
              <a:rPr lang="en-US" altLang="en-US" sz="1600" dirty="0"/>
              <a:t>Is there one of these on the AP side (for each associated STA)?  (Think so, yes)</a:t>
            </a:r>
          </a:p>
          <a:p>
            <a:pPr lvl="1"/>
            <a:r>
              <a:rPr lang="en-US" altLang="en-US" sz="1600" dirty="0"/>
              <a:t>Consider 11ak behavior/events, too?</a:t>
            </a:r>
          </a:p>
          <a:p>
            <a:endParaRPr lang="en-US" altLang="en-US" sz="2000" dirty="0"/>
          </a:p>
          <a:p>
            <a:r>
              <a:rPr lang="en-US" altLang="en-US" sz="2000" dirty="0"/>
              <a:t>From September:</a:t>
            </a:r>
          </a:p>
          <a:p>
            <a:pPr lvl="1">
              <a:spcBef>
                <a:spcPts val="0"/>
              </a:spcBef>
            </a:pPr>
            <a:r>
              <a:rPr lang="en-US" sz="1600" dirty="0"/>
              <a:t>Noted that MLME-RESET has been modified in 802.11-2016.  The effect is not clear (to those in the room)</a:t>
            </a:r>
          </a:p>
          <a:p>
            <a:pPr lvl="1">
              <a:spcBef>
                <a:spcPts val="0"/>
              </a:spcBef>
            </a:pPr>
            <a:r>
              <a:rPr lang="en-US" sz="1600" dirty="0"/>
              <a:t>MLME-RESET has a parameter, “</a:t>
            </a:r>
            <a:r>
              <a:rPr lang="en-US" sz="1600" dirty="0" err="1"/>
              <a:t>STAAddress</a:t>
            </a:r>
            <a:r>
              <a:rPr lang="en-US" sz="1600" dirty="0"/>
              <a:t>”, so it seems this may be somehow related to (or influence) the topic of Randomized/Changing MAC address.  Suggestion is to wait to see how that topic progresses, before trying to resolve this.</a:t>
            </a:r>
          </a:p>
          <a:p>
            <a:pPr lvl="1">
              <a:spcBef>
                <a:spcPts val="0"/>
              </a:spcBef>
            </a:pPr>
            <a:endParaRPr lang="en-US" sz="1600" dirty="0"/>
          </a:p>
          <a:p>
            <a:pPr lvl="1"/>
            <a:endParaRPr lang="en-US" altLang="en-US" sz="1600" dirty="0"/>
          </a:p>
          <a:p>
            <a:endParaRPr lang="en-US" altLang="en-US" sz="2000" dirty="0"/>
          </a:p>
        </p:txBody>
      </p:sp>
    </p:spTree>
    <p:extLst>
      <p:ext uri="{BB962C8B-B14F-4D97-AF65-F5344CB8AC3E}">
        <p14:creationId xmlns:p14="http://schemas.microsoft.com/office/powerpoint/2010/main" val="28563122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419100" y="555171"/>
            <a:ext cx="8305800" cy="1066800"/>
          </a:xfrm>
        </p:spPr>
        <p:txBody>
          <a:bodyPr/>
          <a:lstStyle/>
          <a:p>
            <a:pPr eaLnBrk="1" hangingPunct="1"/>
            <a:r>
              <a:rPr lang="en-US" altLang="en-US" dirty="0"/>
              <a:t>TGbe potential multi-band/multi-AP concepts</a:t>
            </a:r>
          </a:p>
        </p:txBody>
      </p:sp>
      <p:sp>
        <p:nvSpPr>
          <p:cNvPr id="45059" name="Rectangle 3"/>
          <p:cNvSpPr>
            <a:spLocks noGrp="1" noChangeArrowheads="1"/>
          </p:cNvSpPr>
          <p:nvPr>
            <p:ph idx="1"/>
          </p:nvPr>
        </p:nvSpPr>
        <p:spPr>
          <a:xfrm>
            <a:off x="552450" y="1621971"/>
            <a:ext cx="8039100" cy="3733800"/>
          </a:xfrm>
        </p:spPr>
        <p:txBody>
          <a:bodyPr/>
          <a:lstStyle/>
          <a:p>
            <a:pPr>
              <a:spcBef>
                <a:spcPct val="0"/>
              </a:spcBef>
            </a:pPr>
            <a:r>
              <a:rPr lang="en-US" altLang="en-US" b="0" dirty="0">
                <a:solidFill>
                  <a:srgbClr val="FF0000"/>
                </a:solidFill>
              </a:rPr>
              <a:t>To be updated, after discussion with </a:t>
            </a:r>
            <a:r>
              <a:rPr lang="en-US" altLang="en-US" b="0" dirty="0" err="1">
                <a:solidFill>
                  <a:srgbClr val="FF0000"/>
                </a:solidFill>
              </a:rPr>
              <a:t>TGbe</a:t>
            </a:r>
            <a:r>
              <a:rPr lang="en-US" altLang="en-US" b="0" dirty="0">
                <a:solidFill>
                  <a:srgbClr val="FF0000"/>
                </a:solidFill>
              </a:rPr>
              <a:t> chair</a:t>
            </a:r>
          </a:p>
          <a:p>
            <a:pPr>
              <a:spcBef>
                <a:spcPct val="0"/>
              </a:spcBef>
            </a:pPr>
            <a:endParaRPr lang="en-US" altLang="en-US" b="0" dirty="0"/>
          </a:p>
          <a:p>
            <a:pPr>
              <a:spcBef>
                <a:spcPct val="0"/>
              </a:spcBef>
            </a:pPr>
            <a:r>
              <a:rPr lang="en-US" altLang="en-US" b="0" dirty="0"/>
              <a:t>“Lower MAC” discussions in ARC, back in 2008</a:t>
            </a:r>
          </a:p>
          <a:p>
            <a:pPr lvl="1"/>
            <a:r>
              <a:rPr lang="en-US" sz="1600" dirty="0">
                <a:hlinkClick r:id="rId2"/>
              </a:rPr>
              <a:t>11-08/0949r4 </a:t>
            </a:r>
            <a:endParaRPr lang="en-US" sz="1600" dirty="0"/>
          </a:p>
          <a:p>
            <a:pPr fontAlgn="t">
              <a:buFont typeface="Arial" panose="020B0604020202020204" pitchFamily="34" charset="0"/>
              <a:buChar char="•"/>
            </a:pPr>
            <a:r>
              <a:rPr lang="en-US" b="0" dirty="0" err="1"/>
              <a:t>TGbe</a:t>
            </a:r>
            <a:r>
              <a:rPr lang="en-US" b="0" dirty="0"/>
              <a:t> has some docs related to multi-link/band ARC concepts:</a:t>
            </a:r>
          </a:p>
          <a:p>
            <a:pPr lvl="1" fontAlgn="t">
              <a:buFont typeface="Arial" panose="020B0604020202020204" pitchFamily="34" charset="0"/>
              <a:buChar char="•"/>
            </a:pPr>
            <a:r>
              <a:rPr lang="en-US" sz="1800" b="0" dirty="0"/>
              <a:t>11-19/823 Multi-Link Aggregation (Abhishek Patil)</a:t>
            </a:r>
          </a:p>
          <a:p>
            <a:pPr lvl="1" fontAlgn="t">
              <a:buFont typeface="Arial" panose="020B0604020202020204" pitchFamily="34" charset="0"/>
              <a:buChar char="•"/>
            </a:pPr>
            <a:r>
              <a:rPr lang="en-US" sz="1800" b="0" dirty="0"/>
              <a:t>11-19/822 Extremely Efficient Multi-band Operation (Po-Kai Huang)</a:t>
            </a:r>
          </a:p>
          <a:p>
            <a:pPr lvl="1" fontAlgn="t">
              <a:buFont typeface="Arial" panose="020B0604020202020204" pitchFamily="34" charset="0"/>
              <a:buChar char="•"/>
            </a:pPr>
            <a:r>
              <a:rPr lang="it-IT" sz="1800" dirty="0"/>
              <a:t>11-19/760 </a:t>
            </a:r>
            <a:r>
              <a:rPr lang="en-US" sz="1800" dirty="0"/>
              <a:t>Multi-Band Opinion (Alan Jauh) </a:t>
            </a:r>
          </a:p>
          <a:p>
            <a:pPr fontAlgn="t">
              <a:buFont typeface="Arial" panose="020B0604020202020204" pitchFamily="34" charset="0"/>
              <a:buChar char="•"/>
            </a:pPr>
            <a:r>
              <a:rPr lang="en-US" b="0" dirty="0" err="1"/>
              <a:t>TGbe</a:t>
            </a:r>
            <a:r>
              <a:rPr lang="en-US" b="0" dirty="0"/>
              <a:t> has a doc related to multi-AP ACR concepts:</a:t>
            </a:r>
          </a:p>
          <a:p>
            <a:pPr lvl="1" fontAlgn="t">
              <a:buFont typeface="Arial" panose="020B0604020202020204" pitchFamily="34" charset="0"/>
              <a:buChar char="•"/>
            </a:pPr>
            <a:r>
              <a:rPr lang="en-US" sz="1800" dirty="0"/>
              <a:t>11-19/804 </a:t>
            </a:r>
            <a:r>
              <a:rPr lang="it-IT" sz="1800" dirty="0"/>
              <a:t>Multi-AP Transmission Procedure (Sungjin Park) </a:t>
            </a:r>
          </a:p>
          <a:p>
            <a:pPr marL="0" indent="0" fontAlgn="t">
              <a:buNone/>
            </a:pPr>
            <a:endParaRPr lang="en-US" sz="2200" dirty="0"/>
          </a:p>
        </p:txBody>
      </p:sp>
    </p:spTree>
    <p:extLst>
      <p:ext uri="{BB962C8B-B14F-4D97-AF65-F5344CB8AC3E}">
        <p14:creationId xmlns:p14="http://schemas.microsoft.com/office/powerpoint/2010/main" val="313430633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419100" y="555171"/>
            <a:ext cx="8305800" cy="1066800"/>
          </a:xfrm>
        </p:spPr>
        <p:txBody>
          <a:bodyPr/>
          <a:lstStyle/>
          <a:p>
            <a:pPr eaLnBrk="1" hangingPunct="1"/>
            <a:r>
              <a:rPr lang="en-US" altLang="en-US" dirty="0"/>
              <a:t>TGbc potential ARC concepts</a:t>
            </a:r>
          </a:p>
        </p:txBody>
      </p:sp>
      <p:sp>
        <p:nvSpPr>
          <p:cNvPr id="45059" name="Rectangle 3"/>
          <p:cNvSpPr>
            <a:spLocks noGrp="1" noChangeArrowheads="1"/>
          </p:cNvSpPr>
          <p:nvPr>
            <p:ph idx="1"/>
          </p:nvPr>
        </p:nvSpPr>
        <p:spPr>
          <a:xfrm>
            <a:off x="517071" y="1621971"/>
            <a:ext cx="8229600" cy="3733800"/>
          </a:xfrm>
        </p:spPr>
        <p:txBody>
          <a:bodyPr/>
          <a:lstStyle/>
          <a:p>
            <a:pPr fontAlgn="t">
              <a:buFont typeface="Arial" panose="020B0604020202020204" pitchFamily="34" charset="0"/>
              <a:buChar char="•"/>
            </a:pPr>
            <a:r>
              <a:rPr lang="en-US" altLang="en-US" sz="2800" b="0" dirty="0">
                <a:solidFill>
                  <a:srgbClr val="FF0000"/>
                </a:solidFill>
              </a:rPr>
              <a:t>To be updated, after discussion with </a:t>
            </a:r>
            <a:r>
              <a:rPr lang="en-US" altLang="en-US" sz="2800" b="0" dirty="0" err="1">
                <a:solidFill>
                  <a:srgbClr val="FF0000"/>
                </a:solidFill>
              </a:rPr>
              <a:t>TGbc</a:t>
            </a:r>
            <a:r>
              <a:rPr lang="en-US" altLang="en-US" sz="2800" b="0" dirty="0">
                <a:solidFill>
                  <a:srgbClr val="FF0000"/>
                </a:solidFill>
              </a:rPr>
              <a:t> chair</a:t>
            </a:r>
          </a:p>
          <a:p>
            <a:pPr fontAlgn="t">
              <a:buFont typeface="Arial" panose="020B0604020202020204" pitchFamily="34" charset="0"/>
              <a:buChar char="•"/>
            </a:pPr>
            <a:endParaRPr lang="en-US" sz="2800" dirty="0"/>
          </a:p>
          <a:p>
            <a:pPr fontAlgn="t">
              <a:buFont typeface="Arial" panose="020B0604020202020204" pitchFamily="34" charset="0"/>
              <a:buChar char="•"/>
            </a:pPr>
            <a:r>
              <a:rPr lang="en-US" sz="2800" dirty="0"/>
              <a:t>11-19/268 IEEE 802.11bc Use Case Document: </a:t>
            </a:r>
          </a:p>
          <a:p>
            <a:pPr lvl="1" fontAlgn="t">
              <a:buFont typeface="Arial" panose="020B0604020202020204" pitchFamily="34" charset="0"/>
              <a:buChar char="•"/>
            </a:pPr>
            <a:r>
              <a:rPr lang="en-US" sz="2200" dirty="0"/>
              <a:t>Transmit from AP to multiple receive only STAs </a:t>
            </a:r>
            <a:br>
              <a:rPr lang="en-US" sz="2200" dirty="0"/>
            </a:br>
            <a:r>
              <a:rPr lang="en-US" sz="2200" dirty="0"/>
              <a:t>(Multi-Lingual/ Emergency Broadcast/Broadcast Services)</a:t>
            </a:r>
          </a:p>
          <a:p>
            <a:pPr lvl="1" fontAlgn="t">
              <a:buFont typeface="Arial" panose="020B0604020202020204" pitchFamily="34" charset="0"/>
              <a:buChar char="•"/>
            </a:pPr>
            <a:r>
              <a:rPr lang="en-US" sz="2200" dirty="0"/>
              <a:t>Sensor STA transmits to any/multiple APs (no association)</a:t>
            </a:r>
          </a:p>
          <a:p>
            <a:pPr lvl="1" fontAlgn="t">
              <a:buFont typeface="Arial" panose="020B0604020202020204" pitchFamily="34" charset="0"/>
              <a:buChar char="•"/>
            </a:pPr>
            <a:r>
              <a:rPr lang="en-US" sz="2200" dirty="0"/>
              <a:t>ITC all devices transmit / all devices receive (no associations)</a:t>
            </a:r>
          </a:p>
          <a:p>
            <a:pPr fontAlgn="t">
              <a:buFont typeface="Arial" panose="020B0604020202020204" pitchFamily="34" charset="0"/>
              <a:buChar char="•"/>
            </a:pPr>
            <a:r>
              <a:rPr lang="en-US" sz="2600" dirty="0"/>
              <a:t>11-19/151</a:t>
            </a:r>
          </a:p>
          <a:p>
            <a:pPr fontAlgn="t">
              <a:buFont typeface="Arial" panose="020B0604020202020204" pitchFamily="34" charset="0"/>
              <a:buChar char="•"/>
            </a:pPr>
            <a:endParaRPr lang="en-US" sz="3200" dirty="0"/>
          </a:p>
        </p:txBody>
      </p:sp>
    </p:spTree>
    <p:extLst>
      <p:ext uri="{BB962C8B-B14F-4D97-AF65-F5344CB8AC3E}">
        <p14:creationId xmlns:p14="http://schemas.microsoft.com/office/powerpoint/2010/main" val="307190368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ctrTitle"/>
          </p:nvPr>
        </p:nvSpPr>
        <p:spPr/>
        <p:txBody>
          <a:bodyPr/>
          <a:lstStyle/>
          <a:p>
            <a:pPr eaLnBrk="1" hangingPunct="1"/>
            <a:r>
              <a:rPr lang="en-US" altLang="en-US" dirty="0"/>
              <a:t>Thursday, November 18</a:t>
            </a:r>
            <a:r>
              <a:rPr lang="en-US" altLang="en-US" baseline="30000" dirty="0"/>
              <a:t>th</a:t>
            </a:r>
            <a:r>
              <a:rPr lang="en-US" altLang="en-US" dirty="0"/>
              <a:t>, PM2</a:t>
            </a:r>
          </a:p>
        </p:txBody>
      </p:sp>
    </p:spTree>
    <p:extLst>
      <p:ext uri="{BB962C8B-B14F-4D97-AF65-F5344CB8AC3E}">
        <p14:creationId xmlns:p14="http://schemas.microsoft.com/office/powerpoint/2010/main" val="167486868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xfrm>
            <a:off x="685800" y="685800"/>
            <a:ext cx="7772400" cy="533400"/>
          </a:xfrm>
        </p:spPr>
        <p:txBody>
          <a:bodyPr/>
          <a:lstStyle/>
          <a:p>
            <a:r>
              <a:rPr lang="en-US" altLang="en-US" dirty="0"/>
              <a:t>ARC Future Activities &amp; sessions</a:t>
            </a:r>
          </a:p>
        </p:txBody>
      </p:sp>
      <p:sp>
        <p:nvSpPr>
          <p:cNvPr id="30723" name="Rectangle 3"/>
          <p:cNvSpPr>
            <a:spLocks noGrp="1" noChangeArrowheads="1"/>
          </p:cNvSpPr>
          <p:nvPr>
            <p:ph idx="1"/>
          </p:nvPr>
        </p:nvSpPr>
        <p:spPr>
          <a:xfrm>
            <a:off x="304800" y="1230086"/>
            <a:ext cx="8534400" cy="5029200"/>
          </a:xfrm>
        </p:spPr>
        <p:txBody>
          <a:bodyPr/>
          <a:lstStyle/>
          <a:p>
            <a:pPr>
              <a:spcBef>
                <a:spcPts val="0"/>
              </a:spcBef>
              <a:defRPr/>
            </a:pPr>
            <a:r>
              <a:rPr lang="en-US" sz="1800" dirty="0"/>
              <a:t>ARC SC meets when a specific focused task is requested of the SC for which the is sufficient volunteer interest.</a:t>
            </a:r>
          </a:p>
          <a:p>
            <a:pPr>
              <a:spcBef>
                <a:spcPts val="0"/>
              </a:spcBef>
              <a:defRPr/>
            </a:pPr>
            <a:r>
              <a:rPr lang="en-US" sz="1800" dirty="0"/>
              <a:t>Continue work on architectural models, and liaison with TGs in development of their architecture as appropriate (e.g. TGbc, </a:t>
            </a:r>
            <a:r>
              <a:rPr lang="en-US" sz="1800" dirty="0" err="1"/>
              <a:t>TGbe</a:t>
            </a:r>
            <a:r>
              <a:rPr lang="en-US" sz="1800" dirty="0"/>
              <a:t>) - Perhaps updates on “STA” definition to handle </a:t>
            </a:r>
            <a:r>
              <a:rPr lang="en-US" sz="1800" dirty="0" err="1"/>
              <a:t>TGbe</a:t>
            </a:r>
            <a:r>
              <a:rPr lang="en-US" sz="1800" dirty="0"/>
              <a:t> concepts? Might have multiple radio/MAC address implications, too?</a:t>
            </a:r>
          </a:p>
          <a:p>
            <a:pPr>
              <a:spcBef>
                <a:spcPts val="0"/>
              </a:spcBef>
              <a:defRPr/>
            </a:pPr>
            <a:r>
              <a:rPr lang="en-US" sz="1800" dirty="0"/>
              <a:t>Will also follow 802.1/802.11 activities on links, bridging, and MAC Service definition – “What is an ESS?”, for example</a:t>
            </a:r>
          </a:p>
          <a:p>
            <a:pPr>
              <a:spcBef>
                <a:spcPts val="0"/>
              </a:spcBef>
              <a:defRPr/>
            </a:pPr>
            <a:r>
              <a:rPr lang="en-US" sz="1800" dirty="0"/>
              <a:t>“What is a STA?” (11-19/0106)  Related: What is the (“STA(s)”) architecture of off-channel TDLS?  </a:t>
            </a:r>
          </a:p>
          <a:p>
            <a:pPr>
              <a:spcBef>
                <a:spcPts val="0"/>
              </a:spcBef>
              <a:defRPr/>
            </a:pPr>
            <a:r>
              <a:rPr lang="en-US" sz="1800" dirty="0"/>
              <a:t>Discuss direction for Annex G</a:t>
            </a:r>
          </a:p>
          <a:p>
            <a:pPr>
              <a:spcBef>
                <a:spcPts val="0"/>
              </a:spcBef>
              <a:defRPr/>
            </a:pPr>
            <a:r>
              <a:rPr lang="en-US" sz="1800" dirty="0"/>
              <a:t>MLME-RESET, versus MLME-JOIN and MLME-START (and MLME-SCAN and MLME-STOP)</a:t>
            </a:r>
          </a:p>
          <a:p>
            <a:pPr>
              <a:spcBef>
                <a:spcPts val="0"/>
              </a:spcBef>
              <a:defRPr/>
            </a:pPr>
            <a:r>
              <a:rPr lang="en-US" sz="1800" dirty="0"/>
              <a:t>Monitor/report on IETF/802 activities, as needed</a:t>
            </a:r>
          </a:p>
          <a:p>
            <a:pPr>
              <a:spcBef>
                <a:spcPts val="0"/>
              </a:spcBef>
              <a:defRPr/>
            </a:pPr>
            <a:r>
              <a:rPr lang="en-US" sz="1800" dirty="0"/>
              <a:t>Monitor/report on IEEE 1588 activities and 802.1ASrev use of FTM, as needed	</a:t>
            </a:r>
          </a:p>
          <a:p>
            <a:pPr marL="0" indent="0">
              <a:buFontTx/>
              <a:buNone/>
              <a:defRPr/>
            </a:pPr>
            <a:r>
              <a:rPr lang="en-US" sz="1800" dirty="0"/>
              <a:t>If you have ANY other topic that you would like ARC SC to consider, contact the SC chair.</a:t>
            </a:r>
            <a:endParaRPr lang="en-US" sz="2000" dirty="0"/>
          </a:p>
        </p:txBody>
      </p:sp>
    </p:spTree>
    <p:extLst>
      <p:ext uri="{BB962C8B-B14F-4D97-AF65-F5344CB8AC3E}">
        <p14:creationId xmlns:p14="http://schemas.microsoft.com/office/powerpoint/2010/main" val="32080656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ctrTitle"/>
          </p:nvPr>
        </p:nvSpPr>
        <p:spPr>
          <a:xfrm>
            <a:off x="685800" y="1752600"/>
            <a:ext cx="7772400" cy="1470025"/>
          </a:xfrm>
        </p:spPr>
        <p:txBody>
          <a:bodyPr/>
          <a:lstStyle/>
          <a:p>
            <a:pPr eaLnBrk="1" hangingPunct="1"/>
            <a:r>
              <a:rPr lang="en-US" altLang="en-US" dirty="0"/>
              <a:t>IEEE 802.11  </a:t>
            </a:r>
            <a:br>
              <a:rPr lang="en-US" altLang="en-US" dirty="0"/>
            </a:br>
            <a:r>
              <a:rPr lang="en-US" altLang="en-US" dirty="0"/>
              <a:t>Architecture Standing Committee</a:t>
            </a:r>
          </a:p>
        </p:txBody>
      </p:sp>
      <p:sp>
        <p:nvSpPr>
          <p:cNvPr id="19459" name="Rectangle 3"/>
          <p:cNvSpPr>
            <a:spLocks noGrp="1" noChangeArrowheads="1"/>
          </p:cNvSpPr>
          <p:nvPr>
            <p:ph type="subTitle" idx="1"/>
          </p:nvPr>
        </p:nvSpPr>
        <p:spPr>
          <a:xfrm>
            <a:off x="1371600" y="3581400"/>
            <a:ext cx="6400800" cy="1752600"/>
          </a:xfrm>
        </p:spPr>
        <p:txBody>
          <a:bodyPr/>
          <a:lstStyle/>
          <a:p>
            <a:pPr eaLnBrk="1" hangingPunct="1"/>
            <a:r>
              <a:rPr lang="en-US" altLang="en-US" dirty="0"/>
              <a:t>Agenda</a:t>
            </a:r>
          </a:p>
          <a:p>
            <a:pPr eaLnBrk="1" hangingPunct="1"/>
            <a:r>
              <a:rPr lang="en-US" altLang="en-US" dirty="0"/>
              <a:t>November 2019 session</a:t>
            </a:r>
          </a:p>
          <a:p>
            <a:pPr eaLnBrk="1" hangingPunct="1"/>
            <a:endParaRPr lang="en-US" altLang="en-US" sz="2000" dirty="0"/>
          </a:p>
          <a:p>
            <a:pPr eaLnBrk="1" hangingPunct="1"/>
            <a:r>
              <a:rPr lang="en-US" altLang="en-US" sz="2000" dirty="0"/>
              <a:t>Chair: Mark Hamilton (Ruckus/CommScope)</a:t>
            </a:r>
          </a:p>
          <a:p>
            <a:pPr eaLnBrk="1" hangingPunct="1"/>
            <a:r>
              <a:rPr lang="en-US" altLang="en-US" sz="2000" dirty="0"/>
              <a:t>Vice Chair &amp; Sec’y: Joe Levy (InterDigital)</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pPr eaLnBrk="1" hangingPunct="1"/>
            <a:r>
              <a:rPr lang="en-US" altLang="en-US" dirty="0"/>
              <a:t>Planning for January 2020</a:t>
            </a:r>
          </a:p>
        </p:txBody>
      </p:sp>
      <p:sp>
        <p:nvSpPr>
          <p:cNvPr id="50179" name="Rectangle 3"/>
          <p:cNvSpPr>
            <a:spLocks noGrp="1" noChangeArrowheads="1"/>
          </p:cNvSpPr>
          <p:nvPr>
            <p:ph idx="1"/>
          </p:nvPr>
        </p:nvSpPr>
        <p:spPr>
          <a:xfrm>
            <a:off x="685800" y="1676400"/>
            <a:ext cx="7772400" cy="4114800"/>
          </a:xfrm>
        </p:spPr>
        <p:txBody>
          <a:bodyPr/>
          <a:lstStyle/>
          <a:p>
            <a:pPr eaLnBrk="1" hangingPunct="1"/>
            <a:r>
              <a:rPr lang="en-US" altLang="en-US" dirty="0"/>
              <a:t>Plan for three individual meeting slots</a:t>
            </a:r>
          </a:p>
          <a:p>
            <a:pPr lvl="1" eaLnBrk="1" hangingPunct="1"/>
            <a:r>
              <a:rPr lang="en-US" altLang="en-US" dirty="0"/>
              <a:t>Usual slot on Wed AM1 </a:t>
            </a:r>
          </a:p>
          <a:p>
            <a:pPr lvl="1" eaLnBrk="1" hangingPunct="1"/>
            <a:r>
              <a:rPr lang="en-US" altLang="en-US" dirty="0"/>
              <a:t>Another 2 slots for standalone ARC work </a:t>
            </a:r>
          </a:p>
          <a:p>
            <a:pPr eaLnBrk="1" hangingPunct="1"/>
            <a:r>
              <a:rPr lang="en-US" altLang="en-US" dirty="0"/>
              <a:t>Teleconferences:</a:t>
            </a:r>
          </a:p>
          <a:p>
            <a:pPr lvl="1" eaLnBrk="1" hangingPunct="1"/>
            <a:r>
              <a:rPr lang="en-US" altLang="en-US" dirty="0"/>
              <a:t>None planned.</a:t>
            </a:r>
          </a:p>
          <a:p>
            <a:pPr lvl="1" eaLnBrk="1" hangingPunct="1"/>
            <a:endParaRPr lang="en-US" altLang="en-US" dirty="0"/>
          </a:p>
        </p:txBody>
      </p:sp>
    </p:spTree>
    <p:extLst>
      <p:ext uri="{BB962C8B-B14F-4D97-AF65-F5344CB8AC3E}">
        <p14:creationId xmlns:p14="http://schemas.microsoft.com/office/powerpoint/2010/main" val="347679481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685800" y="685800"/>
            <a:ext cx="7848600" cy="685800"/>
          </a:xfrm>
        </p:spPr>
        <p:txBody>
          <a:bodyPr/>
          <a:lstStyle/>
          <a:p>
            <a:pPr eaLnBrk="1" hangingPunct="1"/>
            <a:r>
              <a:rPr lang="en-US" altLang="en-US" dirty="0"/>
              <a:t>AP/DS/Portal architecture and 802 concepts</a:t>
            </a:r>
          </a:p>
        </p:txBody>
      </p:sp>
      <p:sp>
        <p:nvSpPr>
          <p:cNvPr id="45059" name="Rectangle 3"/>
          <p:cNvSpPr>
            <a:spLocks noGrp="1" noChangeArrowheads="1"/>
          </p:cNvSpPr>
          <p:nvPr>
            <p:ph idx="1"/>
          </p:nvPr>
        </p:nvSpPr>
        <p:spPr>
          <a:xfrm>
            <a:off x="685800" y="1447800"/>
            <a:ext cx="7772400" cy="4572000"/>
          </a:xfrm>
        </p:spPr>
        <p:txBody>
          <a:bodyPr/>
          <a:lstStyle/>
          <a:p>
            <a:pPr>
              <a:spcBef>
                <a:spcPct val="0"/>
              </a:spcBef>
            </a:pPr>
            <a:r>
              <a:rPr lang="en-US" altLang="en-US" dirty="0"/>
              <a:t>Presentations on architectural description(s)</a:t>
            </a:r>
          </a:p>
          <a:p>
            <a:pPr lvl="1"/>
            <a:r>
              <a:rPr lang="en-US" altLang="en-US" sz="1600" dirty="0">
                <a:hlinkClick r:id="rId2"/>
              </a:rPr>
              <a:t>11-17-0136-02-0arc-bridging-architecture-considerations.docx</a:t>
            </a:r>
            <a:r>
              <a:rPr lang="en-US" altLang="en-US" sz="1600" dirty="0"/>
              <a:t> </a:t>
            </a:r>
          </a:p>
          <a:p>
            <a:pPr lvl="1"/>
            <a:r>
              <a:rPr lang="en-US" altLang="en-US" sz="1600" dirty="0">
                <a:hlinkClick r:id="rId3"/>
              </a:rPr>
              <a:t>11-16-1512-00-0arc-glk-802-1q-bridge.pptx</a:t>
            </a:r>
            <a:r>
              <a:rPr lang="en-US" altLang="en-US" sz="1600" dirty="0"/>
              <a:t> </a:t>
            </a:r>
          </a:p>
          <a:p>
            <a:r>
              <a:rPr lang="en-US" altLang="en-US" dirty="0"/>
              <a:t>Reference presentations (previously reviewed, current status of thinking):</a:t>
            </a:r>
          </a:p>
          <a:p>
            <a:pPr lvl="1"/>
            <a:r>
              <a:rPr lang="en-US" altLang="en-US" sz="1600" dirty="0">
                <a:hlinkClick r:id="rId4"/>
              </a:rPr>
              <a:t>11-14-1213-01-0arc-ap-arch-concepts-and-distribution-system-access.pptx</a:t>
            </a:r>
          </a:p>
          <a:p>
            <a:pPr lvl="1"/>
            <a:r>
              <a:rPr lang="en-US" altLang="en-US" sz="1600" dirty="0">
                <a:hlinkClick r:id="rId4"/>
              </a:rPr>
              <a:t>11-13-0115-15-0arc-considerations-on-ap-architectural-models.doc</a:t>
            </a:r>
            <a:r>
              <a:rPr lang="en-US" altLang="en-US" sz="1600" dirty="0"/>
              <a:t> </a:t>
            </a:r>
          </a:p>
          <a:p>
            <a:pPr lvl="1"/>
            <a:r>
              <a:rPr lang="en-US" altLang="en-US" sz="1600" dirty="0">
                <a:hlinkClick r:id="rId5"/>
              </a:rPr>
              <a:t>11-14-0497-03-0arc-802-11-portal-and-802-1ac-convergence-function.pptx</a:t>
            </a:r>
            <a:r>
              <a:rPr lang="en-US" altLang="en-US" sz="1600" dirty="0"/>
              <a:t> </a:t>
            </a:r>
          </a:p>
          <a:p>
            <a:pPr lvl="1"/>
            <a:r>
              <a:rPr lang="en-US" altLang="en-US" sz="1600" dirty="0">
                <a:hlinkClick r:id="rId6"/>
              </a:rPr>
              <a:t>11-14-0562-05-00ak-802-11ak-and-802-1ac-convergence-function.pptx</a:t>
            </a:r>
            <a:r>
              <a:rPr lang="en-US" altLang="en-US" sz="1600" dirty="0"/>
              <a:t> </a:t>
            </a:r>
          </a:p>
          <a:p>
            <a:pPr lvl="1"/>
            <a:r>
              <a:rPr lang="en-US" altLang="en-US" sz="1600" dirty="0">
                <a:hlinkClick r:id="rId7"/>
              </a:rPr>
              <a:t>11-15-0454-00-0arc-some-more-ds-architecture-concepts.pptx</a:t>
            </a:r>
            <a:r>
              <a:rPr lang="en-US" altLang="en-US" sz="1600" dirty="0"/>
              <a:t> </a:t>
            </a:r>
          </a:p>
          <a:p>
            <a:pPr lvl="1"/>
            <a:r>
              <a:rPr lang="en-US" altLang="en-US" sz="1600" dirty="0">
                <a:hlinkClick r:id="rId8"/>
              </a:rPr>
              <a:t>11-16-0720-00-0arc-stacked-architecture-discussion.pptx</a:t>
            </a:r>
            <a:r>
              <a:rPr lang="en-US" altLang="en-US" sz="1600" dirty="0"/>
              <a:t> </a:t>
            </a:r>
          </a:p>
          <a:p>
            <a:pPr lvl="1"/>
            <a:endParaRPr lang="en-US" altLang="en-US" sz="1600" dirty="0"/>
          </a:p>
        </p:txBody>
      </p:sp>
    </p:spTree>
    <p:extLst>
      <p:ext uri="{BB962C8B-B14F-4D97-AF65-F5344CB8AC3E}">
        <p14:creationId xmlns:p14="http://schemas.microsoft.com/office/powerpoint/2010/main" val="12915031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ctrTitle"/>
          </p:nvPr>
        </p:nvSpPr>
        <p:spPr/>
        <p:txBody>
          <a:bodyPr/>
          <a:lstStyle/>
          <a:p>
            <a:pPr eaLnBrk="1" hangingPunct="1"/>
            <a:r>
              <a:rPr lang="en-US" altLang="en-US" dirty="0"/>
              <a:t>Tuesday, November 16</a:t>
            </a:r>
            <a:r>
              <a:rPr lang="en-US" altLang="en-US" baseline="30000" dirty="0"/>
              <a:t>th</a:t>
            </a:r>
            <a:r>
              <a:rPr lang="en-US" altLang="en-US" dirty="0"/>
              <a:t>, PM2</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altLang="en-US" dirty="0"/>
              <a:t>Attendance, etc.</a:t>
            </a:r>
          </a:p>
        </p:txBody>
      </p:sp>
      <p:sp>
        <p:nvSpPr>
          <p:cNvPr id="23555" name="Rectangle 3"/>
          <p:cNvSpPr>
            <a:spLocks noGrp="1" noChangeArrowheads="1"/>
          </p:cNvSpPr>
          <p:nvPr>
            <p:ph idx="1"/>
          </p:nvPr>
        </p:nvSpPr>
        <p:spPr/>
        <p:txBody>
          <a:bodyPr/>
          <a:lstStyle/>
          <a:p>
            <a:pPr eaLnBrk="1" hangingPunct="1"/>
            <a:r>
              <a:rPr lang="en-US" altLang="en-US" sz="2800" dirty="0"/>
              <a:t>Reminders to attendees:</a:t>
            </a:r>
          </a:p>
          <a:p>
            <a:pPr lvl="1" eaLnBrk="1" hangingPunct="1"/>
            <a:r>
              <a:rPr lang="en-US" altLang="en-US" sz="2400" dirty="0"/>
              <a:t>Sign in for .11 attendance credit</a:t>
            </a:r>
          </a:p>
          <a:p>
            <a:pPr lvl="1" eaLnBrk="1" hangingPunct="1"/>
            <a:r>
              <a:rPr lang="en-US" altLang="en-US" sz="2400" dirty="0"/>
              <a:t>Noises off</a:t>
            </a:r>
          </a:p>
          <a:p>
            <a:pPr lvl="1" eaLnBrk="1" hangingPunct="1"/>
            <a:r>
              <a:rPr lang="en-US" altLang="en-US" sz="2400" dirty="0"/>
              <a:t>No recordings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1026"/>
          <p:cNvSpPr>
            <a:spLocks noGrp="1" noChangeArrowheads="1"/>
          </p:cNvSpPr>
          <p:nvPr>
            <p:ph type="title"/>
          </p:nvPr>
        </p:nvSpPr>
        <p:spPr>
          <a:xfrm>
            <a:off x="304800" y="609600"/>
            <a:ext cx="8839200" cy="838200"/>
          </a:xfrm>
        </p:spPr>
        <p:txBody>
          <a:bodyPr/>
          <a:lstStyle/>
          <a:p>
            <a:r>
              <a:rPr lang="en-US" altLang="en-US" u="sng" dirty="0"/>
              <a:t>Participants, Patents, and Duty to Inform</a:t>
            </a:r>
            <a:endParaRPr lang="en-US" altLang="en-US" dirty="0"/>
          </a:p>
        </p:txBody>
      </p:sp>
      <p:sp>
        <p:nvSpPr>
          <p:cNvPr id="25603" name="Rectangle 1027"/>
          <p:cNvSpPr>
            <a:spLocks noGrp="1" noChangeArrowheads="1"/>
          </p:cNvSpPr>
          <p:nvPr>
            <p:ph type="body" idx="1"/>
          </p:nvPr>
        </p:nvSpPr>
        <p:spPr>
          <a:xfrm>
            <a:off x="0" y="1524000"/>
            <a:ext cx="9144000" cy="4876800"/>
          </a:xfrm>
        </p:spPr>
        <p:txBody>
          <a:bodyPr/>
          <a:lstStyle/>
          <a:p>
            <a:pPr algn="ctr">
              <a:buFont typeface="Monotype Sorts" charset="2"/>
              <a:buNone/>
            </a:pPr>
            <a:r>
              <a:rPr lang="en-US" altLang="en-US" sz="1600" dirty="0"/>
              <a:t>All participants in this meeting have certain obligations under the IEEE-SA Patent Policy. </a:t>
            </a:r>
          </a:p>
          <a:p>
            <a:pPr lvl="1">
              <a:buFont typeface="Arial" panose="020B0604020202020204" pitchFamily="34" charset="0"/>
              <a:buChar char="•"/>
            </a:pPr>
            <a:r>
              <a:rPr lang="en-US" altLang="en-US" sz="1600" b="1" dirty="0">
                <a:solidFill>
                  <a:srgbClr val="003399"/>
                </a:solidFill>
              </a:rPr>
              <a:t>Participants [Note: </a:t>
            </a:r>
            <a:r>
              <a:rPr lang="en-GB" altLang="en-US" sz="1600" b="1" dirty="0">
                <a:solidFill>
                  <a:srgbClr val="003399"/>
                </a:solidFill>
              </a:rPr>
              <a:t>Quoted text excerpted from IEEE-SA Standards Board Bylaws subclause 6.2</a:t>
            </a:r>
            <a:r>
              <a:rPr lang="en-US" altLang="en-US" sz="1600" b="1" dirty="0">
                <a:solidFill>
                  <a:srgbClr val="003399"/>
                </a:solidFill>
              </a:rPr>
              <a:t>]:</a:t>
            </a:r>
          </a:p>
          <a:p>
            <a:pPr lvl="2"/>
            <a:r>
              <a:rPr lang="en-US" altLang="en-US" sz="1600" b="1" dirty="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dirty="0"/>
          </a:p>
          <a:p>
            <a:pPr lvl="2"/>
            <a:r>
              <a:rPr lang="en-US" altLang="en-US" sz="1600" b="1" dirty="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anose="020B0604020202020204" pitchFamily="34" charset="0"/>
              <a:buChar char="•"/>
            </a:pPr>
            <a:r>
              <a:rPr lang="en-US" altLang="en-US" sz="1600" b="1" dirty="0">
                <a:solidFill>
                  <a:srgbClr val="003399"/>
                </a:solidFill>
              </a:rPr>
              <a:t>The above does not apply if the patent claim is already the subject of an Accepted Letter of Assurance that applies to the proposed standard(s) under consideration by this group</a:t>
            </a:r>
          </a:p>
          <a:p>
            <a:pPr lvl="1">
              <a:buFont typeface="Arial" panose="020B0604020202020204" pitchFamily="34" charset="0"/>
              <a:buChar char="•"/>
            </a:pPr>
            <a:r>
              <a:rPr lang="en-US" altLang="en-US" sz="1600" b="1" dirty="0">
                <a:solidFill>
                  <a:srgbClr val="003399"/>
                </a:solidFill>
              </a:rPr>
              <a:t>Early identification of holders of potential Essential Patent Claims is strongly encouraged</a:t>
            </a:r>
          </a:p>
          <a:p>
            <a:pPr lvl="1">
              <a:buFont typeface="Arial" panose="020B0604020202020204" pitchFamily="34" charset="0"/>
              <a:buChar char="•"/>
            </a:pPr>
            <a:r>
              <a:rPr lang="en-US" altLang="en-US" sz="1600" b="1" dirty="0">
                <a:solidFill>
                  <a:srgbClr val="003399"/>
                </a:solidFill>
              </a:rPr>
              <a:t>No duty to perform a patent search</a:t>
            </a:r>
            <a:endParaRPr lang="en-US" altLang="en-US" sz="16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685800" y="533400"/>
            <a:ext cx="7772400" cy="762000"/>
          </a:xfrm>
        </p:spPr>
        <p:txBody>
          <a:bodyPr/>
          <a:lstStyle/>
          <a:p>
            <a:r>
              <a:rPr lang="en-GB" altLang="en-US" u="sng" dirty="0"/>
              <a:t>Patent Related Links</a:t>
            </a:r>
            <a:endParaRPr lang="en-US" altLang="en-US" u="sng" dirty="0"/>
          </a:p>
        </p:txBody>
      </p:sp>
      <p:sp>
        <p:nvSpPr>
          <p:cNvPr id="27651" name="Rectangle 3"/>
          <p:cNvSpPr>
            <a:spLocks noGrp="1" noChangeArrowheads="1"/>
          </p:cNvSpPr>
          <p:nvPr>
            <p:ph type="body" idx="1"/>
          </p:nvPr>
        </p:nvSpPr>
        <p:spPr>
          <a:xfrm>
            <a:off x="0" y="1524000"/>
            <a:ext cx="8991600" cy="3581400"/>
          </a:xfrm>
        </p:spPr>
        <p:txBody>
          <a:bodyPr/>
          <a:lstStyle/>
          <a:p>
            <a:pPr lvl="1">
              <a:lnSpc>
                <a:spcPct val="90000"/>
              </a:lnSpc>
              <a:buFont typeface="Monotype Sorts" charset="2"/>
              <a:buNone/>
            </a:pPr>
            <a:r>
              <a:rPr lang="en-US" altLang="en-US" sz="2400" dirty="0">
                <a:cs typeface="Times New Roman" panose="02020603050405020304" pitchFamily="18" charset="0"/>
              </a:rPr>
              <a:t>	All participants should be familiar with their obligations under the IEEE-SA Policies &amp; Procedures for standards development.</a:t>
            </a:r>
          </a:p>
          <a:p>
            <a:pPr lvl="1">
              <a:lnSpc>
                <a:spcPct val="90000"/>
              </a:lnSpc>
              <a:buFont typeface="Monotype Sorts" charset="2"/>
              <a:buNone/>
            </a:pPr>
            <a:r>
              <a:rPr lang="en-US" altLang="en-US" sz="2400" dirty="0">
                <a:cs typeface="Times New Roman" panose="02020603050405020304" pitchFamily="18" charset="0"/>
              </a:rPr>
              <a:t>	Patent Policy is stated in these sources:</a:t>
            </a:r>
          </a:p>
          <a:p>
            <a:pPr lvl="1">
              <a:lnSpc>
                <a:spcPct val="90000"/>
              </a:lnSpc>
              <a:buFont typeface="Monotype Sorts" charset="2"/>
              <a:buNone/>
            </a:pPr>
            <a:r>
              <a:rPr lang="en-GB" altLang="en-US" sz="2400" dirty="0"/>
              <a:t>		IEEE-SA Standards Boards Bylaws</a:t>
            </a:r>
          </a:p>
          <a:p>
            <a:pPr lvl="1">
              <a:lnSpc>
                <a:spcPct val="90000"/>
              </a:lnSpc>
              <a:buFont typeface="Monotype Sorts" charset="2"/>
              <a:buNone/>
            </a:pPr>
            <a:r>
              <a:rPr lang="en-US" altLang="en-US" sz="2100" dirty="0"/>
              <a:t>		</a:t>
            </a:r>
            <a:r>
              <a:rPr lang="en-US" altLang="en-US" sz="2100" i="1" dirty="0"/>
              <a:t>http://standards.ieee.org/develop/policies/bylaws/sect6-7.html#6</a:t>
            </a:r>
          </a:p>
          <a:p>
            <a:pPr lvl="1">
              <a:lnSpc>
                <a:spcPct val="90000"/>
              </a:lnSpc>
              <a:buFont typeface="Monotype Sorts" charset="2"/>
              <a:buNone/>
            </a:pPr>
            <a:r>
              <a:rPr lang="en-GB" altLang="en-US" sz="2400" dirty="0"/>
              <a:t>		IEEE-SA Standards Board Operations Manual</a:t>
            </a:r>
          </a:p>
          <a:p>
            <a:pPr lvl="1">
              <a:lnSpc>
                <a:spcPct val="90000"/>
              </a:lnSpc>
              <a:buFont typeface="Monotype Sorts" charset="2"/>
              <a:buNone/>
            </a:pPr>
            <a:r>
              <a:rPr lang="en-US" altLang="en-US" sz="2400" dirty="0"/>
              <a:t>		</a:t>
            </a:r>
            <a:r>
              <a:rPr lang="en-US" altLang="en-US" sz="2100" i="1" dirty="0"/>
              <a:t>http://standards.ieee.org/develop/policies/opman/sect6.html#6.3</a:t>
            </a:r>
            <a:endParaRPr lang="en-US" altLang="en-US" sz="2400" dirty="0"/>
          </a:p>
          <a:p>
            <a:pPr lvl="1">
              <a:lnSpc>
                <a:spcPct val="90000"/>
              </a:lnSpc>
              <a:buFont typeface="Monotype Sorts" charset="2"/>
              <a:buNone/>
            </a:pPr>
            <a:r>
              <a:rPr lang="en-US" altLang="en-US" sz="2400" dirty="0">
                <a:cs typeface="Times New Roman" panose="02020603050405020304" pitchFamily="18" charset="0"/>
              </a:rPr>
              <a:t>	Material about the patent policy is available at</a:t>
            </a:r>
            <a:r>
              <a:rPr lang="en-US" altLang="en-US" sz="2400" dirty="0"/>
              <a:t> </a:t>
            </a:r>
          </a:p>
          <a:p>
            <a:pPr lvl="1">
              <a:lnSpc>
                <a:spcPct val="90000"/>
              </a:lnSpc>
              <a:buFont typeface="Monotype Sorts" charset="2"/>
              <a:buNone/>
            </a:pPr>
            <a:r>
              <a:rPr lang="en-US" altLang="en-US" sz="2400" dirty="0"/>
              <a:t>		</a:t>
            </a:r>
            <a:r>
              <a:rPr lang="en-US" altLang="en-US" sz="2100" i="1" dirty="0"/>
              <a:t>http://standards.ieee.org/about/sasb/patcom/materials.html</a:t>
            </a:r>
          </a:p>
        </p:txBody>
      </p:sp>
      <p:sp>
        <p:nvSpPr>
          <p:cNvPr id="27652" name="Rectangle 7"/>
          <p:cNvSpPr>
            <a:spLocks noChangeArrowheads="1"/>
          </p:cNvSpPr>
          <p:nvPr/>
        </p:nvSpPr>
        <p:spPr bwMode="auto">
          <a:xfrm>
            <a:off x="1295400" y="5181600"/>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dirty="0">
                <a:solidFill>
                  <a:srgbClr val="000099"/>
                </a:solidFill>
                <a:latin typeface="Arial" panose="020B0604020202020204" pitchFamily="34" charset="0"/>
              </a:rPr>
              <a:t>If you have questions, contact the IEEE-SA Standards Board Patent Committee Administrator at patcom@ieee.org or visit http://standards.ieee.org/about/sasb/patcom/index.html</a:t>
            </a:r>
          </a:p>
          <a:p>
            <a:pPr algn="ctr">
              <a:lnSpc>
                <a:spcPct val="80000"/>
              </a:lnSpc>
              <a:buClr>
                <a:srgbClr val="CC3300"/>
              </a:buClr>
              <a:buSzPct val="50000"/>
              <a:buFont typeface="Monotype Sorts" charset="2"/>
              <a:buNone/>
            </a:pPr>
            <a:endParaRPr lang="en-US" altLang="en-US" sz="1200" dirty="0">
              <a:solidFill>
                <a:srgbClr val="000099"/>
              </a:solidFill>
              <a:latin typeface="Arial" panose="020B0604020202020204" pitchFamily="34" charset="0"/>
            </a:endParaRPr>
          </a:p>
          <a:p>
            <a:pPr algn="ctr">
              <a:lnSpc>
                <a:spcPct val="80000"/>
              </a:lnSpc>
              <a:buClr>
                <a:srgbClr val="CC3300"/>
              </a:buClr>
              <a:buSzPct val="50000"/>
              <a:buFont typeface="Monotype Sorts" charset="2"/>
              <a:buNone/>
            </a:pPr>
            <a:r>
              <a:rPr lang="en-US" altLang="en-US" sz="1200" dirty="0">
                <a:solidFill>
                  <a:srgbClr val="000099"/>
                </a:solidFill>
                <a:latin typeface="Arial" panose="020B0604020202020204" pitchFamily="34" charset="0"/>
              </a:rPr>
              <a:t>This slide set is available at https://development.standards.ieee.org/myproject/Public/mytools/mob/slideset.ppt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1026"/>
          <p:cNvSpPr>
            <a:spLocks noGrp="1" noChangeArrowheads="1"/>
          </p:cNvSpPr>
          <p:nvPr>
            <p:ph type="title"/>
          </p:nvPr>
        </p:nvSpPr>
        <p:spPr>
          <a:xfrm>
            <a:off x="304800" y="381000"/>
            <a:ext cx="8686800" cy="1143000"/>
          </a:xfrm>
        </p:spPr>
        <p:txBody>
          <a:bodyPr/>
          <a:lstStyle/>
          <a:p>
            <a:r>
              <a:rPr lang="en-US" altLang="en-US" dirty="0"/>
              <a:t>Call for Potentially Essential Patents</a:t>
            </a:r>
          </a:p>
        </p:txBody>
      </p:sp>
      <p:sp>
        <p:nvSpPr>
          <p:cNvPr id="29699" name="Rectangle 1027"/>
          <p:cNvSpPr>
            <a:spLocks noGrp="1" noChangeArrowheads="1"/>
          </p:cNvSpPr>
          <p:nvPr>
            <p:ph type="body" idx="1"/>
          </p:nvPr>
        </p:nvSpPr>
        <p:spPr/>
        <p:txBody>
          <a:bodyPr/>
          <a:lstStyle/>
          <a:p>
            <a:r>
              <a:rPr lang="en-US" altLang="en-US" sz="2800" dirty="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anose="020B0604020202020204" pitchFamily="34" charset="0"/>
              <a:buChar char="•"/>
            </a:pPr>
            <a:r>
              <a:rPr lang="en-US" altLang="en-US" dirty="0"/>
              <a:t>Either speak up now or</a:t>
            </a:r>
          </a:p>
          <a:p>
            <a:pPr lvl="1">
              <a:buFont typeface="Arial" panose="020B0604020202020204" pitchFamily="34" charset="0"/>
              <a:buChar char="•"/>
            </a:pPr>
            <a:r>
              <a:rPr lang="en-US" altLang="en-US" dirty="0"/>
              <a:t>Provide the chair of this group with the identity of the holder(s) of any and all such claims as soon as possible or</a:t>
            </a:r>
          </a:p>
          <a:p>
            <a:pPr lvl="1">
              <a:buFont typeface="Arial" panose="020B0604020202020204" pitchFamily="34" charset="0"/>
              <a:buChar char="•"/>
            </a:pPr>
            <a:r>
              <a:rPr lang="en-US" altLang="en-US" dirty="0"/>
              <a:t>Cause an LOA to be submitted</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Grp="1" noChangeArrowheads="1"/>
          </p:cNvSpPr>
          <p:nvPr>
            <p:ph type="title"/>
          </p:nvPr>
        </p:nvSpPr>
        <p:spPr>
          <a:xfrm>
            <a:off x="685800" y="609600"/>
            <a:ext cx="7772400" cy="1160462"/>
          </a:xfrm>
          <a:ln/>
        </p:spPr>
        <p:txBody>
          <a:bodyPr lIns="90000" tIns="46800" rIns="90000" bIns="46800"/>
          <a:lstStyle/>
          <a:p>
            <a:r>
              <a:rPr lang="en-US" dirty="0"/>
              <a:t>Participation in IEEE 802 Meetings</a:t>
            </a:r>
          </a:p>
        </p:txBody>
      </p:sp>
      <p:sp>
        <p:nvSpPr>
          <p:cNvPr id="5" name="Text Box 5"/>
          <p:cNvSpPr txBox="1">
            <a:spLocks noGrp="1" noChangeArrowheads="1"/>
          </p:cNvSpPr>
          <p:nvPr>
            <p:ph idx="1"/>
          </p:nvPr>
        </p:nvSpPr>
        <p:spPr bwMode="auto">
          <a:xfrm>
            <a:off x="609600" y="1524000"/>
            <a:ext cx="7924800" cy="4953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160" tIns="46080" rIns="92160" bIns="46080"/>
          <a:lstStyle>
            <a:lvl1pPr marL="342900" indent="-339725">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9pPr>
          </a:lstStyle>
          <a:p>
            <a:pPr>
              <a:spcBef>
                <a:spcPts val="600"/>
              </a:spcBef>
              <a:buClrTx/>
              <a:buFontTx/>
              <a:buNone/>
            </a:pPr>
            <a:r>
              <a:rPr lang="en-US" altLang="en-US" sz="1600" dirty="0">
                <a:ea typeface="MS Gothic" panose="020B0609070205080204" pitchFamily="49" charset="-128"/>
              </a:rPr>
              <a:t>Participation in any IEEE 802 meeting (Sponsor, Sponsor subgroup, Working Group, Working Group subgroup, etc.) </a:t>
            </a:r>
            <a:r>
              <a:rPr lang="en-GB" altLang="en-US" sz="1600" b="1" dirty="0">
                <a:ea typeface="MS Gothic" panose="020B0609070205080204" pitchFamily="49" charset="-128"/>
              </a:rPr>
              <a:t>is on an individual basis</a:t>
            </a:r>
          </a:p>
          <a:p>
            <a:pPr>
              <a:spcBef>
                <a:spcPts val="600"/>
              </a:spcBef>
              <a:buClrTx/>
              <a:buFontTx/>
              <a:buNone/>
            </a:pPr>
            <a:r>
              <a:rPr lang="en-GB" altLang="en-US" sz="1400" b="1" i="1" dirty="0">
                <a:ea typeface="MS Gothic" panose="020B0609070205080204" pitchFamily="49" charset="-128"/>
              </a:rPr>
              <a:t>•     </a:t>
            </a:r>
            <a:r>
              <a:rPr lang="en-GB" altLang="en-US" sz="1400" b="1" dirty="0">
                <a:ea typeface="MS Gothic" panose="020B0609070205080204" pitchFamily="49" charset="-128"/>
              </a:rPr>
              <a:t>Participants in the IEEE standards development individual process shall act based on their qualifications and experience. (</a:t>
            </a:r>
            <a:r>
              <a:rPr lang="en-GB" altLang="en-US" sz="1400" b="1" u="sng" dirty="0">
                <a:solidFill>
                  <a:srgbClr val="CCCCFF"/>
                </a:solidFill>
                <a:ea typeface="MS Gothic" panose="020B0609070205080204" pitchFamily="49" charset="-128"/>
                <a:hlinkClick r:id="rId3"/>
              </a:rPr>
              <a:t>https://standards.ieee.org/develop/policies/bylaws/sb_bylaws.pdf</a:t>
            </a:r>
            <a:r>
              <a:rPr lang="en-GB" altLang="en-US" sz="1400" b="1" u="sng" dirty="0">
                <a:solidFill>
                  <a:srgbClr val="CCCCFF"/>
                </a:solidFill>
                <a:ea typeface="MS Gothic" panose="020B0609070205080204" pitchFamily="49" charset="-128"/>
              </a:rPr>
              <a:t> </a:t>
            </a:r>
            <a:r>
              <a:rPr lang="en-GB" altLang="en-US" sz="1400" b="1" dirty="0">
                <a:ea typeface="MS Gothic" panose="020B0609070205080204" pitchFamily="49" charset="-128"/>
              </a:rPr>
              <a:t>section 5.2.1)</a:t>
            </a:r>
          </a:p>
          <a:p>
            <a:pPr>
              <a:spcBef>
                <a:spcPts val="600"/>
              </a:spcBef>
              <a:buClrTx/>
              <a:buFontTx/>
              <a:buNone/>
            </a:pPr>
            <a:r>
              <a:rPr lang="en-GB" altLang="en-US" sz="1400" b="1"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a:spcBef>
                <a:spcPts val="600"/>
              </a:spcBef>
              <a:buNone/>
            </a:pPr>
            <a:r>
              <a:rPr lang="en-GB" altLang="en-US" sz="1400" dirty="0">
                <a:ea typeface="MS Gothic" panose="020B0609070205080204" pitchFamily="49" charset="-128"/>
              </a:rPr>
              <a:t>•    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a:spcBef>
                <a:spcPts val="600"/>
              </a:spcBef>
              <a:buNone/>
            </a:pPr>
            <a:r>
              <a:rPr lang="en-GB" altLang="en-US" sz="1400" dirty="0">
                <a:ea typeface="MS Gothic" panose="020B0609070205080204" pitchFamily="49" charset="-128"/>
              </a:rPr>
              <a:t>•    Participants shall not direct the actions or votes of any other member of an IEEE 802 Working Group or retaliate against any other member for their actions or votes within IEEE 802 Working Group meetings, see </a:t>
            </a:r>
            <a:r>
              <a:rPr lang="en-GB" altLang="en-US" sz="1400" dirty="0">
                <a:ea typeface="MS Gothic" panose="020B0609070205080204" pitchFamily="49" charset="-128"/>
                <a:hlinkClick r:id="rId4"/>
              </a:rPr>
              <a:t>https://standards.ieee.org/develop/policies/bylaws/sb_bylaws.pdf </a:t>
            </a:r>
            <a:r>
              <a:rPr lang="en-GB" altLang="en-US" sz="1400" dirty="0">
                <a:ea typeface="MS Gothic" panose="020B0609070205080204" pitchFamily="49" charset="-128"/>
              </a:rPr>
              <a:t>section 5.2.1.3 and the IEEE 802 LMSC Working Group Policies and Procedures, subclause 3.4.1 “Chair”, list item x.</a:t>
            </a:r>
          </a:p>
          <a:p>
            <a:pPr>
              <a:spcBef>
                <a:spcPts val="600"/>
              </a:spcBef>
              <a:buClrTx/>
              <a:buFontTx/>
              <a:buNone/>
            </a:pPr>
            <a:r>
              <a:rPr lang="en-GB" altLang="en-US" sz="1600" b="1" dirty="0">
                <a:ea typeface="MS Gothic" panose="020B0609070205080204" pitchFamily="49" charset="-128"/>
              </a:rPr>
              <a:t>By participating in IEEE 802 meetings, you accept these requirements.  If you do not agree to these policies then you shall not participate.</a:t>
            </a:r>
          </a:p>
          <a:p>
            <a:pPr algn="ctr">
              <a:spcBef>
                <a:spcPts val="600"/>
              </a:spcBef>
              <a:buClrTx/>
              <a:buFontTx/>
              <a:buNone/>
            </a:pPr>
            <a:r>
              <a:rPr lang="en-GB" altLang="en-US" dirty="0">
                <a:ea typeface="MS Gothic" panose="020B0609070205080204" pitchFamily="49" charset="-128"/>
              </a:rPr>
              <a:t>(Latest revision of IEEE 802 LMSC Working Group Policies and Procedures: </a:t>
            </a:r>
            <a:r>
              <a:rPr lang="en-GB" altLang="en-US" dirty="0">
                <a:ea typeface="MS Gothic" panose="020B0609070205080204" pitchFamily="49" charset="-128"/>
                <a:hlinkClick r:id="rId5"/>
              </a:rPr>
              <a:t>http://www.ieee802.org/devdocs.shtml</a:t>
            </a:r>
            <a:r>
              <a:rPr lang="en-GB" altLang="en-US" dirty="0">
                <a:ea typeface="MS Gothic" panose="020B0609070205080204" pitchFamily="49" charset="-128"/>
              </a:rPr>
              <a:t>)</a:t>
            </a:r>
          </a:p>
          <a:p>
            <a:pPr>
              <a:spcBef>
                <a:spcPts val="600"/>
              </a:spcBef>
              <a:buClrTx/>
              <a:buFontTx/>
              <a:buNone/>
            </a:pPr>
            <a:endParaRPr lang="en-GB" altLang="en-US" sz="1600" b="1" dirty="0">
              <a:ea typeface="MS Gothic" panose="020B0609070205080204" pitchFamily="49" charset="-128"/>
            </a:endParaRPr>
          </a:p>
        </p:txBody>
      </p:sp>
    </p:spTree>
    <p:extLst>
      <p:ext uri="{BB962C8B-B14F-4D97-AF65-F5344CB8AC3E}">
        <p14:creationId xmlns:p14="http://schemas.microsoft.com/office/powerpoint/2010/main" val="366175028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71138</TotalTime>
  <Words>2223</Words>
  <Application>Microsoft Office PowerPoint</Application>
  <PresentationFormat>On-screen Show (4:3)</PresentationFormat>
  <Paragraphs>277</Paragraphs>
  <Slides>31</Slides>
  <Notes>16</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31</vt:i4>
      </vt:variant>
    </vt:vector>
  </HeadingPairs>
  <TitlesOfParts>
    <vt:vector size="37" baseType="lpstr">
      <vt:lpstr>Arial</vt:lpstr>
      <vt:lpstr>Helvetica</vt:lpstr>
      <vt:lpstr>Monotype Sorts</vt:lpstr>
      <vt:lpstr>Times New Roman</vt:lpstr>
      <vt:lpstr>802-11-Submission</vt:lpstr>
      <vt:lpstr>Document</vt:lpstr>
      <vt:lpstr>ARC-SC-agenda-Nov-2019</vt:lpstr>
      <vt:lpstr>Abstract</vt:lpstr>
      <vt:lpstr>IEEE 802.11   Architecture Standing Committee</vt:lpstr>
      <vt:lpstr>Tuesday, November 16th, PM2</vt:lpstr>
      <vt:lpstr>Attendance, etc.</vt:lpstr>
      <vt:lpstr>Participants, Patents, and Duty to Inform</vt:lpstr>
      <vt:lpstr>Patent Related Links</vt:lpstr>
      <vt:lpstr>Call for Potentially Essential Patents</vt:lpstr>
      <vt:lpstr>Participation in IEEE 802 Meetings</vt:lpstr>
      <vt:lpstr>Other Guidelines for IEEE WG Meetings</vt:lpstr>
      <vt:lpstr>ARC Agenda – November 2019 (1 of 2)</vt:lpstr>
      <vt:lpstr>ARC Agenda – November 2019 (2 of 2)</vt:lpstr>
      <vt:lpstr>Prior ARC Minutes</vt:lpstr>
      <vt:lpstr>IETF/802 coordination </vt:lpstr>
      <vt:lpstr>What is an ESS?</vt:lpstr>
      <vt:lpstr>What is a STA?</vt:lpstr>
      <vt:lpstr>Annex G (EBNF for “Frame exchange sequences”)</vt:lpstr>
      <vt:lpstr>Annex G straw poll - 1</vt:lpstr>
      <vt:lpstr>Annex G straw poll - 2</vt:lpstr>
      <vt:lpstr>Annex G straw poll - 3</vt:lpstr>
      <vt:lpstr>Wednesday, November 17th, AM1</vt:lpstr>
      <vt:lpstr>IEEE 1588 and 802.1AS mapping to  IEEE 802.11 FTM</vt:lpstr>
      <vt:lpstr>MLME-RESET, versus MLME-JOIN and MLME-START</vt:lpstr>
      <vt:lpstr>MLME-RESET, versus MLME-JOIN and MLME-START – Considerations (1)</vt:lpstr>
      <vt:lpstr>MLME-RESET, versus MLME-JOIN and MLME-START – Considerations (2)</vt:lpstr>
      <vt:lpstr>TGbe potential multi-band/multi-AP concepts</vt:lpstr>
      <vt:lpstr>TGbc potential ARC concepts</vt:lpstr>
      <vt:lpstr>Thursday, November 18th, PM2</vt:lpstr>
      <vt:lpstr>ARC Future Activities &amp; sessions</vt:lpstr>
      <vt:lpstr>Planning for January 2020</vt:lpstr>
      <vt:lpstr>AP/DS/Portal architecture and 802 concepts</vt:lpstr>
    </vt:vector>
  </TitlesOfParts>
  <Company>Calypso Ventures,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ARC-agenda-minutes-november-2012</dc:title>
  <dc:creator>Mark Hamilton</dc:creator>
  <cp:lastModifiedBy>Hamilton, Mark</cp:lastModifiedBy>
  <cp:revision>812</cp:revision>
  <cp:lastPrinted>1998-02-10T13:28:06Z</cp:lastPrinted>
  <dcterms:created xsi:type="dcterms:W3CDTF">2009-07-15T16:38:20Z</dcterms:created>
  <dcterms:modified xsi:type="dcterms:W3CDTF">2019-11-01T16:54:28Z</dcterms:modified>
</cp:coreProperties>
</file>