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1" r:id="rId16"/>
    <p:sldId id="394" r:id="rId17"/>
    <p:sldId id="400" r:id="rId18"/>
    <p:sldId id="404" r:id="rId19"/>
    <p:sldId id="401" r:id="rId20"/>
    <p:sldId id="402" r:id="rId21"/>
    <p:sldId id="359" r:id="rId22"/>
    <p:sldId id="371" r:id="rId23"/>
    <p:sldId id="398" r:id="rId24"/>
    <p:sldId id="399" r:id="rId25"/>
    <p:sldId id="397" r:id="rId26"/>
    <p:sldId id="396" r:id="rId27"/>
    <p:sldId id="366" r:id="rId28"/>
    <p:sldId id="379" r:id="rId29"/>
    <p:sldId id="360" r:id="rId30"/>
    <p:sldId id="403" r:id="rId31"/>
    <p:sldId id="395"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115" d="100"/>
          <a:sy n="115" d="100"/>
        </p:scale>
        <p:origin x="102" y="21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72667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9971927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5536793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53920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802.11-19/1739r0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051-07-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051-07-0arc-what-is-an-es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2019-11-11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18"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November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685800" lvl="2" indent="-342900" eaLnBrk="1" hangingPunct="1">
              <a:lnSpc>
                <a:spcPct val="90000"/>
              </a:lnSpc>
              <a:spcBef>
                <a:spcPts val="300"/>
              </a:spcBef>
              <a:defRPr/>
            </a:pPr>
            <a:r>
              <a:rPr lang="en-US" dirty="0">
                <a:solidFill>
                  <a:srgbClr val="000000"/>
                </a:solidFill>
              </a:rPr>
              <a:t>Consider a new layer in 802.11 to arbitrate the operation of multiple active sessions using 802.1ASrev. </a:t>
            </a:r>
            <a:endParaRPr lang="en-US" b="1" dirty="0"/>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b="1" dirty="0"/>
              <a:t>Monitor </a:t>
            </a:r>
            <a:r>
              <a:rPr lang="en-US" b="1" dirty="0" err="1"/>
              <a:t>TGbd’s</a:t>
            </a:r>
            <a:r>
              <a:rPr lang="en-US" b="1" dirty="0"/>
              <a:t> activities in support of IEEE 1609.</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3"/>
              </a:rPr>
              <a:t>11-18/1051r7</a:t>
            </a:r>
            <a:endParaRPr lang="en-US" dirty="0"/>
          </a:p>
          <a:p>
            <a:pPr marL="685800" lvl="2" indent="-342900" eaLnBrk="1" hangingPunct="1">
              <a:lnSpc>
                <a:spcPct val="90000"/>
              </a:lnSpc>
              <a:spcBef>
                <a:spcPts val="300"/>
              </a:spcBef>
              <a:buFont typeface="Arial" pitchFamily="34" charset="0"/>
              <a:buChar char="•"/>
              <a:defRPr/>
            </a:pPr>
            <a:r>
              <a:rPr lang="en-US" dirty="0"/>
              <a:t>Change 802.11 to use 802.1Q and 802.1AC terms (not 802.2/LLC)? </a:t>
            </a:r>
          </a:p>
          <a:p>
            <a:pPr marL="342900" lvl="1" indent="-342900" eaLnBrk="1" hangingPunct="1">
              <a:lnSpc>
                <a:spcPct val="90000"/>
              </a:lnSpc>
              <a:spcBef>
                <a:spcPts val="300"/>
              </a:spcBef>
              <a:buFont typeface="Arial" pitchFamily="34" charset="0"/>
              <a:buChar char="•"/>
              <a:defRPr/>
            </a:pPr>
            <a:r>
              <a:rPr lang="en-US" b="1" dirty="0"/>
              <a:t>“What is a STA?”  (See</a:t>
            </a:r>
            <a:r>
              <a:rPr lang="en-US" dirty="0"/>
              <a:t>: </a:t>
            </a:r>
            <a:r>
              <a:rPr lang="en-US" dirty="0">
                <a:hlinkClick r:id="rId4"/>
              </a:rPr>
              <a:t>11-19/0106r0</a:t>
            </a:r>
            <a:r>
              <a:rPr lang="en-US" dirty="0"/>
              <a:t>)</a:t>
            </a:r>
          </a:p>
          <a:p>
            <a:pPr marL="685800" lvl="2" indent="-342900" eaLnBrk="1" hangingPunct="1">
              <a:lnSpc>
                <a:spcPct val="90000"/>
              </a:lnSpc>
              <a:spcBef>
                <a:spcPts val="300"/>
              </a:spcBef>
              <a:buFont typeface="Arial" pitchFamily="34" charset="0"/>
              <a:buChar char="•"/>
              <a:defRPr/>
            </a:pPr>
            <a:r>
              <a:rPr lang="en-US" dirty="0"/>
              <a:t>Also, off-channel TDLS architecture</a:t>
            </a:r>
          </a:p>
          <a:p>
            <a:pPr marL="342900" lvl="1" indent="-342900" eaLnBrk="1" hangingPunct="1">
              <a:lnSpc>
                <a:spcPct val="90000"/>
              </a:lnSpc>
              <a:spcBef>
                <a:spcPts val="300"/>
              </a:spcBef>
              <a:buFont typeface="Arial" pitchFamily="34" charset="0"/>
              <a:buChar char="•"/>
              <a:defRPr/>
            </a:pPr>
            <a:r>
              <a:rPr lang="en-US" b="1" dirty="0"/>
              <a:t>Annex G</a:t>
            </a:r>
            <a:r>
              <a:rPr lang="en-US" dirty="0"/>
              <a:t> (purpose and value?, work to update or work to deprecate?)</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November 17, AM1</a:t>
            </a:r>
          </a:p>
          <a:p>
            <a:pPr lvl="0" eaLnBrk="1" hangingPunct="1">
              <a:lnSpc>
                <a:spcPct val="90000"/>
              </a:lnSpc>
              <a:defRPr/>
            </a:pPr>
            <a:r>
              <a:rPr lang="en-US" sz="2000" dirty="0">
                <a:solidFill>
                  <a:srgbClr val="000000"/>
                </a:solidFill>
              </a:rPr>
              <a:t>MLME-RESET, versus MLME-JOIN and MLME-START (and MLME-SCAN and MLME-STOP)</a:t>
            </a:r>
          </a:p>
          <a:p>
            <a:pPr marL="342900" lvl="1" indent="-342900" eaLnBrk="1" hangingPunct="1">
              <a:lnSpc>
                <a:spcPct val="90000"/>
              </a:lnSpc>
              <a:spcBef>
                <a:spcPts val="300"/>
              </a:spcBef>
              <a:buFontTx/>
              <a:buChar char="•"/>
              <a:defRPr/>
            </a:pPr>
            <a:r>
              <a:rPr lang="en-US" b="1" dirty="0"/>
              <a:t>IEEE 1588 mapping to IEEE 802.11/802.1ASrev and use of 802.11’s FTM</a:t>
            </a:r>
          </a:p>
          <a:p>
            <a:pPr marL="685800" lvl="2" indent="-342900" eaLnBrk="1" hangingPunct="1">
              <a:lnSpc>
                <a:spcPct val="90000"/>
              </a:lnSpc>
              <a:spcBef>
                <a:spcPts val="300"/>
              </a:spcBef>
              <a:defRPr/>
            </a:pPr>
            <a:r>
              <a:rPr lang="en-US" dirty="0">
                <a:solidFill>
                  <a:srgbClr val="000000"/>
                </a:solidFill>
              </a:rPr>
              <a:t>Consider a new layer above (in the SME?) (or in, at the very top?) 802.11 to arbitrate the operation of multiple active sessions using 802.1ASrev or non-802.1ASrev location)  - Talk to </a:t>
            </a:r>
            <a:r>
              <a:rPr lang="en-US" dirty="0" err="1">
                <a:solidFill>
                  <a:srgbClr val="000000"/>
                </a:solidFill>
              </a:rPr>
              <a:t>TGaz</a:t>
            </a:r>
            <a:endParaRPr lang="en-US" sz="2000" dirty="0">
              <a:solidFill>
                <a:srgbClr val="000000"/>
              </a:solidFill>
            </a:endParaRPr>
          </a:p>
          <a:p>
            <a:pPr lvl="0" eaLnBrk="1" hangingPunct="1">
              <a:lnSpc>
                <a:spcPct val="90000"/>
              </a:lnSpc>
              <a:defRPr/>
            </a:pPr>
            <a:r>
              <a:rPr lang="en-US" sz="2000" dirty="0">
                <a:solidFill>
                  <a:srgbClr val="000000"/>
                </a:solidFill>
              </a:rPr>
              <a:t>Monitor/discuss architecture concepts in </a:t>
            </a:r>
            <a:r>
              <a:rPr lang="en-US" sz="2000" dirty="0" err="1">
                <a:solidFill>
                  <a:srgbClr val="000000"/>
                </a:solidFill>
              </a:rPr>
              <a:t>TGbc</a:t>
            </a:r>
            <a:r>
              <a:rPr lang="en-US" sz="2000" dirty="0">
                <a:solidFill>
                  <a:srgbClr val="000000"/>
                </a:solidFill>
              </a:rPr>
              <a:t> and </a:t>
            </a:r>
            <a:r>
              <a:rPr lang="en-US" sz="2000" dirty="0" err="1">
                <a:solidFill>
                  <a:srgbClr val="000000"/>
                </a:solidFill>
              </a:rPr>
              <a:t>TGbe</a:t>
            </a:r>
            <a:endParaRPr lang="en-US" sz="2000" dirty="0">
              <a:solidFill>
                <a:srgbClr val="000000"/>
              </a:solidFill>
            </a:endParaRPr>
          </a:p>
          <a:p>
            <a:pPr eaLnBrk="1" hangingPunct="1">
              <a:lnSpc>
                <a:spcPct val="90000"/>
              </a:lnSpc>
              <a:defRPr/>
            </a:pPr>
            <a:r>
              <a:rPr lang="en-US" sz="2000" dirty="0"/>
              <a:t>Consider 802.11 in a Deterministic Network/Time-Sensitive Networking </a:t>
            </a:r>
          </a:p>
          <a:p>
            <a:pPr marL="0" lvl="0" indent="0" eaLnBrk="1" hangingPunct="1">
              <a:lnSpc>
                <a:spcPct val="90000"/>
              </a:lnSpc>
              <a:buNone/>
              <a:defRPr/>
            </a:pPr>
            <a:endParaRPr lang="en-US" sz="2000" dirty="0">
              <a:solidFill>
                <a:srgbClr val="000000"/>
              </a:solidFill>
            </a:endParaRPr>
          </a:p>
          <a:p>
            <a:pPr marL="0" indent="0" eaLnBrk="1" hangingPunct="1">
              <a:lnSpc>
                <a:spcPct val="90000"/>
              </a:lnSpc>
              <a:buNone/>
              <a:defRPr/>
            </a:pPr>
            <a:r>
              <a:rPr lang="en-US" sz="2800" dirty="0">
                <a:solidFill>
                  <a:srgbClr val="000000"/>
                </a:solidFill>
              </a:rPr>
              <a:t>Thursday, November 18,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July face-to-face minutes:</a:t>
            </a:r>
          </a:p>
          <a:p>
            <a:pPr lvl="1" eaLnBrk="1" hangingPunct="1"/>
            <a:r>
              <a:rPr lang="en-US" altLang="en-US" dirty="0"/>
              <a:t>11-19/1513r0</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and 802.1AS mapping to </a:t>
            </a:r>
            <a:br>
              <a:rPr lang="en-US" altLang="en-US" dirty="0"/>
            </a:br>
            <a:r>
              <a:rPr lang="en-US" altLang="en-US" dirty="0"/>
              <a:t>IEEE 802.11 </a:t>
            </a:r>
            <a:r>
              <a:rPr lang="en-US" dirty="0"/>
              <a:t>FTM</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pPr marL="342900" lvl="1" indent="-342900">
              <a:buChar char="•"/>
            </a:pPr>
            <a:r>
              <a:rPr lang="en-US" sz="2400" b="1" dirty="0">
                <a:ea typeface="+mn-ea"/>
                <a:cs typeface="+mn-cs"/>
              </a:rPr>
              <a:t>Consider IEEE 1588 mapping to </a:t>
            </a:r>
            <a:r>
              <a:rPr lang="en-US" sz="2400" b="1" dirty="0" err="1">
                <a:ea typeface="+mn-ea"/>
                <a:cs typeface="+mn-cs"/>
              </a:rPr>
              <a:t>TGaz</a:t>
            </a:r>
            <a:r>
              <a:rPr lang="en-US" sz="2400" b="1" dirty="0">
                <a:ea typeface="+mn-ea"/>
                <a:cs typeface="+mn-cs"/>
              </a:rPr>
              <a:t> mechanisms. </a:t>
            </a:r>
          </a:p>
          <a:p>
            <a:pPr marL="342900" lvl="1" indent="-342900">
              <a:buChar char="•"/>
            </a:pPr>
            <a:r>
              <a:rPr lang="en-US" sz="2400" b="1" dirty="0">
                <a:ea typeface="+mn-ea"/>
                <a:cs typeface="+mn-cs"/>
              </a:rPr>
              <a:t>Discuss a “shim layer” to allow IEEE 1588/802.1AS use of FTM simultaneously with location services’ use of FTM.</a:t>
            </a:r>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dirty="0"/>
              <a:t>See</a:t>
            </a:r>
            <a:r>
              <a:rPr lang="en-US" dirty="0"/>
              <a:t> </a:t>
            </a:r>
            <a:r>
              <a:rPr lang="en-US" b="0" dirty="0">
                <a:hlinkClick r:id="rId2"/>
              </a:rPr>
              <a:t>11-18/1051r7</a:t>
            </a:r>
            <a:r>
              <a:rPr lang="en-US" b="0" dirty="0"/>
              <a:t> </a:t>
            </a:r>
          </a:p>
          <a:p>
            <a:endParaRPr lang="en-US" b="1" dirty="0"/>
          </a:p>
          <a:p>
            <a:r>
              <a:rPr lang="en-US" dirty="0"/>
              <a:t>Related, but separate: </a:t>
            </a:r>
            <a:r>
              <a:rPr lang="en-US" b="1" dirty="0"/>
              <a:t>Consider changing language to use 802.1 terms (in 802.1Q and 802.1AC), and cleanup/remove the mapping language for 802.2/LLC</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pPr lvl="1"/>
            <a:r>
              <a:rPr lang="en-US" b="1" dirty="0"/>
              <a:t>Consider an “explanation” of the terms instead, perhaps in clause 4</a:t>
            </a:r>
          </a:p>
          <a:p>
            <a:endParaRPr lang="en-US" altLang="en-US" dirty="0"/>
          </a:p>
          <a:p>
            <a:endParaRPr 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09600"/>
            <a:ext cx="8153400" cy="533400"/>
          </a:xfrm>
        </p:spPr>
        <p:txBody>
          <a:bodyPr/>
          <a:lstStyle/>
          <a:p>
            <a:pPr eaLnBrk="1" hangingPunct="1"/>
            <a:r>
              <a:rPr lang="en-US" altLang="en-US" dirty="0"/>
              <a:t>Annex G </a:t>
            </a:r>
            <a:r>
              <a:rPr lang="en-US" altLang="en-US" sz="2800" dirty="0"/>
              <a:t>(</a:t>
            </a:r>
            <a:r>
              <a:rPr lang="en-US" sz="2800" dirty="0"/>
              <a:t>EBNF for “Frame exchange sequences”)</a:t>
            </a:r>
            <a:endParaRPr lang="en-US" altLang="en-US" dirty="0"/>
          </a:p>
        </p:txBody>
      </p:sp>
      <p:sp>
        <p:nvSpPr>
          <p:cNvPr id="11267" name="Rectangle 3"/>
          <p:cNvSpPr>
            <a:spLocks noGrp="1" noChangeArrowheads="1"/>
          </p:cNvSpPr>
          <p:nvPr>
            <p:ph idx="1"/>
          </p:nvPr>
        </p:nvSpPr>
        <p:spPr>
          <a:xfrm>
            <a:off x="342900" y="1524000"/>
            <a:ext cx="8458200" cy="4495800"/>
          </a:xfrm>
        </p:spPr>
        <p:txBody>
          <a:bodyPr/>
          <a:lstStyle/>
          <a:p>
            <a:pPr>
              <a:spcBef>
                <a:spcPts val="0"/>
              </a:spcBef>
            </a:pPr>
            <a:r>
              <a:rPr lang="en-US" sz="2200" dirty="0"/>
              <a:t>Annex G is normative.  There are ~ 21 direct references to “Annex G” in the body of the Standard, and a few hundred references to “Frame exchange sequence”</a:t>
            </a:r>
          </a:p>
          <a:p>
            <a:pPr>
              <a:spcBef>
                <a:spcPts val="0"/>
              </a:spcBef>
            </a:pPr>
            <a:r>
              <a:rPr lang="en-US" sz="2200" dirty="0"/>
              <a:t>Amendments in progress</a:t>
            </a:r>
            <a:r>
              <a:rPr lang="en-GB" sz="2200" dirty="0"/>
              <a:t> report that they want to not update Annex G.</a:t>
            </a:r>
          </a:p>
          <a:p>
            <a:pPr>
              <a:spcBef>
                <a:spcPts val="0"/>
              </a:spcBef>
            </a:pPr>
            <a:r>
              <a:rPr lang="en-US" sz="2200" dirty="0"/>
              <a:t>Does the annex have purpose and value?</a:t>
            </a:r>
          </a:p>
          <a:p>
            <a:pPr>
              <a:spcBef>
                <a:spcPts val="0"/>
              </a:spcBef>
            </a:pPr>
            <a:r>
              <a:rPr lang="en-US" sz="2200" dirty="0"/>
              <a:t>Should we work to maintain it, or work to deprecate it?</a:t>
            </a:r>
          </a:p>
          <a:p>
            <a:pPr>
              <a:spcBef>
                <a:spcPts val="0"/>
              </a:spcBef>
            </a:pPr>
            <a:endParaRPr lang="en-US" sz="2200" dirty="0"/>
          </a:p>
          <a:p>
            <a:pPr>
              <a:spcBef>
                <a:spcPts val="0"/>
              </a:spcBef>
            </a:pPr>
            <a:r>
              <a:rPr lang="en-US" sz="2000" dirty="0"/>
              <a:t>Reminder: Straw polls on following slides</a:t>
            </a:r>
          </a:p>
        </p:txBody>
      </p:sp>
    </p:spTree>
    <p:extLst>
      <p:ext uri="{BB962C8B-B14F-4D97-AF65-F5344CB8AC3E}">
        <p14:creationId xmlns:p14="http://schemas.microsoft.com/office/powerpoint/2010/main" val="1059844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- 1</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and dealing with the references (“see Annex G”) in the main body text, using Graham’s document (11-17/1261r2) as a starting point?  (One intention being that any current amendments do not need to update Annex G.)</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6</a:t>
            </a:r>
          </a:p>
          <a:p>
            <a:pPr marL="342900" lvl="1" indent="-342900" eaLnBrk="1" hangingPunct="1">
              <a:lnSpc>
                <a:spcPct val="90000"/>
              </a:lnSpc>
              <a:spcBef>
                <a:spcPts val="300"/>
              </a:spcBef>
              <a:buFont typeface="Arial" pitchFamily="34" charset="0"/>
              <a:buChar char="•"/>
              <a:defRPr/>
            </a:pPr>
            <a:r>
              <a:rPr lang="en-US" sz="1800" dirty="0"/>
              <a:t>Abs: 5</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53295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removing Annex G in principle?</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4</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072855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2019,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Annex G straw poll - 3</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Do you support replacing Annex G, as it is, with some other representation, and continue to update it?</a:t>
            </a:r>
          </a:p>
          <a:p>
            <a:pPr marL="0" indent="0" eaLnBrk="1" hangingPunct="1">
              <a:lnSpc>
                <a:spcPct val="90000"/>
              </a:lnSpc>
              <a:spcBef>
                <a:spcPts val="300"/>
              </a:spcBef>
              <a:buFontTx/>
              <a:buNone/>
              <a:defRPr/>
            </a:pPr>
            <a:endParaRPr lang="en-US" b="1" dirty="0"/>
          </a:p>
          <a:p>
            <a:pPr marL="342900" lvl="1" indent="-342900" eaLnBrk="1" hangingPunct="1">
              <a:lnSpc>
                <a:spcPct val="90000"/>
              </a:lnSpc>
              <a:spcBef>
                <a:spcPts val="300"/>
              </a:spcBef>
              <a:buFont typeface="Arial" pitchFamily="34" charset="0"/>
              <a:buChar char="•"/>
              <a:defRPr/>
            </a:pPr>
            <a:r>
              <a:rPr lang="en-US" sz="1800" dirty="0"/>
              <a:t>Yes: 7</a:t>
            </a:r>
          </a:p>
          <a:p>
            <a:pPr marL="342900" lvl="1" indent="-342900" eaLnBrk="1" hangingPunct="1">
              <a:lnSpc>
                <a:spcPct val="90000"/>
              </a:lnSpc>
              <a:spcBef>
                <a:spcPts val="300"/>
              </a:spcBef>
              <a:buFont typeface="Arial" pitchFamily="34" charset="0"/>
              <a:buChar char="•"/>
              <a:defRPr/>
            </a:pPr>
            <a:r>
              <a:rPr lang="en-US" sz="1800" dirty="0"/>
              <a:t>No: 3</a:t>
            </a:r>
          </a:p>
          <a:p>
            <a:pPr marL="342900" lvl="1" indent="-342900" eaLnBrk="1" hangingPunct="1">
              <a:lnSpc>
                <a:spcPct val="90000"/>
              </a:lnSpc>
              <a:spcBef>
                <a:spcPts val="300"/>
              </a:spcBef>
              <a:buFont typeface="Arial" pitchFamily="34" charset="0"/>
              <a:buChar char="•"/>
              <a:defRPr/>
            </a:pPr>
            <a:r>
              <a:rPr lang="en-US" sz="1800" dirty="0"/>
              <a:t>Abs: 3</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1345053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a:p>
            <a:r>
              <a:rPr lang="en-US" altLang="en-US" sz="2000" dirty="0"/>
              <a:t>From September:</a:t>
            </a:r>
          </a:p>
          <a:p>
            <a:pPr lvl="1">
              <a:spcBef>
                <a:spcPts val="0"/>
              </a:spcBef>
            </a:pPr>
            <a:r>
              <a:rPr lang="en-US" sz="1600" dirty="0"/>
              <a:t>Noted that MLME-RESET has been modified in 802.11-2016.  The effect is not clear (to those in the room)</a:t>
            </a:r>
          </a:p>
          <a:p>
            <a:pPr lvl="1">
              <a:spcBef>
                <a:spcPts val="0"/>
              </a:spcBef>
            </a:pPr>
            <a:r>
              <a:rPr lang="en-US" sz="1600" dirty="0"/>
              <a:t>MLME-RESET has a parameter, “</a:t>
            </a:r>
            <a:r>
              <a:rPr lang="en-US" sz="1600" dirty="0" err="1"/>
              <a:t>STAAddress</a:t>
            </a:r>
            <a:r>
              <a:rPr lang="en-US" sz="1600" dirty="0"/>
              <a:t>”, so it seems this may be somehow related to (or influence) the topic of Randomized/Changing MAC address.  Suggestion is to wait to see how that topic progresses, before trying to resolve this.</a:t>
            </a:r>
          </a:p>
          <a:p>
            <a:pPr lvl="1">
              <a:spcBef>
                <a:spcPts val="0"/>
              </a:spcBef>
            </a:pPr>
            <a:endParaRPr lang="en-US" sz="1600" dirty="0"/>
          </a:p>
          <a:p>
            <a:pPr lvl="1"/>
            <a:endParaRPr lang="en-US" altLang="en-US" sz="1600" dirty="0"/>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solidFill>
                  <a:srgbClr val="FF0000"/>
                </a:solidFill>
              </a:rPr>
              <a:t>To be updated, after discussion with </a:t>
            </a:r>
            <a:r>
              <a:rPr lang="en-US" altLang="en-US" b="0" dirty="0" err="1">
                <a:solidFill>
                  <a:srgbClr val="FF0000"/>
                </a:solidFill>
              </a:rPr>
              <a:t>TGbe</a:t>
            </a:r>
            <a:r>
              <a:rPr lang="en-US" altLang="en-US" b="0" dirty="0">
                <a:solidFill>
                  <a:srgbClr val="FF0000"/>
                </a:solidFill>
              </a:rPr>
              <a:t> chair</a:t>
            </a:r>
          </a:p>
          <a:p>
            <a:pPr>
              <a:spcBef>
                <a:spcPct val="0"/>
              </a:spcBef>
            </a:pPr>
            <a:endParaRPr lang="en-US" altLang="en-US" b="0" dirty="0"/>
          </a:p>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err="1"/>
              <a:t>TGbe</a:t>
            </a:r>
            <a:r>
              <a:rPr lang="en-US" b="0" dirty="0"/>
              <a:t> has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err="1"/>
              <a:t>TGbe</a:t>
            </a:r>
            <a:r>
              <a:rPr lang="en-US" b="0" dirty="0"/>
              <a:t> has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3134306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altLang="en-US" sz="2800" b="0" dirty="0">
                <a:solidFill>
                  <a:srgbClr val="FF0000"/>
                </a:solidFill>
              </a:rPr>
              <a:t>To be updated, after discussion with </a:t>
            </a:r>
            <a:r>
              <a:rPr lang="en-US" altLang="en-US" sz="2800" b="0" dirty="0" err="1">
                <a:solidFill>
                  <a:srgbClr val="FF0000"/>
                </a:solidFill>
              </a:rPr>
              <a:t>TGbc</a:t>
            </a:r>
            <a:r>
              <a:rPr lang="en-US" altLang="en-US" sz="2800" b="0" dirty="0">
                <a:solidFill>
                  <a:srgbClr val="FF0000"/>
                </a:solidFill>
              </a:rPr>
              <a:t> chair</a:t>
            </a:r>
          </a:p>
          <a:p>
            <a:pPr fontAlgn="t">
              <a:buFont typeface="Arial" panose="020B0604020202020204" pitchFamily="34" charset="0"/>
              <a:buChar char="•"/>
            </a:pPr>
            <a:endParaRPr lang="en-US" sz="2800" dirty="0"/>
          </a:p>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30719036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18</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Discuss direction for Annex G</a:t>
            </a:r>
          </a:p>
          <a:p>
            <a:pPr>
              <a:spcBef>
                <a:spcPts val="0"/>
              </a:spcBef>
              <a:defRPr/>
            </a:pPr>
            <a:r>
              <a:rPr lang="en-US" sz="1800" dirty="0"/>
              <a:t>MLME-RESET, versus MLME-JOIN and MLME-START (and MLME-SCAN and MLME-STOP)</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2020</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3915911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71125</TotalTime>
  <Words>2241</Words>
  <Application>Microsoft Office PowerPoint</Application>
  <PresentationFormat>On-screen Show (4:3)</PresentationFormat>
  <Paragraphs>279</Paragraphs>
  <Slides>31</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Helvetica</vt:lpstr>
      <vt:lpstr>Monotype Sorts</vt:lpstr>
      <vt:lpstr>Times New Roman</vt:lpstr>
      <vt:lpstr>802-11-Submission</vt:lpstr>
      <vt:lpstr>Document</vt:lpstr>
      <vt:lpstr>ARC-SC-agenda-Nov-2019</vt:lpstr>
      <vt:lpstr>Abstract</vt:lpstr>
      <vt:lpstr>IEEE 802.11   Architecture Standing Committee</vt:lpstr>
      <vt:lpstr>Tuesday, November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2019 (1 of 2)</vt:lpstr>
      <vt:lpstr>ARC Agenda – November 2019 (2 of 2)</vt:lpstr>
      <vt:lpstr>Prior ARC Minutes</vt:lpstr>
      <vt:lpstr>IEEE 1588 and 802.1AS mapping to  IEEE 802.11 FTM</vt:lpstr>
      <vt:lpstr>What is an ESS?</vt:lpstr>
      <vt:lpstr>What is a STA?</vt:lpstr>
      <vt:lpstr>Annex G (EBNF for “Frame exchange sequences”)</vt:lpstr>
      <vt:lpstr>Annex G straw poll - 1</vt:lpstr>
      <vt:lpstr>Annex G straw poll - 2</vt:lpstr>
      <vt:lpstr>Annex G straw poll - 3</vt:lpstr>
      <vt:lpstr>Wednesday, September 17th, AM1</vt:lpstr>
      <vt:lpstr>MLME-RESET, versus MLME-JOIN and MLME-START</vt:lpstr>
      <vt:lpstr>MLME-RESET, versus MLME-JOIN and MLME-START – Considerations (1)</vt:lpstr>
      <vt:lpstr>MLME-RESET, versus MLME-JOIN and MLME-START – Considerations (2)</vt:lpstr>
      <vt:lpstr>TGbe potential multi-band/multi-AP concepts</vt:lpstr>
      <vt:lpstr>TGbc potential ARC concepts</vt:lpstr>
      <vt:lpstr>Thursday, September 18th, PM2</vt:lpstr>
      <vt:lpstr>ARC Future Activities &amp; sessions</vt:lpstr>
      <vt:lpstr>Planning for January 2020</vt:lpstr>
      <vt:lpstr>IETF/802 coordination </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809</cp:revision>
  <cp:lastPrinted>1998-02-10T13:28:06Z</cp:lastPrinted>
  <dcterms:created xsi:type="dcterms:W3CDTF">2009-07-15T16:38:20Z</dcterms:created>
  <dcterms:modified xsi:type="dcterms:W3CDTF">2019-10-06T23:34:06Z</dcterms:modified>
</cp:coreProperties>
</file>