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65" r:id="rId2"/>
    <p:sldId id="266" r:id="rId3"/>
    <p:sldId id="267" r:id="rId4"/>
    <p:sldId id="268" r:id="rId5"/>
    <p:sldId id="269" r:id="rId6"/>
    <p:sldId id="270" r:id="rId7"/>
    <p:sldId id="271" r:id="rId8"/>
    <p:sldId id="272" r:id="rId9"/>
    <p:sldId id="273" r:id="rId10"/>
    <p:sldId id="274" r:id="rId11"/>
    <p:sldId id="296" r:id="rId12"/>
    <p:sldId id="297" r:id="rId13"/>
    <p:sldId id="298" r:id="rId14"/>
    <p:sldId id="276" r:id="rId15"/>
    <p:sldId id="277" r:id="rId16"/>
    <p:sldId id="278" r:id="rId17"/>
    <p:sldId id="284" r:id="rId18"/>
    <p:sldId id="280" r:id="rId19"/>
    <p:sldId id="299" r:id="rId20"/>
    <p:sldId id="305" r:id="rId21"/>
    <p:sldId id="282" r:id="rId22"/>
    <p:sldId id="300" r:id="rId23"/>
    <p:sldId id="301" r:id="rId24"/>
    <p:sldId id="302" r:id="rId25"/>
    <p:sldId id="303" r:id="rId26"/>
    <p:sldId id="304" r:id="rId27"/>
    <p:sldId id="286" r:id="rId28"/>
    <p:sldId id="306" r:id="rId29"/>
    <p:sldId id="307" r:id="rId30"/>
    <p:sldId id="308" r:id="rId31"/>
    <p:sldId id="309" r:id="rId32"/>
    <p:sldId id="310" r:id="rId33"/>
    <p:sldId id="311" r:id="rId34"/>
    <p:sldId id="312" r:id="rId35"/>
    <p:sldId id="295" r:id="rId36"/>
    <p:sldId id="313" r:id="rId37"/>
    <p:sldId id="314" r:id="rId38"/>
    <p:sldId id="315" r:id="rId39"/>
    <p:sldId id="287" r:id="rId40"/>
    <p:sldId id="316" r:id="rId41"/>
    <p:sldId id="317" r:id="rId42"/>
    <p:sldId id="318" r:id="rId43"/>
    <p:sldId id="319" r:id="rId44"/>
    <p:sldId id="320" r:id="rId45"/>
    <p:sldId id="321" r:id="rId46"/>
    <p:sldId id="288" r:id="rId47"/>
    <p:sldId id="289" r:id="rId48"/>
    <p:sldId id="290" r:id="rId49"/>
    <p:sldId id="291" r:id="rId50"/>
    <p:sldId id="293" r:id="rId51"/>
    <p:sldId id="294" r:id="rId5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p:cViewPr varScale="1">
        <p:scale>
          <a:sx n="114" d="100"/>
          <a:sy n="114" d="100"/>
        </p:scale>
        <p:origin x="504"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659432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1496032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802.11-19/1732r4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1990-00-00ax-tgax-teleconference-minutes-october-29-2019.docx" TargetMode="External"/><Relationship Id="rId2" Type="http://schemas.openxmlformats.org/officeDocument/2006/relationships/hyperlink" Target="https://mentor.ieee.org/802.11/dcn/19/11-19-1630-00-00ax-tgax-september-2019-hanoi-meeting-minut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16/11-16-1348-07-00ax-coexistence-assurance.docx" TargetMode="External"/><Relationship Id="rId2" Type="http://schemas.openxmlformats.org/officeDocument/2006/relationships/hyperlink" Target="https://mentor.ieee.org/802.11/dcn/19/11-19-2063-00-00ax-p802-11ax-report-to-ec-on-conditional-approval-to-go-to-sa-ballot.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November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November 2019 Meeting 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2019-10-04</a:t>
            </a:r>
          </a:p>
        </p:txBody>
      </p:sp>
      <p:graphicFrame>
        <p:nvGraphicFramePr>
          <p:cNvPr id="3075" name="Object 3"/>
          <p:cNvGraphicFramePr>
            <a:graphicFrameLocks noChangeAspect="1"/>
          </p:cNvGraphicFramePr>
          <p:nvPr/>
        </p:nvGraphicFramePr>
        <p:xfrm>
          <a:off x="2044700" y="2486026"/>
          <a:ext cx="8289807" cy="2543175"/>
        </p:xfrm>
        <a:graphic>
          <a:graphicData uri="http://schemas.openxmlformats.org/presentationml/2006/ole">
            <mc:AlternateContent xmlns:mc="http://schemas.openxmlformats.org/markup-compatibility/2006">
              <mc:Choice xmlns:v="urn:schemas-microsoft-com:vml" Requires="v">
                <p:oleObj spid="_x0000_s4174"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486026"/>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a:xfrm>
            <a:off x="762001" y="1830387"/>
            <a:ext cx="10513484" cy="4113213"/>
          </a:xfrm>
        </p:spPr>
        <p:txBody>
          <a:bodyPr/>
          <a:lstStyle/>
          <a:p>
            <a:pPr>
              <a:buFont typeface="Arial" panose="020B0604020202020204" pitchFamily="34" charset="0"/>
              <a:buChar char="•"/>
            </a:pPr>
            <a:r>
              <a:rPr lang="en-US" dirty="0"/>
              <a:t>Approve meeting and teleconference minutes since September 2019.</a:t>
            </a:r>
          </a:p>
          <a:p>
            <a:pPr>
              <a:buFont typeface="Arial" panose="020B0604020202020204" pitchFamily="34" charset="0"/>
              <a:buChar char="•"/>
            </a:pPr>
            <a:r>
              <a:rPr lang="en-US" dirty="0"/>
              <a:t>Start comment resolution on draft D5.0 with the intention to complete resolution of all comments by the end of this meeting.</a:t>
            </a:r>
          </a:p>
          <a:p>
            <a:pPr>
              <a:buFont typeface="Arial" panose="020B0604020202020204" pitchFamily="34" charset="0"/>
              <a:buChar char="•"/>
            </a:pPr>
            <a:r>
              <a:rPr lang="en-US" dirty="0"/>
              <a:t>Review and approve the report to the 802 EC for conditional approval to proceed to SA ballot.</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210289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33400"/>
            <a:ext cx="7770813" cy="838200"/>
          </a:xfrm>
        </p:spPr>
        <p:txBody>
          <a:bodyPr/>
          <a:lstStyle/>
          <a:p>
            <a:r>
              <a:rPr lang="en-US" dirty="0"/>
              <a:t>General Flow of the Meeting</a:t>
            </a:r>
          </a:p>
        </p:txBody>
      </p:sp>
      <p:sp>
        <p:nvSpPr>
          <p:cNvPr id="7" name="Content Placeholder 6"/>
          <p:cNvSpPr>
            <a:spLocks noGrp="1"/>
          </p:cNvSpPr>
          <p:nvPr>
            <p:ph sz="half" idx="1"/>
          </p:nvPr>
        </p:nvSpPr>
        <p:spPr>
          <a:xfrm>
            <a:off x="1143000" y="1322246"/>
            <a:ext cx="4341813" cy="4113213"/>
          </a:xfrm>
        </p:spPr>
        <p:txBody>
          <a:bodyPr/>
          <a:lstStyle/>
          <a:p>
            <a:pPr>
              <a:lnSpc>
                <a:spcPct val="80000"/>
              </a:lnSpc>
            </a:pPr>
            <a:endParaRPr lang="en-US" altLang="en-US" sz="1200" dirty="0"/>
          </a:p>
          <a:p>
            <a:pPr>
              <a:lnSpc>
                <a:spcPct val="80000"/>
              </a:lnSpc>
            </a:pPr>
            <a:r>
              <a:rPr lang="en-US" altLang="en-US" sz="1400" dirty="0"/>
              <a:t>Monday November 11, 16:00 – 18:00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p>
          <a:p>
            <a:pPr lvl="0">
              <a:lnSpc>
                <a:spcPct val="80000"/>
              </a:lnSpc>
            </a:pPr>
            <a:r>
              <a:rPr lang="en-CA" altLang="en-US" sz="1400" dirty="0"/>
              <a:t>Tuesday</a:t>
            </a:r>
            <a:r>
              <a:rPr lang="en-US" altLang="en-US" sz="1400" dirty="0"/>
              <a:t> November 12,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endParaRPr lang="en-US" altLang="en-US" sz="1600" dirty="0"/>
          </a:p>
          <a:p>
            <a:pPr lvl="0">
              <a:lnSpc>
                <a:spcPct val="80000"/>
              </a:lnSpc>
            </a:pPr>
            <a:r>
              <a:rPr lang="en-CA" altLang="en-US" sz="1400" dirty="0"/>
              <a:t>Tuesday</a:t>
            </a:r>
            <a:r>
              <a:rPr lang="en-US" altLang="en-US" sz="1400" dirty="0"/>
              <a:t> November 12, 10:30 – 12:30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lvl="0">
              <a:lnSpc>
                <a:spcPct val="80000"/>
              </a:lnSpc>
            </a:pPr>
            <a:r>
              <a:rPr lang="en-CA" altLang="en-US" sz="1400" dirty="0"/>
              <a:t>Tuesday</a:t>
            </a:r>
            <a:r>
              <a:rPr lang="en-US" altLang="en-US" sz="1400" dirty="0"/>
              <a:t> November 12, 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lvl="1">
              <a:lnSpc>
                <a:spcPct val="80000"/>
              </a:lnSpc>
            </a:pPr>
            <a:endParaRPr lang="en-US" altLang="en-US" sz="1200" dirty="0"/>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6324600" y="1449387"/>
            <a:ext cx="4495800" cy="4113213"/>
          </a:xfrm>
        </p:spPr>
        <p:txBody>
          <a:bodyPr/>
          <a:lstStyle/>
          <a:p>
            <a:pPr lvl="0">
              <a:lnSpc>
                <a:spcPct val="80000"/>
              </a:lnSpc>
            </a:pPr>
            <a:r>
              <a:rPr lang="en-CA" altLang="en-US" sz="1400" dirty="0"/>
              <a:t>Wednesday</a:t>
            </a:r>
            <a:r>
              <a:rPr lang="en-US" altLang="en-US" sz="1400" dirty="0"/>
              <a:t> November 13,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200" dirty="0"/>
              <a:t>Wednesday November 13,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400" dirty="0"/>
              <a:t>Thursday November 14, 10:30 – 12:30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endParaRPr lang="en-US" altLang="en-US" sz="1800" dirty="0"/>
          </a:p>
          <a:p>
            <a:pPr>
              <a:lnSpc>
                <a:spcPct val="80000"/>
              </a:lnSpc>
            </a:pPr>
            <a:r>
              <a:rPr lang="en-US" altLang="en-US" sz="1400" dirty="0"/>
              <a:t>Thursday November 14, 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TG Motions</a:t>
            </a:r>
          </a:p>
          <a:p>
            <a:pPr lvl="1">
              <a:lnSpc>
                <a:spcPct val="80000"/>
              </a:lnSpc>
            </a:pPr>
            <a:r>
              <a:rPr lang="en-US" altLang="en-US" sz="1200" dirty="0"/>
              <a:t>Comment Resolution</a:t>
            </a:r>
          </a:p>
          <a:p>
            <a:pPr lvl="1">
              <a:lnSpc>
                <a:spcPct val="80000"/>
              </a:lnSpc>
            </a:pPr>
            <a:r>
              <a:rPr lang="en-US" altLang="en-US" sz="1200" dirty="0"/>
              <a:t>TG ad hoc meeting</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847096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66980611"/>
              </p:ext>
            </p:extLst>
          </p:nvPr>
        </p:nvGraphicFramePr>
        <p:xfrm>
          <a:off x="2438400" y="2324154"/>
          <a:ext cx="7086600" cy="22783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3"/>
                    </a:ext>
                  </a:extLst>
                </a:gridCol>
                <a:gridCol w="1417320">
                  <a:extLst>
                    <a:ext uri="{9D8B030D-6E8A-4147-A177-3AD203B41FA5}">
                      <a16:colId xmlns:a16="http://schemas.microsoft.com/office/drawing/2014/main" val="20004"/>
                    </a:ext>
                  </a:extLst>
                </a:gridCol>
              </a:tblGrid>
              <a:tr h="4190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tc>
                  <a:txBody>
                    <a:bodyPr/>
                    <a:lstStyle/>
                    <a:p>
                      <a:endParaRPr lang="en-US"/>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b="1" dirty="0"/>
                    </a:p>
                  </a:txBody>
                  <a:tcPr/>
                </a:tc>
                <a:tc>
                  <a:txBody>
                    <a:bodyPr/>
                    <a:lstStyle/>
                    <a:p>
                      <a:endParaRPr lang="en-US" dirty="0"/>
                    </a:p>
                  </a:txBody>
                  <a:tcPr/>
                </a:tc>
                <a:tc>
                  <a:txBody>
                    <a:bodyPr/>
                    <a:lstStyle/>
                    <a:p>
                      <a:pPr algn="ct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91740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Agenda for Monday November 11, 16:00 – 18:00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March 2019 meeting.</a:t>
            </a:r>
            <a:endParaRPr lang="en-US" altLang="en-US" dirty="0"/>
          </a:p>
          <a:p>
            <a:pPr lvl="0">
              <a:lnSpc>
                <a:spcPct val="80000"/>
              </a:lnSpc>
              <a:buFont typeface="Arial" panose="020B0604020202020204" pitchFamily="34" charset="0"/>
              <a:buChar char="•"/>
            </a:pPr>
            <a:r>
              <a:rPr lang="en-US" altLang="en-US" dirty="0"/>
              <a:t>Comment Assignment (if necessary) – all comments were assigned.</a:t>
            </a:r>
          </a:p>
          <a:p>
            <a:pPr lvl="0">
              <a:lnSpc>
                <a:spcPct val="80000"/>
              </a:lnSpc>
              <a:buFont typeface="Arial" panose="020B0604020202020204" pitchFamily="34" charset="0"/>
              <a:buChar char="•"/>
            </a:pPr>
            <a:r>
              <a:rPr lang="en-US" altLang="en-US" dirty="0"/>
              <a:t>Summary of WG LB 244 Results</a:t>
            </a:r>
          </a:p>
          <a:p>
            <a:pPr lvl="0">
              <a:lnSpc>
                <a:spcPct val="80000"/>
              </a:lnSpc>
              <a:buFont typeface="Arial" panose="020B0604020202020204" pitchFamily="34" charset="0"/>
              <a:buChar char="•"/>
            </a:pPr>
            <a:r>
              <a:rPr lang="en-US" altLang="en-US" dirty="0"/>
              <a:t>Report to EC – 5 min</a:t>
            </a:r>
          </a:p>
          <a:p>
            <a:pPr lvl="0">
              <a:lnSpc>
                <a:spcPct val="80000"/>
              </a:lnSpc>
              <a:buFont typeface="Arial" panose="020B0604020202020204" pitchFamily="34" charset="0"/>
              <a:buChar char="•"/>
            </a:pPr>
            <a:r>
              <a:rPr lang="en-US" altLang="en-US" dirty="0"/>
              <a:t>Comment Resolution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986692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graphicFrame>
        <p:nvGraphicFramePr>
          <p:cNvPr id="8" name="Table 7">
            <a:extLst>
              <a:ext uri="{FF2B5EF4-FFF2-40B4-BE49-F238E27FC236}">
                <a16:creationId xmlns:a16="http://schemas.microsoft.com/office/drawing/2014/main" id="{88DD32DD-EE16-EA4E-B232-4109F0420CB7}"/>
              </a:ext>
            </a:extLst>
          </p:cNvPr>
          <p:cNvGraphicFramePr>
            <a:graphicFrameLocks noGrp="1"/>
          </p:cNvGraphicFramePr>
          <p:nvPr>
            <p:extLst>
              <p:ext uri="{D42A27DB-BD31-4B8C-83A1-F6EECF244321}">
                <p14:modId xmlns:p14="http://schemas.microsoft.com/office/powerpoint/2010/main" val="1245582462"/>
              </p:ext>
            </p:extLst>
          </p:nvPr>
        </p:nvGraphicFramePr>
        <p:xfrm>
          <a:off x="1981200" y="1523999"/>
          <a:ext cx="8001000" cy="4648206"/>
        </p:xfrm>
        <a:graphic>
          <a:graphicData uri="http://schemas.openxmlformats.org/drawingml/2006/table">
            <a:tbl>
              <a:tblPr>
                <a:tableStyleId>{5C22544A-7EE6-4342-B048-85BDC9FD1C3A}</a:tableStyleId>
              </a:tblPr>
              <a:tblGrid>
                <a:gridCol w="804437">
                  <a:extLst>
                    <a:ext uri="{9D8B030D-6E8A-4147-A177-3AD203B41FA5}">
                      <a16:colId xmlns:a16="http://schemas.microsoft.com/office/drawing/2014/main" val="705026460"/>
                    </a:ext>
                  </a:extLst>
                </a:gridCol>
                <a:gridCol w="820212">
                  <a:extLst>
                    <a:ext uri="{9D8B030D-6E8A-4147-A177-3AD203B41FA5}">
                      <a16:colId xmlns:a16="http://schemas.microsoft.com/office/drawing/2014/main" val="384365293"/>
                    </a:ext>
                  </a:extLst>
                </a:gridCol>
                <a:gridCol w="3584479">
                  <a:extLst>
                    <a:ext uri="{9D8B030D-6E8A-4147-A177-3AD203B41FA5}">
                      <a16:colId xmlns:a16="http://schemas.microsoft.com/office/drawing/2014/main" val="1058184404"/>
                    </a:ext>
                  </a:extLst>
                </a:gridCol>
                <a:gridCol w="2791872">
                  <a:extLst>
                    <a:ext uri="{9D8B030D-6E8A-4147-A177-3AD203B41FA5}">
                      <a16:colId xmlns:a16="http://schemas.microsoft.com/office/drawing/2014/main" val="2946096872"/>
                    </a:ext>
                  </a:extLst>
                </a:gridCol>
              </a:tblGrid>
              <a:tr h="234083">
                <a:tc>
                  <a:txBody>
                    <a:bodyPr/>
                    <a:lstStyle/>
                    <a:p>
                      <a:pPr algn="ctr" fontAlgn="b"/>
                      <a:r>
                        <a:rPr lang="en-CA" sz="1200" b="1" u="none" strike="noStrike">
                          <a:effectLst/>
                        </a:rPr>
                        <a:t>Year</a:t>
                      </a:r>
                      <a:endParaRPr lang="en-CA" sz="12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200" b="1" u="none" strike="noStrike">
                          <a:effectLst/>
                        </a:rPr>
                        <a:t>DCN</a:t>
                      </a:r>
                      <a:endParaRPr lang="en-CA" sz="12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200" b="1" u="none" strike="noStrike">
                          <a:effectLst/>
                        </a:rPr>
                        <a:t>Title</a:t>
                      </a:r>
                      <a:endParaRPr lang="en-CA" sz="12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200" b="1" u="none" strike="noStrike" dirty="0">
                          <a:effectLst/>
                        </a:rPr>
                        <a:t>Author</a:t>
                      </a:r>
                      <a:endParaRPr lang="en-CA" sz="1200" b="1"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233774558"/>
                  </a:ext>
                </a:extLst>
              </a:tr>
              <a:tr h="234083">
                <a:tc>
                  <a:txBody>
                    <a:bodyPr/>
                    <a:lstStyle/>
                    <a:p>
                      <a:pPr algn="r" fontAlgn="b"/>
                      <a:r>
                        <a:rPr lang="en-CA" sz="1200" u="none" strike="noStrike">
                          <a:effectLst/>
                        </a:rPr>
                        <a:t>2019</a:t>
                      </a:r>
                      <a:endParaRPr lang="en-CA" sz="12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200" u="none" strike="noStrike">
                          <a:effectLst/>
                        </a:rPr>
                        <a:t>1684</a:t>
                      </a:r>
                      <a:endParaRPr lang="en-CA" sz="12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200" u="none" strike="noStrike">
                          <a:effectLst/>
                        </a:rPr>
                        <a:t>CR on dot11HECCAIndicationMode</a:t>
                      </a:r>
                      <a:endParaRPr lang="en-CA" sz="12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200" u="none" strike="noStrike">
                          <a:effectLst/>
                        </a:rPr>
                        <a:t>Robert Stacey (Intel)</a:t>
                      </a:r>
                      <a:endParaRPr lang="en-CA" sz="1200" b="0" i="0" u="none" strike="noStrike">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2625618514"/>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1796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Comments on TGax CA doc r6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Eldad Perahia (HPE-Aruba)</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992079467"/>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dirty="0">
                          <a:solidFill>
                            <a:srgbClr val="00B050"/>
                          </a:solidFill>
                          <a:effectLst/>
                        </a:rPr>
                        <a:t>1810</a:t>
                      </a:r>
                      <a:endParaRPr lang="en-CA" sz="1100" b="0" i="0" u="none" strike="noStrike" dirty="0">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CR for NAV related comments</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Po-Kai Huang (Intel)</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270470378"/>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1814</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CR for SM Power Save</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Po-Kai Huang (Intel)</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280871633"/>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1816</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CR for duration-based RTS/CTS</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Po-Kai Huang (Intel)</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845766524"/>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Resolution to comment to subclause 9.3.1.7.1</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Tomoko Adachi (Toshiba)</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109840805"/>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1831</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LB244-MAC-CR-Miscellaneous</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Alfred </a:t>
                      </a:r>
                      <a:r>
                        <a:rPr lang="en-CA" sz="1100" u="none" strike="noStrike" dirty="0" err="1">
                          <a:solidFill>
                            <a:srgbClr val="00B050"/>
                          </a:solidFill>
                          <a:effectLst/>
                        </a:rPr>
                        <a:t>Asterjadhi</a:t>
                      </a:r>
                      <a:r>
                        <a:rPr lang="en-CA" sz="1100" u="none" strike="noStrike" dirty="0">
                          <a:solidFill>
                            <a:srgbClr val="00B050"/>
                          </a:solidFill>
                          <a:effectLst/>
                        </a:rPr>
                        <a:t> (Qualcomm Inc.)</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208365747"/>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1832</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LB244-MAC-CR-Subclause 26.8</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Alfred Asterjadhi (Qualcomm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894877917"/>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1833</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LB244-MAC-CR-Subclause 26.15</a:t>
                      </a:r>
                      <a:endParaRPr lang="en-CA" sz="1100" b="0" i="0" u="none" strike="noStrike" dirty="0">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Alfred </a:t>
                      </a:r>
                      <a:r>
                        <a:rPr lang="en-CA" sz="1100" u="none" strike="noStrike" dirty="0" err="1">
                          <a:solidFill>
                            <a:srgbClr val="00B050"/>
                          </a:solidFill>
                          <a:effectLst/>
                        </a:rPr>
                        <a:t>Asterjadhi</a:t>
                      </a:r>
                      <a:r>
                        <a:rPr lang="en-CA" sz="1100" u="none" strike="noStrike" dirty="0">
                          <a:solidFill>
                            <a:srgbClr val="00B050"/>
                          </a:solidFill>
                          <a:effectLst/>
                        </a:rPr>
                        <a:t> (Qualcomm Inc.)</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148654050"/>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1834</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LB244-MAC-CR-Subclause 26.17</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Alfred Asterjadhi (Qualcomm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117907918"/>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1835</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LB244-MAC-CR-TWT IE</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Alfred </a:t>
                      </a:r>
                      <a:r>
                        <a:rPr lang="en-CA" sz="1100" u="none" strike="noStrike" dirty="0" err="1">
                          <a:solidFill>
                            <a:srgbClr val="00B050"/>
                          </a:solidFill>
                          <a:effectLst/>
                        </a:rPr>
                        <a:t>Asterjadhi</a:t>
                      </a:r>
                      <a:r>
                        <a:rPr lang="en-CA" sz="1100" u="none" strike="noStrike" dirty="0">
                          <a:solidFill>
                            <a:srgbClr val="00B050"/>
                          </a:solidFill>
                          <a:effectLst/>
                        </a:rPr>
                        <a:t> (Qualcomm Inc.)</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990333667"/>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1871</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Resolution to HESIGB and Related Comments</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Brian Hart (Cisco Systems)</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023165795"/>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1896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cr-d5.0-he-phy-service-interface</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Bo Sun (ZTE)</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571407111"/>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1905</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Resolution for CIDs related to Multiple BSSID</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Abhishek Patil (Qualcomm)</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06663136"/>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1906</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Resolution for CIDs related to BSS Color</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Abhishek Patil (Qualcomm)</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0333347"/>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1915</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Resolution for CIDs related to UORA</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Abhishek Patil (Qualcomm)</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071343998"/>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1922</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TSPEC and OM comment resolutions</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Jarkko Kneckt (Apple)</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367871348"/>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1936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D5.0 Ack related Comments Resolution</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George Cherian (Qualcomm)</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862328492"/>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1941</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CIDs on Clause 27.3.10.7 for D5.1</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Jianhan Liu (Mediatek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908855939"/>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1947</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MAC CR on Fragmentation</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Ming Gan (Huawei)</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82790752"/>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1948</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MAC CR on CID 22386 and 22387</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dirty="0">
                          <a:effectLst/>
                        </a:rPr>
                        <a:t>Ming Gan (Huawei)</a:t>
                      </a:r>
                      <a:endParaRPr lang="en-CA" sz="11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90720833"/>
                  </a:ext>
                </a:extLst>
              </a:tr>
            </a:tbl>
          </a:graphicData>
        </a:graphic>
      </p:graphicFrame>
    </p:spTree>
    <p:extLst>
      <p:ext uri="{BB962C8B-B14F-4D97-AF65-F5344CB8AC3E}">
        <p14:creationId xmlns:p14="http://schemas.microsoft.com/office/powerpoint/2010/main" val="36645364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514D2-1BD2-AB43-85B5-170347182455}"/>
              </a:ext>
            </a:extLst>
          </p:cNvPr>
          <p:cNvSpPr>
            <a:spLocks noGrp="1"/>
          </p:cNvSpPr>
          <p:nvPr>
            <p:ph type="title"/>
          </p:nvPr>
        </p:nvSpPr>
        <p:spPr/>
        <p:txBody>
          <a:bodyPr/>
          <a:lstStyle/>
          <a:p>
            <a:r>
              <a:rPr lang="en-US" dirty="0"/>
              <a:t>Submissions</a:t>
            </a:r>
          </a:p>
        </p:txBody>
      </p:sp>
      <p:sp>
        <p:nvSpPr>
          <p:cNvPr id="3" name="Date Placeholder 2">
            <a:extLst>
              <a:ext uri="{FF2B5EF4-FFF2-40B4-BE49-F238E27FC236}">
                <a16:creationId xmlns:a16="http://schemas.microsoft.com/office/drawing/2014/main" id="{EF95303E-272A-D44C-A8EE-E04DA8EB2E5E}"/>
              </a:ext>
            </a:extLst>
          </p:cNvPr>
          <p:cNvSpPr>
            <a:spLocks noGrp="1"/>
          </p:cNvSpPr>
          <p:nvPr>
            <p:ph type="dt" idx="10"/>
          </p:nvPr>
        </p:nvSpPr>
        <p:spPr/>
        <p:txBody>
          <a:bodyPr/>
          <a:lstStyle/>
          <a:p>
            <a:r>
              <a:rPr lang="en-US"/>
              <a:t>November 2019</a:t>
            </a:r>
            <a:endParaRPr lang="en-GB"/>
          </a:p>
        </p:txBody>
      </p:sp>
      <p:sp>
        <p:nvSpPr>
          <p:cNvPr id="4" name="Footer Placeholder 3">
            <a:extLst>
              <a:ext uri="{FF2B5EF4-FFF2-40B4-BE49-F238E27FC236}">
                <a16:creationId xmlns:a16="http://schemas.microsoft.com/office/drawing/2014/main" id="{C5D01D4B-90D2-6B42-8AF0-983A32529B16}"/>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74FE57EB-5086-764E-AA59-8BD034F08B6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a:extLst>
              <a:ext uri="{FF2B5EF4-FFF2-40B4-BE49-F238E27FC236}">
                <a16:creationId xmlns:a16="http://schemas.microsoft.com/office/drawing/2014/main" id="{571AE0B1-70CF-0947-961F-119FCDB876DA}"/>
              </a:ext>
            </a:extLst>
          </p:cNvPr>
          <p:cNvGraphicFramePr>
            <a:graphicFrameLocks noGrp="1"/>
          </p:cNvGraphicFramePr>
          <p:nvPr>
            <p:extLst>
              <p:ext uri="{D42A27DB-BD31-4B8C-83A1-F6EECF244321}">
                <p14:modId xmlns:p14="http://schemas.microsoft.com/office/powerpoint/2010/main" val="1476565961"/>
              </p:ext>
            </p:extLst>
          </p:nvPr>
        </p:nvGraphicFramePr>
        <p:xfrm>
          <a:off x="2057400" y="1838010"/>
          <a:ext cx="8484658" cy="4038602"/>
        </p:xfrm>
        <a:graphic>
          <a:graphicData uri="http://schemas.openxmlformats.org/drawingml/2006/table">
            <a:tbl>
              <a:tblPr>
                <a:tableStyleId>{5C22544A-7EE6-4342-B048-85BDC9FD1C3A}</a:tableStyleId>
              </a:tblPr>
              <a:tblGrid>
                <a:gridCol w="853065">
                  <a:extLst>
                    <a:ext uri="{9D8B030D-6E8A-4147-A177-3AD203B41FA5}">
                      <a16:colId xmlns:a16="http://schemas.microsoft.com/office/drawing/2014/main" val="2478413965"/>
                    </a:ext>
                  </a:extLst>
                </a:gridCol>
                <a:gridCol w="869794">
                  <a:extLst>
                    <a:ext uri="{9D8B030D-6E8A-4147-A177-3AD203B41FA5}">
                      <a16:colId xmlns:a16="http://schemas.microsoft.com/office/drawing/2014/main" val="1664128645"/>
                    </a:ext>
                  </a:extLst>
                </a:gridCol>
                <a:gridCol w="3801160">
                  <a:extLst>
                    <a:ext uri="{9D8B030D-6E8A-4147-A177-3AD203B41FA5}">
                      <a16:colId xmlns:a16="http://schemas.microsoft.com/office/drawing/2014/main" val="3395478200"/>
                    </a:ext>
                  </a:extLst>
                </a:gridCol>
                <a:gridCol w="2960639">
                  <a:extLst>
                    <a:ext uri="{9D8B030D-6E8A-4147-A177-3AD203B41FA5}">
                      <a16:colId xmlns:a16="http://schemas.microsoft.com/office/drawing/2014/main" val="2943632581"/>
                    </a:ext>
                  </a:extLst>
                </a:gridCol>
              </a:tblGrid>
              <a:tr h="226350">
                <a:tc>
                  <a:txBody>
                    <a:bodyPr/>
                    <a:lstStyle/>
                    <a:p>
                      <a:pPr algn="ctr" fontAlgn="b"/>
                      <a:r>
                        <a:rPr lang="en-CA" sz="1400" b="1" u="none" strike="noStrike">
                          <a:effectLst/>
                        </a:rPr>
                        <a:t>Year</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a:effectLst/>
                        </a:rPr>
                        <a:t>DCN</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a:effectLst/>
                        </a:rPr>
                        <a:t>Title</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dirty="0">
                          <a:effectLst/>
                        </a:rPr>
                        <a:t>Author</a:t>
                      </a:r>
                      <a:endParaRPr lang="en-CA" sz="1400" b="1"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575589511"/>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1949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CR_22030_22031_22032_22447</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Xiaogang</a:t>
                      </a:r>
                      <a:r>
                        <a:rPr lang="en-CA" sz="1400" u="none" strike="noStrike" dirty="0">
                          <a:effectLst/>
                        </a:rPr>
                        <a:t> Chen (Intel)</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512011208"/>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1956</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CR for BSS Color Related CIDs</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Xiaofei</a:t>
                      </a:r>
                      <a:r>
                        <a:rPr lang="en-CA" sz="1400" u="none" strike="noStrike" dirty="0">
                          <a:effectLst/>
                        </a:rPr>
                        <a:t> WANG (</a:t>
                      </a:r>
                      <a:r>
                        <a:rPr lang="en-CA" sz="1400" u="none" strike="noStrike" dirty="0" err="1">
                          <a:effectLst/>
                        </a:rPr>
                        <a:t>InterDigital</a:t>
                      </a:r>
                      <a:r>
                        <a:rPr lang="en-CA" sz="1400" u="none" strike="noStrike" dirty="0">
                          <a:effectLst/>
                        </a:rPr>
                        <a:t>)</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542677129"/>
                  </a:ext>
                </a:extLst>
              </a:tr>
              <a:tr h="221642">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400" u="none" strike="noStrike">
                          <a:solidFill>
                            <a:srgbClr val="00B050"/>
                          </a:solidFill>
                          <a:effectLst/>
                        </a:rPr>
                        <a:t>1957</a:t>
                      </a:r>
                      <a:endParaRPr lang="en-CA" sz="14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400" u="none" strike="noStrike">
                          <a:solidFill>
                            <a:srgbClr val="00B050"/>
                          </a:solidFill>
                          <a:effectLst/>
                        </a:rPr>
                        <a:t>lb244-cr-mac-miscellaneous</a:t>
                      </a:r>
                      <a:endParaRPr lang="en-CA" sz="14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solidFill>
                            <a:srgbClr val="00B050"/>
                          </a:solidFill>
                          <a:effectLst/>
                        </a:rPr>
                        <a:t>Yongho</a:t>
                      </a:r>
                      <a:r>
                        <a:rPr lang="en-CA" sz="1400" u="none" strike="noStrike" dirty="0">
                          <a:solidFill>
                            <a:srgbClr val="00B050"/>
                          </a:solidFill>
                          <a:effectLst/>
                        </a:rPr>
                        <a:t> Seok (MediaTek)</a:t>
                      </a:r>
                      <a:endParaRPr lang="en-CA" sz="14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4249016090"/>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1977</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CR for BSS Color Related CIDs Part 2</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Xiaofei</a:t>
                      </a:r>
                      <a:r>
                        <a:rPr lang="en-CA" sz="1400" u="none" strike="noStrike" dirty="0">
                          <a:effectLst/>
                        </a:rPr>
                        <a:t> WANG (</a:t>
                      </a:r>
                      <a:r>
                        <a:rPr lang="en-CA" sz="1400" u="none" strike="noStrike" dirty="0" err="1">
                          <a:effectLst/>
                        </a:rPr>
                        <a:t>InterDigital</a:t>
                      </a:r>
                      <a:r>
                        <a:rPr lang="en-CA" sz="1400" u="none" strike="noStrike" dirty="0">
                          <a:effectLst/>
                        </a:rPr>
                        <a:t>)</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303301346"/>
                  </a:ext>
                </a:extLst>
              </a:tr>
              <a:tr h="221642">
                <a:tc>
                  <a:txBody>
                    <a:bodyPr/>
                    <a:lstStyle/>
                    <a:p>
                      <a:pPr algn="r" fontAlgn="b"/>
                      <a:r>
                        <a:rPr lang="en-CA" sz="1400" u="none" strike="noStrike">
                          <a:solidFill>
                            <a:schemeClr val="accent1"/>
                          </a:solidFill>
                          <a:effectLst/>
                        </a:rPr>
                        <a:t>2019</a:t>
                      </a:r>
                      <a:endParaRPr lang="en-CA" sz="1400" b="0" i="0" u="none" strike="noStrike">
                        <a:solidFill>
                          <a:schemeClr val="accent1"/>
                        </a:solidFill>
                        <a:effectLst/>
                        <a:latin typeface="Arial" panose="020B0604020202020204" pitchFamily="34" charset="0"/>
                      </a:endParaRPr>
                    </a:p>
                  </a:txBody>
                  <a:tcPr marL="5074" marR="5074" marT="5074" marB="0" anchor="b"/>
                </a:tc>
                <a:tc>
                  <a:txBody>
                    <a:bodyPr/>
                    <a:lstStyle/>
                    <a:p>
                      <a:pPr algn="r" fontAlgn="b"/>
                      <a:r>
                        <a:rPr lang="en-CA" sz="1400" u="none" strike="noStrike">
                          <a:solidFill>
                            <a:schemeClr val="accent1"/>
                          </a:solidFill>
                          <a:effectLst/>
                        </a:rPr>
                        <a:t>1983</a:t>
                      </a:r>
                      <a:endParaRPr lang="en-CA" sz="1400" b="0" i="0" u="none" strike="noStrike">
                        <a:solidFill>
                          <a:schemeClr val="accent1"/>
                        </a:solidFill>
                        <a:effectLst/>
                        <a:latin typeface="Arial" panose="020B0604020202020204" pitchFamily="34" charset="0"/>
                      </a:endParaRPr>
                    </a:p>
                  </a:txBody>
                  <a:tcPr marL="5074" marR="5074" marT="5074" marB="0" anchor="b"/>
                </a:tc>
                <a:tc>
                  <a:txBody>
                    <a:bodyPr/>
                    <a:lstStyle/>
                    <a:p>
                      <a:pPr algn="l" fontAlgn="b"/>
                      <a:r>
                        <a:rPr lang="en-CA" sz="1400" u="none" strike="noStrike" dirty="0">
                          <a:solidFill>
                            <a:schemeClr val="accent1"/>
                          </a:solidFill>
                          <a:effectLst/>
                        </a:rPr>
                        <a:t>Remaining PHY Math comment resolutions</a:t>
                      </a:r>
                      <a:endParaRPr lang="en-CA" sz="1400" b="0" i="0" u="none" strike="noStrike" dirty="0">
                        <a:solidFill>
                          <a:schemeClr val="accent1"/>
                        </a:solidFill>
                        <a:effectLst/>
                        <a:latin typeface="Arial" panose="020B0604020202020204" pitchFamily="34" charset="0"/>
                      </a:endParaRPr>
                    </a:p>
                  </a:txBody>
                  <a:tcPr marL="5074" marR="5074" marT="5074" marB="0" anchor="b"/>
                </a:tc>
                <a:tc>
                  <a:txBody>
                    <a:bodyPr/>
                    <a:lstStyle/>
                    <a:p>
                      <a:pPr algn="l" fontAlgn="b"/>
                      <a:r>
                        <a:rPr lang="en-CA" sz="1400" u="none" strike="noStrike" dirty="0">
                          <a:solidFill>
                            <a:schemeClr val="accent1"/>
                          </a:solidFill>
                          <a:effectLst/>
                        </a:rPr>
                        <a:t>Yan Zhang (Marvell)</a:t>
                      </a:r>
                      <a:endParaRPr lang="en-CA" sz="1400" b="0" i="0" u="none" strike="noStrike" dirty="0">
                        <a:solidFill>
                          <a:schemeClr val="accent1"/>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307813167"/>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1986</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Sounding CRs 11ax Draft 5.0</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Menzo</a:t>
                      </a:r>
                      <a:r>
                        <a:rPr lang="en-CA" sz="1400" u="none" strike="noStrike" dirty="0">
                          <a:effectLst/>
                        </a:rPr>
                        <a:t> </a:t>
                      </a:r>
                      <a:r>
                        <a:rPr lang="en-CA" sz="1400" u="none" strike="noStrike" dirty="0" err="1">
                          <a:effectLst/>
                        </a:rPr>
                        <a:t>Wentink</a:t>
                      </a:r>
                      <a:r>
                        <a:rPr lang="en-CA" sz="1400" u="none" strike="noStrike" dirty="0">
                          <a:effectLst/>
                        </a:rPr>
                        <a:t> (Qualcomm)</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42205643"/>
                  </a:ext>
                </a:extLst>
              </a:tr>
              <a:tr h="248240">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r" fontAlgn="b"/>
                      <a:r>
                        <a:rPr lang="en-CA" sz="1400" u="none" strike="noStrike">
                          <a:solidFill>
                            <a:srgbClr val="00B050"/>
                          </a:solidFill>
                          <a:effectLst/>
                        </a:rPr>
                        <a:t>1995</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a:solidFill>
                            <a:srgbClr val="00B050"/>
                          </a:solidFill>
                          <a:effectLst/>
                        </a:rPr>
                        <a:t>CR for MU EDCA</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solidFill>
                            <a:srgbClr val="00B050"/>
                          </a:solidFill>
                          <a:effectLst/>
                        </a:rPr>
                        <a:t>laurent</a:t>
                      </a:r>
                      <a:r>
                        <a:rPr lang="en-CA" sz="1400" u="none" strike="noStrike" dirty="0">
                          <a:solidFill>
                            <a:srgbClr val="00B050"/>
                          </a:solidFill>
                          <a:effectLst/>
                        </a:rPr>
                        <a:t> </a:t>
                      </a:r>
                      <a:r>
                        <a:rPr lang="en-CA" sz="1400" u="none" strike="noStrike" dirty="0" err="1">
                          <a:solidFill>
                            <a:srgbClr val="00B050"/>
                          </a:solidFill>
                          <a:effectLst/>
                        </a:rPr>
                        <a:t>cariou</a:t>
                      </a:r>
                      <a:r>
                        <a:rPr lang="en-CA" sz="1400" u="none" strike="noStrike" dirty="0">
                          <a:solidFill>
                            <a:srgbClr val="00B050"/>
                          </a:solidFill>
                          <a:effectLst/>
                        </a:rPr>
                        <a:t> (Intel)</a:t>
                      </a:r>
                      <a:endParaRPr lang="en-CA" sz="1400" b="0" i="0" u="none" strike="noStrike" dirty="0">
                        <a:solidFill>
                          <a:srgbClr val="00B05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2314377036"/>
                  </a:ext>
                </a:extLst>
              </a:tr>
              <a:tr h="248240">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r" fontAlgn="b"/>
                      <a:r>
                        <a:rPr lang="en-CA" sz="1400" u="none" strike="noStrike">
                          <a:solidFill>
                            <a:srgbClr val="00B050"/>
                          </a:solidFill>
                          <a:effectLst/>
                        </a:rPr>
                        <a:t>1996</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a:solidFill>
                            <a:srgbClr val="00B050"/>
                          </a:solidFill>
                          <a:effectLst/>
                        </a:rPr>
                        <a:t>CR for OPS</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solidFill>
                            <a:srgbClr val="00B050"/>
                          </a:solidFill>
                          <a:effectLst/>
                        </a:rPr>
                        <a:t>laurent</a:t>
                      </a:r>
                      <a:r>
                        <a:rPr lang="en-CA" sz="1400" u="none" strike="noStrike" dirty="0">
                          <a:solidFill>
                            <a:srgbClr val="00B050"/>
                          </a:solidFill>
                          <a:effectLst/>
                        </a:rPr>
                        <a:t> </a:t>
                      </a:r>
                      <a:r>
                        <a:rPr lang="en-CA" sz="1400" u="none" strike="noStrike" dirty="0" err="1">
                          <a:solidFill>
                            <a:srgbClr val="00B050"/>
                          </a:solidFill>
                          <a:effectLst/>
                        </a:rPr>
                        <a:t>cariou</a:t>
                      </a:r>
                      <a:r>
                        <a:rPr lang="en-CA" sz="1400" u="none" strike="noStrike" dirty="0">
                          <a:solidFill>
                            <a:srgbClr val="00B050"/>
                          </a:solidFill>
                          <a:effectLst/>
                        </a:rPr>
                        <a:t> (Intel)</a:t>
                      </a:r>
                      <a:endParaRPr lang="en-CA" sz="1400" b="0" i="0" u="none" strike="noStrike" dirty="0">
                        <a:solidFill>
                          <a:srgbClr val="00B05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718095726"/>
                  </a:ext>
                </a:extLst>
              </a:tr>
              <a:tr h="248240">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r" fontAlgn="b"/>
                      <a:r>
                        <a:rPr lang="en-CA" sz="1400" u="none" strike="noStrike">
                          <a:solidFill>
                            <a:srgbClr val="00B050"/>
                          </a:solidFill>
                          <a:effectLst/>
                        </a:rPr>
                        <a:t>1997</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a:solidFill>
                            <a:srgbClr val="00B050"/>
                          </a:solidFill>
                          <a:effectLst/>
                        </a:rPr>
                        <a:t>CR for 6 GHz discovery</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solidFill>
                            <a:srgbClr val="00B050"/>
                          </a:solidFill>
                          <a:effectLst/>
                        </a:rPr>
                        <a:t>laurent</a:t>
                      </a:r>
                      <a:r>
                        <a:rPr lang="en-CA" sz="1400" u="none" strike="noStrike" dirty="0">
                          <a:solidFill>
                            <a:srgbClr val="00B050"/>
                          </a:solidFill>
                          <a:effectLst/>
                        </a:rPr>
                        <a:t> </a:t>
                      </a:r>
                      <a:r>
                        <a:rPr lang="en-CA" sz="1400" u="none" strike="noStrike" dirty="0" err="1">
                          <a:solidFill>
                            <a:srgbClr val="00B050"/>
                          </a:solidFill>
                          <a:effectLst/>
                        </a:rPr>
                        <a:t>cariou</a:t>
                      </a:r>
                      <a:r>
                        <a:rPr lang="en-CA" sz="1400" u="none" strike="noStrike" dirty="0">
                          <a:solidFill>
                            <a:srgbClr val="00B050"/>
                          </a:solidFill>
                          <a:effectLst/>
                        </a:rPr>
                        <a:t> (Intel)</a:t>
                      </a:r>
                      <a:endParaRPr lang="en-CA" sz="1400" b="0" i="0" u="none" strike="noStrike" dirty="0">
                        <a:solidFill>
                          <a:srgbClr val="00B05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2719116448"/>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1998</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CR for misc CIDs</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laurent</a:t>
                      </a:r>
                      <a:r>
                        <a:rPr lang="en-CA" sz="1400" u="none" strike="noStrike" dirty="0">
                          <a:effectLst/>
                        </a:rPr>
                        <a:t> </a:t>
                      </a:r>
                      <a:r>
                        <a:rPr lang="en-CA" sz="1400" u="none" strike="noStrike" dirty="0" err="1">
                          <a:effectLst/>
                        </a:rPr>
                        <a:t>cariou</a:t>
                      </a:r>
                      <a:r>
                        <a:rPr lang="en-CA" sz="1400" u="none" strike="noStrike" dirty="0">
                          <a:effectLst/>
                        </a:rPr>
                        <a:t> (Intel)</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1916235835"/>
                  </a:ext>
                </a:extLst>
              </a:tr>
              <a:tr h="248240">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r" fontAlgn="b"/>
                      <a:r>
                        <a:rPr lang="en-CA" sz="1400" u="none" strike="noStrike">
                          <a:solidFill>
                            <a:srgbClr val="00B050"/>
                          </a:solidFill>
                          <a:effectLst/>
                        </a:rPr>
                        <a:t>2004</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a:solidFill>
                            <a:srgbClr val="00B050"/>
                          </a:solidFill>
                          <a:effectLst/>
                        </a:rPr>
                        <a:t>D5.0 PHY CR</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solidFill>
                            <a:srgbClr val="00B050"/>
                          </a:solidFill>
                          <a:effectLst/>
                        </a:rPr>
                        <a:t>Youhan</a:t>
                      </a:r>
                      <a:r>
                        <a:rPr lang="en-CA" sz="1400" u="none" strike="noStrike" dirty="0">
                          <a:solidFill>
                            <a:srgbClr val="00B050"/>
                          </a:solidFill>
                          <a:effectLst/>
                        </a:rPr>
                        <a:t> Kim (Qualcomm)</a:t>
                      </a:r>
                      <a:endParaRPr lang="en-CA" sz="1400" b="0" i="0" u="none" strike="noStrike" dirty="0">
                        <a:solidFill>
                          <a:srgbClr val="00B05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673178633"/>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2006</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D5.0 TX Spectral Mask CR</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Youhan</a:t>
                      </a:r>
                      <a:r>
                        <a:rPr lang="en-CA" sz="1400" u="none" strike="noStrike" dirty="0">
                          <a:effectLst/>
                        </a:rPr>
                        <a:t> Kim (Qualcomm)</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4057818221"/>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2016</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CR BQR</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Zhou Lan (Broadcom Inc.)</a:t>
                      </a:r>
                      <a:endParaRPr lang="en-CA" sz="1400" b="0" i="0" u="none" strike="noStrike">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199124031"/>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2020</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d5-0 comment resolution 9.7.3</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Liwen</a:t>
                      </a:r>
                      <a:r>
                        <a:rPr lang="en-CA" sz="1400" u="none" strike="noStrike" dirty="0">
                          <a:effectLst/>
                        </a:rPr>
                        <a:t> Chu (Marvell)</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1918492694"/>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2021</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Security parameter constraints</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Jouni</a:t>
                      </a:r>
                      <a:r>
                        <a:rPr lang="en-CA" sz="1400" u="none" strike="noStrike" dirty="0">
                          <a:effectLst/>
                        </a:rPr>
                        <a:t> </a:t>
                      </a:r>
                      <a:r>
                        <a:rPr lang="en-CA" sz="1400" u="none" strike="noStrike" dirty="0" err="1">
                          <a:effectLst/>
                        </a:rPr>
                        <a:t>Malinen</a:t>
                      </a:r>
                      <a:r>
                        <a:rPr lang="en-CA" sz="1400" u="none" strike="noStrike" dirty="0">
                          <a:effectLst/>
                        </a:rPr>
                        <a:t> (Qualcomm)</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359237793"/>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2023</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CRs on MCS Table</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a:effectLst/>
                        </a:rPr>
                        <a:t>Bin Tian (Qualcomm)</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770542225"/>
                  </a:ext>
                </a:extLst>
              </a:tr>
            </a:tbl>
          </a:graphicData>
        </a:graphic>
      </p:graphicFrame>
    </p:spTree>
    <p:extLst>
      <p:ext uri="{BB962C8B-B14F-4D97-AF65-F5344CB8AC3E}">
        <p14:creationId xmlns:p14="http://schemas.microsoft.com/office/powerpoint/2010/main" val="1661594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November 10-15, 2019</a:t>
            </a:r>
          </a:p>
          <a:p>
            <a:pPr algn="ctr">
              <a:lnSpc>
                <a:spcPct val="90000"/>
              </a:lnSpc>
              <a:buFontTx/>
              <a:buNone/>
            </a:pPr>
            <a:r>
              <a:rPr lang="en-US" sz="4000" dirty="0">
                <a:latin typeface="Arial" panose="020B0604020202020204" pitchFamily="34" charset="0"/>
              </a:rPr>
              <a:t>Big Island, Hawaii</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9981D-3C1D-574E-93EE-0F836131B64E}"/>
              </a:ext>
            </a:extLst>
          </p:cNvPr>
          <p:cNvSpPr>
            <a:spLocks noGrp="1"/>
          </p:cNvSpPr>
          <p:nvPr>
            <p:ph type="title"/>
          </p:nvPr>
        </p:nvSpPr>
        <p:spPr/>
        <p:txBody>
          <a:bodyPr/>
          <a:lstStyle/>
          <a:p>
            <a:r>
              <a:rPr lang="en-US" dirty="0"/>
              <a:t>Submissions</a:t>
            </a:r>
          </a:p>
        </p:txBody>
      </p:sp>
      <p:sp>
        <p:nvSpPr>
          <p:cNvPr id="3" name="Date Placeholder 2">
            <a:extLst>
              <a:ext uri="{FF2B5EF4-FFF2-40B4-BE49-F238E27FC236}">
                <a16:creationId xmlns:a16="http://schemas.microsoft.com/office/drawing/2014/main" id="{E38F7BA3-6C1F-B14C-A5F3-BABC2B36B84D}"/>
              </a:ext>
            </a:extLst>
          </p:cNvPr>
          <p:cNvSpPr>
            <a:spLocks noGrp="1"/>
          </p:cNvSpPr>
          <p:nvPr>
            <p:ph type="dt" idx="10"/>
          </p:nvPr>
        </p:nvSpPr>
        <p:spPr/>
        <p:txBody>
          <a:bodyPr/>
          <a:lstStyle/>
          <a:p>
            <a:r>
              <a:rPr lang="en-US"/>
              <a:t>November 2019</a:t>
            </a:r>
            <a:endParaRPr lang="en-GB"/>
          </a:p>
        </p:txBody>
      </p:sp>
      <p:sp>
        <p:nvSpPr>
          <p:cNvPr id="4" name="Footer Placeholder 3">
            <a:extLst>
              <a:ext uri="{FF2B5EF4-FFF2-40B4-BE49-F238E27FC236}">
                <a16:creationId xmlns:a16="http://schemas.microsoft.com/office/drawing/2014/main" id="{BE11D4BC-2530-9348-B4EB-579D8415B80A}"/>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A6A29356-FFBC-7040-B20D-E4E251311D40}"/>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0BBCD2DC-46B4-0F42-BAE5-22FBA35169D4}"/>
              </a:ext>
            </a:extLst>
          </p:cNvPr>
          <p:cNvGraphicFramePr>
            <a:graphicFrameLocks noGrp="1"/>
          </p:cNvGraphicFramePr>
          <p:nvPr>
            <p:extLst>
              <p:ext uri="{D42A27DB-BD31-4B8C-83A1-F6EECF244321}">
                <p14:modId xmlns:p14="http://schemas.microsoft.com/office/powerpoint/2010/main" val="2701117775"/>
              </p:ext>
            </p:extLst>
          </p:nvPr>
        </p:nvGraphicFramePr>
        <p:xfrm>
          <a:off x="2171701" y="2127554"/>
          <a:ext cx="7715250" cy="1611009"/>
        </p:xfrm>
        <a:graphic>
          <a:graphicData uri="http://schemas.openxmlformats.org/drawingml/2006/table">
            <a:tbl>
              <a:tblPr>
                <a:tableStyleId>{5C22544A-7EE6-4342-B048-85BDC9FD1C3A}</a:tableStyleId>
              </a:tblPr>
              <a:tblGrid>
                <a:gridCol w="775708">
                  <a:extLst>
                    <a:ext uri="{9D8B030D-6E8A-4147-A177-3AD203B41FA5}">
                      <a16:colId xmlns:a16="http://schemas.microsoft.com/office/drawing/2014/main" val="2538985307"/>
                    </a:ext>
                  </a:extLst>
                </a:gridCol>
                <a:gridCol w="790918">
                  <a:extLst>
                    <a:ext uri="{9D8B030D-6E8A-4147-A177-3AD203B41FA5}">
                      <a16:colId xmlns:a16="http://schemas.microsoft.com/office/drawing/2014/main" val="3444588687"/>
                    </a:ext>
                  </a:extLst>
                </a:gridCol>
                <a:gridCol w="3456462">
                  <a:extLst>
                    <a:ext uri="{9D8B030D-6E8A-4147-A177-3AD203B41FA5}">
                      <a16:colId xmlns:a16="http://schemas.microsoft.com/office/drawing/2014/main" val="2355996672"/>
                    </a:ext>
                  </a:extLst>
                </a:gridCol>
                <a:gridCol w="2692162">
                  <a:extLst>
                    <a:ext uri="{9D8B030D-6E8A-4147-A177-3AD203B41FA5}">
                      <a16:colId xmlns:a16="http://schemas.microsoft.com/office/drawing/2014/main" val="3452875093"/>
                    </a:ext>
                  </a:extLst>
                </a:gridCol>
              </a:tblGrid>
              <a:tr h="201274">
                <a:tc>
                  <a:txBody>
                    <a:bodyPr/>
                    <a:lstStyle/>
                    <a:p>
                      <a:pPr algn="ctr" fontAlgn="b"/>
                      <a:r>
                        <a:rPr lang="en-CA" sz="1400" b="1" u="none" strike="noStrike">
                          <a:effectLst/>
                        </a:rPr>
                        <a:t>Year</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a:effectLst/>
                        </a:rPr>
                        <a:t>DCN</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a:effectLst/>
                        </a:rPr>
                        <a:t>Title</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dirty="0">
                          <a:effectLst/>
                        </a:rPr>
                        <a:t>Author</a:t>
                      </a:r>
                      <a:endParaRPr lang="en-CA" sz="1400" b="1"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1424059946"/>
                  </a:ext>
                </a:extLst>
              </a:tr>
              <a:tr h="198939">
                <a:tc>
                  <a:txBody>
                    <a:bodyPr/>
                    <a:lstStyle/>
                    <a:p>
                      <a:pPr algn="r" fontAlgn="t"/>
                      <a:r>
                        <a:rPr lang="en-CA" sz="1200" u="none" strike="noStrike" dirty="0">
                          <a:effectLst/>
                        </a:rPr>
                        <a:t>2019</a:t>
                      </a:r>
                      <a:endParaRPr lang="en-CA" sz="1200" b="0" i="0" u="none" strike="noStrike" dirty="0">
                        <a:solidFill>
                          <a:srgbClr val="000000"/>
                        </a:solidFill>
                        <a:effectLst/>
                        <a:latin typeface="Calibri" panose="020F0502020204030204" pitchFamily="34" charset="0"/>
                      </a:endParaRPr>
                    </a:p>
                  </a:txBody>
                  <a:tcPr marL="9525" marR="9525" marT="9525" marB="0"/>
                </a:tc>
                <a:tc>
                  <a:txBody>
                    <a:bodyPr/>
                    <a:lstStyle/>
                    <a:p>
                      <a:pPr algn="r" fontAlgn="t"/>
                      <a:r>
                        <a:rPr lang="en-CA" sz="1200" u="none" strike="noStrike">
                          <a:effectLst/>
                        </a:rPr>
                        <a:t>2025</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d5.0 comment resolution 26.6.3.1</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dirty="0" err="1">
                          <a:effectLst/>
                        </a:rPr>
                        <a:t>Liwen</a:t>
                      </a:r>
                      <a:r>
                        <a:rPr lang="en-CA" sz="1200" u="none" strike="noStrike" dirty="0">
                          <a:effectLst/>
                        </a:rPr>
                        <a:t> Chu (Marvell)</a:t>
                      </a:r>
                      <a:endParaRPr lang="en-CA" sz="12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981598903"/>
                  </a:ext>
                </a:extLst>
              </a:tr>
              <a:tr h="198939">
                <a:tc>
                  <a:txBody>
                    <a:bodyPr/>
                    <a:lstStyle/>
                    <a:p>
                      <a:pPr algn="r" fontAlgn="t"/>
                      <a:r>
                        <a:rPr lang="en-CA" sz="1200" u="none" strike="noStrike">
                          <a:effectLst/>
                        </a:rPr>
                        <a:t>2019</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CA" sz="1200" u="none" strike="noStrike">
                          <a:effectLst/>
                        </a:rPr>
                        <a:t>2030</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CR on CID 22392</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Ross Jian Yu (Huawei)</a:t>
                      </a:r>
                      <a:endParaRPr lang="en-CA" sz="12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4174547960"/>
                  </a:ext>
                </a:extLst>
              </a:tr>
              <a:tr h="198939">
                <a:tc>
                  <a:txBody>
                    <a:bodyPr/>
                    <a:lstStyle/>
                    <a:p>
                      <a:pPr algn="r" fontAlgn="t"/>
                      <a:r>
                        <a:rPr lang="en-CA" sz="1200" u="none" strike="noStrike">
                          <a:effectLst/>
                        </a:rPr>
                        <a:t>2019</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CA" sz="1200" u="none" strike="noStrike">
                          <a:effectLst/>
                        </a:rPr>
                        <a:t>2031</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d5.0 MAC miscellaneous cids</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Liwen Chu (Marvell)</a:t>
                      </a:r>
                      <a:endParaRPr lang="en-CA" sz="12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44174509"/>
                  </a:ext>
                </a:extLst>
              </a:tr>
              <a:tr h="397879">
                <a:tc>
                  <a:txBody>
                    <a:bodyPr/>
                    <a:lstStyle/>
                    <a:p>
                      <a:pPr algn="r" fontAlgn="t"/>
                      <a:r>
                        <a:rPr lang="en-CA" sz="1200" u="none" strike="noStrike">
                          <a:solidFill>
                            <a:schemeClr val="accent1"/>
                          </a:solidFill>
                          <a:effectLst/>
                        </a:rPr>
                        <a:t>2019</a:t>
                      </a:r>
                      <a:endParaRPr lang="en-CA" sz="1200" b="0" i="0" u="none" strike="noStrike">
                        <a:solidFill>
                          <a:schemeClr val="accent1"/>
                        </a:solidFill>
                        <a:effectLst/>
                        <a:latin typeface="Calibri" panose="020F0502020204030204" pitchFamily="34" charset="0"/>
                      </a:endParaRPr>
                    </a:p>
                  </a:txBody>
                  <a:tcPr marL="9525" marR="9525" marT="9525" marB="0"/>
                </a:tc>
                <a:tc>
                  <a:txBody>
                    <a:bodyPr/>
                    <a:lstStyle/>
                    <a:p>
                      <a:pPr algn="r" fontAlgn="t"/>
                      <a:r>
                        <a:rPr lang="en-CA" sz="1200" u="none" strike="noStrike">
                          <a:solidFill>
                            <a:schemeClr val="accent1"/>
                          </a:solidFill>
                          <a:effectLst/>
                        </a:rPr>
                        <a:t>2035</a:t>
                      </a:r>
                      <a:endParaRPr lang="en-CA" sz="1200" b="0" i="0" u="none" strike="noStrike">
                        <a:solidFill>
                          <a:schemeClr val="accent1"/>
                        </a:solidFill>
                        <a:effectLst/>
                        <a:latin typeface="Calibri" panose="020F0502020204030204" pitchFamily="34" charset="0"/>
                      </a:endParaRPr>
                    </a:p>
                  </a:txBody>
                  <a:tcPr marL="9525" marR="9525" marT="9525" marB="0"/>
                </a:tc>
                <a:tc>
                  <a:txBody>
                    <a:bodyPr/>
                    <a:lstStyle/>
                    <a:p>
                      <a:pPr algn="l" fontAlgn="t"/>
                      <a:r>
                        <a:rPr lang="en-CA" sz="1200" u="none" strike="noStrike">
                          <a:solidFill>
                            <a:schemeClr val="accent1"/>
                          </a:solidFill>
                          <a:effectLst/>
                        </a:rPr>
                        <a:t>Transmit Spectral Mask for Preamble Punctured Channels</a:t>
                      </a:r>
                      <a:endParaRPr lang="en-CA" sz="1200" b="0" i="0" u="none" strike="noStrike">
                        <a:solidFill>
                          <a:schemeClr val="accent1"/>
                        </a:solidFill>
                        <a:effectLst/>
                        <a:latin typeface="Calibri" panose="020F0502020204030204" pitchFamily="34" charset="0"/>
                      </a:endParaRPr>
                    </a:p>
                  </a:txBody>
                  <a:tcPr marL="9525" marR="9525" marT="9525" marB="0"/>
                </a:tc>
                <a:tc>
                  <a:txBody>
                    <a:bodyPr/>
                    <a:lstStyle/>
                    <a:p>
                      <a:pPr algn="l" fontAlgn="t"/>
                      <a:r>
                        <a:rPr lang="en-CA" sz="1200" u="none" strike="noStrike" dirty="0" err="1">
                          <a:solidFill>
                            <a:schemeClr val="accent1"/>
                          </a:solidFill>
                          <a:effectLst/>
                        </a:rPr>
                        <a:t>Dorin</a:t>
                      </a:r>
                      <a:r>
                        <a:rPr lang="en-CA" sz="1200" u="none" strike="noStrike" dirty="0">
                          <a:solidFill>
                            <a:schemeClr val="accent1"/>
                          </a:solidFill>
                          <a:effectLst/>
                        </a:rPr>
                        <a:t> Viorel</a:t>
                      </a:r>
                      <a:endParaRPr lang="en-CA" sz="1200" b="0" i="0" u="none" strike="noStrike" dirty="0">
                        <a:solidFill>
                          <a:schemeClr val="accent1"/>
                        </a:solidFill>
                        <a:effectLst/>
                        <a:latin typeface="Calibri" panose="020F0502020204030204" pitchFamily="34" charset="0"/>
                      </a:endParaRPr>
                    </a:p>
                  </a:txBody>
                  <a:tcPr marL="9525" marR="9525" marT="9525" marB="0"/>
                </a:tc>
                <a:extLst>
                  <a:ext uri="{0D108BD9-81ED-4DB2-BD59-A6C34878D82A}">
                    <a16:rowId xmlns:a16="http://schemas.microsoft.com/office/drawing/2014/main" val="3330567673"/>
                  </a:ext>
                </a:extLst>
              </a:tr>
              <a:tr h="397879">
                <a:tc>
                  <a:txBody>
                    <a:bodyPr/>
                    <a:lstStyle/>
                    <a:p>
                      <a:pPr algn="r" fontAlgn="t"/>
                      <a:r>
                        <a:rPr lang="en-CA" sz="1200" u="none" strike="sngStrike">
                          <a:effectLst/>
                        </a:rPr>
                        <a:t>2019</a:t>
                      </a:r>
                      <a:endParaRPr lang="en-CA" sz="1200" b="0" i="0" u="none" strike="sngStrike">
                        <a:solidFill>
                          <a:srgbClr val="000000"/>
                        </a:solidFill>
                        <a:effectLst/>
                        <a:latin typeface="Calibri" panose="020F0502020204030204" pitchFamily="34" charset="0"/>
                      </a:endParaRPr>
                    </a:p>
                  </a:txBody>
                  <a:tcPr marL="9525" marR="9525" marT="9525" marB="0"/>
                </a:tc>
                <a:tc>
                  <a:txBody>
                    <a:bodyPr/>
                    <a:lstStyle/>
                    <a:p>
                      <a:pPr algn="r" fontAlgn="t"/>
                      <a:r>
                        <a:rPr lang="en-CA" sz="1200" u="none" strike="sngStrike">
                          <a:effectLst/>
                        </a:rPr>
                        <a:t>2038</a:t>
                      </a:r>
                      <a:endParaRPr lang="en-CA" sz="1200" b="0" i="0" u="none" strike="sng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sngStrike">
                          <a:effectLst/>
                        </a:rPr>
                        <a:t>LB 244 CR - CIDs 22413 and 22414</a:t>
                      </a:r>
                      <a:endParaRPr lang="en-CA" sz="1200" b="0" i="0" u="none" strike="sng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sngStrike" dirty="0">
                          <a:effectLst/>
                        </a:rPr>
                        <a:t>Osama </a:t>
                      </a:r>
                      <a:r>
                        <a:rPr lang="en-CA" sz="1200" u="none" strike="sngStrike" dirty="0" err="1">
                          <a:effectLst/>
                        </a:rPr>
                        <a:t>Aboul-Magd</a:t>
                      </a:r>
                      <a:r>
                        <a:rPr lang="en-CA" sz="1200" u="none" strike="sngStrike" dirty="0">
                          <a:effectLst/>
                        </a:rPr>
                        <a:t> (Huawei Technologies)</a:t>
                      </a:r>
                      <a:endParaRPr lang="en-CA" sz="1200" b="0" i="0" u="none" strike="sng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815541906"/>
                  </a:ext>
                </a:extLst>
              </a:tr>
            </a:tbl>
          </a:graphicData>
        </a:graphic>
      </p:graphicFrame>
    </p:spTree>
    <p:extLst>
      <p:ext uri="{BB962C8B-B14F-4D97-AF65-F5344CB8AC3E}">
        <p14:creationId xmlns:p14="http://schemas.microsoft.com/office/powerpoint/2010/main" val="31616378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(September 2019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September 2019 Interim meeting to today:  </a:t>
            </a:r>
          </a:p>
          <a:p>
            <a:pPr lvl="1">
              <a:buFont typeface="Arial" panose="020B0604020202020204" pitchFamily="34" charset="0"/>
              <a:buChar char="•"/>
            </a:pPr>
            <a:r>
              <a:rPr lang="en-US" altLang="en-US" sz="1600" dirty="0">
                <a:hlinkClick r:id="rId2"/>
              </a:rPr>
              <a:t>https://mentor.ieee.org/802.11/dcn/19/11-19-1630-00-00ax-tgax-september-2019-hanoi-meeting-minutes.docx</a:t>
            </a:r>
            <a:endParaRPr lang="en-US" altLang="en-US" sz="1600" dirty="0"/>
          </a:p>
          <a:p>
            <a:pPr lvl="1">
              <a:buFont typeface="Arial" panose="020B0604020202020204" pitchFamily="34" charset="0"/>
              <a:buChar char="•"/>
            </a:pPr>
            <a:r>
              <a:rPr lang="en-US" altLang="en-US" sz="1600" dirty="0">
                <a:hlinkClick r:id="rId3"/>
              </a:rPr>
              <a:t>https://mentor.ieee.org/802.11/dcn/19/11-19-1990-00-00ax-tgax-teleconference-minutes-october-29-2019.docx</a:t>
            </a:r>
            <a:r>
              <a:rPr lang="en-US" altLang="en-US" sz="1600" dirty="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Allan Jones	Second: Bin Tian</a:t>
            </a:r>
          </a:p>
          <a:p>
            <a:pPr>
              <a:buFont typeface="Arial" panose="020B0604020202020204" pitchFamily="34" charset="0"/>
              <a:buChar char="•"/>
            </a:pPr>
            <a:r>
              <a:rPr lang="en-US" altLang="en-US" sz="2000" dirty="0"/>
              <a:t>Approved with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4012419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82202-94F8-5545-B6B3-E56B0A3DA9A8}"/>
              </a:ext>
            </a:extLst>
          </p:cNvPr>
          <p:cNvSpPr>
            <a:spLocks noGrp="1"/>
          </p:cNvSpPr>
          <p:nvPr>
            <p:ph type="title"/>
          </p:nvPr>
        </p:nvSpPr>
        <p:spPr/>
        <p:txBody>
          <a:bodyPr/>
          <a:lstStyle/>
          <a:p>
            <a:r>
              <a:rPr lang="en-US" dirty="0"/>
              <a:t>Summary of WG LB 244 Results</a:t>
            </a:r>
          </a:p>
        </p:txBody>
      </p:sp>
      <p:sp>
        <p:nvSpPr>
          <p:cNvPr id="3" name="Content Placeholder 2">
            <a:extLst>
              <a:ext uri="{FF2B5EF4-FFF2-40B4-BE49-F238E27FC236}">
                <a16:creationId xmlns:a16="http://schemas.microsoft.com/office/drawing/2014/main" id="{99C00573-B3C6-3F42-967E-063E540FEA83}"/>
              </a:ext>
            </a:extLst>
          </p:cNvPr>
          <p:cNvSpPr>
            <a:spLocks noGrp="1"/>
          </p:cNvSpPr>
          <p:nvPr>
            <p:ph idx="1"/>
          </p:nvPr>
        </p:nvSpPr>
        <p:spPr/>
        <p:txBody>
          <a:bodyPr/>
          <a:lstStyle/>
          <a:p>
            <a:pPr>
              <a:buFont typeface="Arial" panose="020B0604020202020204" pitchFamily="34" charset="0"/>
              <a:buChar char="•"/>
            </a:pPr>
            <a:r>
              <a:rPr lang="en-CA" dirty="0"/>
              <a:t>Draft 5.0 completed recirculation ballot on October 24. The approval percentage was 93.8%. 558 comments were receive (including those on the CAD – 34 comments). </a:t>
            </a:r>
            <a:r>
              <a:rPr lang="en-US" dirty="0"/>
              <a:t>166 editorial, 385 technical, and 7 general.</a:t>
            </a:r>
          </a:p>
          <a:p>
            <a:pPr>
              <a:buFont typeface="Arial" panose="020B0604020202020204" pitchFamily="34" charset="0"/>
              <a:buChar char="•"/>
            </a:pPr>
            <a:r>
              <a:rPr lang="en-US" dirty="0"/>
              <a:t>Draft 5.1 is available in the member area including resolutions to the Editorial comments.</a:t>
            </a:r>
          </a:p>
        </p:txBody>
      </p:sp>
      <p:sp>
        <p:nvSpPr>
          <p:cNvPr id="4" name="Slide Number Placeholder 3">
            <a:extLst>
              <a:ext uri="{FF2B5EF4-FFF2-40B4-BE49-F238E27FC236}">
                <a16:creationId xmlns:a16="http://schemas.microsoft.com/office/drawing/2014/main" id="{50D2B7CE-8C49-584C-91BF-4D23F64E36B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BC54A4-E2A2-834C-90C4-CA4A33A4C8F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CD938C7-A52C-F04B-8BE6-DAB39E0B779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940672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CE9D8-19D1-5C48-BDDC-22F3870E7344}"/>
              </a:ext>
            </a:extLst>
          </p:cNvPr>
          <p:cNvSpPr>
            <a:spLocks noGrp="1"/>
          </p:cNvSpPr>
          <p:nvPr>
            <p:ph type="title"/>
          </p:nvPr>
        </p:nvSpPr>
        <p:spPr/>
        <p:txBody>
          <a:bodyPr/>
          <a:lstStyle/>
          <a:p>
            <a:r>
              <a:rPr lang="en-US" dirty="0"/>
              <a:t>11-19/1995 (Laurent </a:t>
            </a:r>
            <a:r>
              <a:rPr lang="en-US" dirty="0" err="1"/>
              <a:t>Cariou</a:t>
            </a:r>
            <a:r>
              <a:rPr lang="en-US" dirty="0"/>
              <a:t>)</a:t>
            </a:r>
          </a:p>
        </p:txBody>
      </p:sp>
      <p:sp>
        <p:nvSpPr>
          <p:cNvPr id="3" name="Content Placeholder 2">
            <a:extLst>
              <a:ext uri="{FF2B5EF4-FFF2-40B4-BE49-F238E27FC236}">
                <a16:creationId xmlns:a16="http://schemas.microsoft.com/office/drawing/2014/main" id="{2A700B7B-3EAF-514F-A61A-FBFFFA0541B4}"/>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solidFill>
                  <a:srgbClr val="FF0000"/>
                </a:solidFill>
              </a:rPr>
              <a:t>22186 </a:t>
            </a:r>
            <a:r>
              <a:rPr lang="en-GB" dirty="0">
                <a:solidFill>
                  <a:schemeClr val="tx1"/>
                </a:solidFill>
              </a:rPr>
              <a:t>22285</a:t>
            </a:r>
            <a:r>
              <a:rPr lang="en-GB" dirty="0">
                <a:solidFill>
                  <a:srgbClr val="FF0000"/>
                </a:solidFill>
              </a:rPr>
              <a:t> 22324 22325 </a:t>
            </a:r>
            <a:r>
              <a:rPr lang="en-GB" dirty="0"/>
              <a:t>22376 22377 22432 22433 </a:t>
            </a:r>
            <a:r>
              <a:rPr lang="en-GB" dirty="0">
                <a:solidFill>
                  <a:srgbClr val="FF0000"/>
                </a:solidFill>
              </a:rPr>
              <a:t>22497</a:t>
            </a:r>
            <a:r>
              <a:rPr lang="en-GB" dirty="0"/>
              <a:t> </a:t>
            </a:r>
            <a:r>
              <a:rPr lang="en-GB" dirty="0">
                <a:solidFill>
                  <a:schemeClr val="tx1"/>
                </a:solidFill>
              </a:rPr>
              <a:t>22545</a:t>
            </a:r>
            <a:r>
              <a:rPr lang="en-GB" dirty="0"/>
              <a:t> in doc 11-19/1995r1?</a:t>
            </a:r>
          </a:p>
          <a:p>
            <a:pPr>
              <a:buFont typeface="Arial" panose="020B0604020202020204" pitchFamily="34" charset="0"/>
              <a:buChar char="•"/>
            </a:pPr>
            <a:endParaRPr lang="en-GB" dirty="0"/>
          </a:p>
          <a:p>
            <a:pPr>
              <a:buFont typeface="Arial" panose="020B0604020202020204" pitchFamily="34" charset="0"/>
              <a:buChar char="•"/>
            </a:pPr>
            <a:r>
              <a:rPr lang="en-GB" dirty="0"/>
              <a:t>Passed with unanimous consent – only CIDs written in black</a:t>
            </a:r>
          </a:p>
          <a:p>
            <a:pPr>
              <a:buFont typeface="Arial" panose="020B0604020202020204" pitchFamily="34" charset="0"/>
              <a:buChar char="•"/>
            </a:pPr>
            <a:endParaRPr lang="en-GB" dirty="0"/>
          </a:p>
          <a:p>
            <a:pPr>
              <a:buFont typeface="Arial" panose="020B0604020202020204" pitchFamily="34" charset="0"/>
              <a:buChar char="•"/>
            </a:pPr>
            <a:endParaRPr lang="en-CA" dirty="0"/>
          </a:p>
          <a:p>
            <a:endParaRPr lang="en-US" dirty="0"/>
          </a:p>
        </p:txBody>
      </p:sp>
      <p:sp>
        <p:nvSpPr>
          <p:cNvPr id="4" name="Slide Number Placeholder 3">
            <a:extLst>
              <a:ext uri="{FF2B5EF4-FFF2-40B4-BE49-F238E27FC236}">
                <a16:creationId xmlns:a16="http://schemas.microsoft.com/office/drawing/2014/main" id="{B2F4971A-2ECF-9746-9DCD-D92CA0A9D7B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987F143-DC7A-D94F-B83F-6A7D775DA6B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98BF0-C622-9247-92E7-40AB1C90C98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3666549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DB0F2-53D6-274B-9648-347955FB0A11}"/>
              </a:ext>
            </a:extLst>
          </p:cNvPr>
          <p:cNvSpPr>
            <a:spLocks noGrp="1"/>
          </p:cNvSpPr>
          <p:nvPr>
            <p:ph type="title"/>
          </p:nvPr>
        </p:nvSpPr>
        <p:spPr/>
        <p:txBody>
          <a:bodyPr/>
          <a:lstStyle/>
          <a:p>
            <a:r>
              <a:rPr lang="en-US" dirty="0"/>
              <a:t>11-19/1997 (Laurent </a:t>
            </a:r>
            <a:r>
              <a:rPr lang="en-US" dirty="0" err="1"/>
              <a:t>Cariou</a:t>
            </a:r>
            <a:r>
              <a:rPr lang="en-US" dirty="0"/>
              <a:t>)</a:t>
            </a:r>
          </a:p>
        </p:txBody>
      </p:sp>
      <p:sp>
        <p:nvSpPr>
          <p:cNvPr id="3" name="Content Placeholder 2">
            <a:extLst>
              <a:ext uri="{FF2B5EF4-FFF2-40B4-BE49-F238E27FC236}">
                <a16:creationId xmlns:a16="http://schemas.microsoft.com/office/drawing/2014/main" id="{71DB2F41-DD57-AC41-B857-0DC305365E1E}"/>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22527, 22528, 22529, 22530, 22531, 22532, 22533</a:t>
            </a:r>
            <a:r>
              <a:rPr lang="en-CA" dirty="0"/>
              <a:t> in doc 11-19/1997r2?</a:t>
            </a:r>
          </a:p>
          <a:p>
            <a:pPr>
              <a:buFont typeface="Arial" panose="020B0604020202020204" pitchFamily="34" charset="0"/>
              <a:buChar char="•"/>
            </a:pPr>
            <a:endParaRPr lang="en-CA" dirty="0"/>
          </a:p>
          <a:p>
            <a:pPr>
              <a:buFont typeface="Arial" panose="020B0604020202020204" pitchFamily="34" charset="0"/>
              <a:buChar char="•"/>
            </a:pPr>
            <a:r>
              <a:rPr lang="en-CA" dirty="0"/>
              <a:t>Passed with unanimous consent.</a:t>
            </a:r>
            <a:endParaRPr lang="en-US" dirty="0"/>
          </a:p>
        </p:txBody>
      </p:sp>
      <p:sp>
        <p:nvSpPr>
          <p:cNvPr id="4" name="Slide Number Placeholder 3">
            <a:extLst>
              <a:ext uri="{FF2B5EF4-FFF2-40B4-BE49-F238E27FC236}">
                <a16:creationId xmlns:a16="http://schemas.microsoft.com/office/drawing/2014/main" id="{AFC2B97C-4BB4-B34D-B885-F23A3EAEA35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BCB15312-2874-5E43-93FA-C2B05F95201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C592FA3-BE62-1A42-9E99-290FCE8FDAF0}"/>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6491291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FBF06-9B5A-E04E-9573-5923ED87C372}"/>
              </a:ext>
            </a:extLst>
          </p:cNvPr>
          <p:cNvSpPr>
            <a:spLocks noGrp="1"/>
          </p:cNvSpPr>
          <p:nvPr>
            <p:ph type="title"/>
          </p:nvPr>
        </p:nvSpPr>
        <p:spPr/>
        <p:txBody>
          <a:bodyPr/>
          <a:lstStyle/>
          <a:p>
            <a:r>
              <a:rPr lang="en-US" dirty="0"/>
              <a:t>11-19/1996 (Laurent </a:t>
            </a:r>
            <a:r>
              <a:rPr lang="en-US" dirty="0" err="1"/>
              <a:t>Cariou</a:t>
            </a:r>
            <a:r>
              <a:rPr lang="en-US" dirty="0"/>
              <a:t>)</a:t>
            </a:r>
          </a:p>
        </p:txBody>
      </p:sp>
      <p:sp>
        <p:nvSpPr>
          <p:cNvPr id="3" name="Content Placeholder 2">
            <a:extLst>
              <a:ext uri="{FF2B5EF4-FFF2-40B4-BE49-F238E27FC236}">
                <a16:creationId xmlns:a16="http://schemas.microsoft.com/office/drawing/2014/main" id="{F635028B-EBF1-7E4C-9AF2-12BE718EF85B}"/>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22223 22224 22225 </a:t>
            </a:r>
            <a:r>
              <a:rPr lang="en-GB" dirty="0">
                <a:solidFill>
                  <a:srgbClr val="FF0000"/>
                </a:solidFill>
              </a:rPr>
              <a:t>22251</a:t>
            </a:r>
            <a:r>
              <a:rPr lang="en-GB" dirty="0"/>
              <a:t> </a:t>
            </a:r>
            <a:r>
              <a:rPr lang="en-GB" dirty="0">
                <a:solidFill>
                  <a:srgbClr val="FF0000"/>
                </a:solidFill>
              </a:rPr>
              <a:t>22252</a:t>
            </a:r>
            <a:r>
              <a:rPr lang="en-GB" dirty="0"/>
              <a:t> 22254 22255 22256 22257</a:t>
            </a:r>
            <a:r>
              <a:rPr lang="en-CA" dirty="0"/>
              <a:t> in doc 11-19/1996r0?</a:t>
            </a:r>
          </a:p>
          <a:p>
            <a:pPr>
              <a:buFont typeface="Arial" panose="020B0604020202020204" pitchFamily="34" charset="0"/>
              <a:buChar char="•"/>
            </a:pPr>
            <a:endParaRPr lang="en-CA" dirty="0"/>
          </a:p>
          <a:p>
            <a:pPr>
              <a:buFont typeface="Arial" panose="020B0604020202020204" pitchFamily="34" charset="0"/>
              <a:buChar char="•"/>
            </a:pPr>
            <a:r>
              <a:rPr lang="en-CA" dirty="0"/>
              <a:t>Approved with unanimous consent – CIDs written in black</a:t>
            </a:r>
          </a:p>
          <a:p>
            <a:pPr>
              <a:buFont typeface="Arial" panose="020B0604020202020204" pitchFamily="34" charset="0"/>
              <a:buChar char="•"/>
            </a:pPr>
            <a:endParaRPr lang="en-CA"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B2B0368-D6E1-4F4E-96FB-22006ECC7BB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70F7C3A-8695-9E46-AC5A-6B32D3BF789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FAAACB3-F17F-9F4B-92F9-BDBA294F5AE8}"/>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8110605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E7DB6-063D-6A4D-9AC0-3D375BFD05D5}"/>
              </a:ext>
            </a:extLst>
          </p:cNvPr>
          <p:cNvSpPr>
            <a:spLocks noGrp="1"/>
          </p:cNvSpPr>
          <p:nvPr>
            <p:ph type="title"/>
          </p:nvPr>
        </p:nvSpPr>
        <p:spPr/>
        <p:txBody>
          <a:bodyPr/>
          <a:lstStyle/>
          <a:p>
            <a:r>
              <a:rPr lang="en-US" dirty="0"/>
              <a:t>11-19/2004 (</a:t>
            </a:r>
            <a:r>
              <a:rPr lang="en-US" dirty="0" err="1"/>
              <a:t>Youhan</a:t>
            </a:r>
            <a:r>
              <a:rPr lang="en-US" dirty="0"/>
              <a:t> Kim)</a:t>
            </a:r>
          </a:p>
        </p:txBody>
      </p:sp>
      <p:sp>
        <p:nvSpPr>
          <p:cNvPr id="3" name="Content Placeholder 2">
            <a:extLst>
              <a:ext uri="{FF2B5EF4-FFF2-40B4-BE49-F238E27FC236}">
                <a16:creationId xmlns:a16="http://schemas.microsoft.com/office/drawing/2014/main" id="{240D96FD-D5B8-6344-B9B2-A2DEBA4AF269}"/>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22460, 22024, 22025, 22026, 22027, 22548, 22297, 22298, 22556, 22367, 22396, 22505, 22506 in doc 11-19/2004r1?</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 </a:t>
            </a:r>
            <a:endParaRPr lang="en-CA" dirty="0"/>
          </a:p>
          <a:p>
            <a:endParaRPr lang="en-US" dirty="0"/>
          </a:p>
        </p:txBody>
      </p:sp>
      <p:sp>
        <p:nvSpPr>
          <p:cNvPr id="4" name="Slide Number Placeholder 3">
            <a:extLst>
              <a:ext uri="{FF2B5EF4-FFF2-40B4-BE49-F238E27FC236}">
                <a16:creationId xmlns:a16="http://schemas.microsoft.com/office/drawing/2014/main" id="{802634FC-EB33-0447-9BD9-C37D7D206C8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AC07F58-E134-184D-9A8E-F68B1A83986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AE6805E-7F75-7544-9A0A-C814696D44AC}"/>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5258765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85801"/>
            <a:ext cx="9753600" cy="1065213"/>
          </a:xfrm>
        </p:spPr>
        <p:txBody>
          <a:bodyPr/>
          <a:lstStyle/>
          <a:p>
            <a:r>
              <a:rPr lang="en-US" altLang="en-US" dirty="0"/>
              <a:t>Agenda for Tuesday November 12,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0163780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23CE0-4570-B245-8C9E-72EFC463F775}"/>
              </a:ext>
            </a:extLst>
          </p:cNvPr>
          <p:cNvSpPr>
            <a:spLocks noGrp="1"/>
          </p:cNvSpPr>
          <p:nvPr>
            <p:ph type="title"/>
          </p:nvPr>
        </p:nvSpPr>
        <p:spPr/>
        <p:txBody>
          <a:bodyPr/>
          <a:lstStyle/>
          <a:p>
            <a:r>
              <a:rPr lang="en-US" dirty="0"/>
              <a:t>11-19/1957 (</a:t>
            </a:r>
            <a:r>
              <a:rPr lang="en-US" dirty="0" err="1"/>
              <a:t>Yongho</a:t>
            </a:r>
            <a:r>
              <a:rPr lang="en-US" dirty="0"/>
              <a:t> Seok)</a:t>
            </a:r>
          </a:p>
        </p:txBody>
      </p:sp>
      <p:sp>
        <p:nvSpPr>
          <p:cNvPr id="3" name="Content Placeholder 2">
            <a:extLst>
              <a:ext uri="{FF2B5EF4-FFF2-40B4-BE49-F238E27FC236}">
                <a16:creationId xmlns:a16="http://schemas.microsoft.com/office/drawing/2014/main" id="{B100D812-949C-5A4F-9D0F-00219E6F2190}"/>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solidFill>
                  <a:srgbClr val="FF0000"/>
                </a:solidFill>
              </a:rPr>
              <a:t>22087, 22120</a:t>
            </a:r>
            <a:r>
              <a:rPr lang="en-GB" dirty="0"/>
              <a:t>, 22178, 22265, 22357, 22358 (6 CIDs) in doc 11-19/1957r1?</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a:t>
            </a:r>
          </a:p>
          <a:p>
            <a:endParaRPr lang="en-GB" dirty="0"/>
          </a:p>
          <a:p>
            <a:endParaRPr lang="en-GB" dirty="0"/>
          </a:p>
          <a:p>
            <a:endParaRPr lang="en-US" dirty="0"/>
          </a:p>
        </p:txBody>
      </p:sp>
      <p:sp>
        <p:nvSpPr>
          <p:cNvPr id="4" name="Slide Number Placeholder 3">
            <a:extLst>
              <a:ext uri="{FF2B5EF4-FFF2-40B4-BE49-F238E27FC236}">
                <a16:creationId xmlns:a16="http://schemas.microsoft.com/office/drawing/2014/main" id="{2872C412-9DDA-BB40-A277-D3EE4204793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E166D5D5-A982-FD44-AF63-3C7A92EEB11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AFBC8-69DE-3442-8FAC-E4F35DB4EED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403870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A8C0F-4B53-2F42-AD4A-F81C6F187B69}"/>
              </a:ext>
            </a:extLst>
          </p:cNvPr>
          <p:cNvSpPr>
            <a:spLocks noGrp="1"/>
          </p:cNvSpPr>
          <p:nvPr>
            <p:ph type="title"/>
          </p:nvPr>
        </p:nvSpPr>
        <p:spPr/>
        <p:txBody>
          <a:bodyPr/>
          <a:lstStyle/>
          <a:p>
            <a:r>
              <a:rPr lang="en-US" dirty="0"/>
              <a:t>11-19/1810 (Po-Kai Huang)</a:t>
            </a:r>
          </a:p>
        </p:txBody>
      </p:sp>
      <p:sp>
        <p:nvSpPr>
          <p:cNvPr id="3" name="Content Placeholder 2">
            <a:extLst>
              <a:ext uri="{FF2B5EF4-FFF2-40B4-BE49-F238E27FC236}">
                <a16:creationId xmlns:a16="http://schemas.microsoft.com/office/drawing/2014/main" id="{7C5E2B03-BE7D-2347-A431-800F58DF37A4}"/>
              </a:ext>
            </a:extLst>
          </p:cNvPr>
          <p:cNvSpPr>
            <a:spLocks noGrp="1"/>
          </p:cNvSpPr>
          <p:nvPr>
            <p:ph idx="1"/>
          </p:nvPr>
        </p:nvSpPr>
        <p:spPr/>
        <p:txBody>
          <a:bodyPr/>
          <a:lstStyle/>
          <a:p>
            <a:pPr>
              <a:buFont typeface="Arial" panose="020B0604020202020204" pitchFamily="34" charset="0"/>
              <a:buChar char="•"/>
            </a:pPr>
            <a:r>
              <a:rPr lang="en-US" dirty="0"/>
              <a:t>Do you accept resolutions to CIDs 22061, 22083, 22184, 22335, 22507 in doc 11-19/1810r1?</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a:p>
            <a:endParaRPr lang="en-US" dirty="0"/>
          </a:p>
          <a:p>
            <a:endParaRPr lang="en-US" dirty="0"/>
          </a:p>
        </p:txBody>
      </p:sp>
      <p:sp>
        <p:nvSpPr>
          <p:cNvPr id="4" name="Slide Number Placeholder 3">
            <a:extLst>
              <a:ext uri="{FF2B5EF4-FFF2-40B4-BE49-F238E27FC236}">
                <a16:creationId xmlns:a16="http://schemas.microsoft.com/office/drawing/2014/main" id="{3C1E66A4-B8FB-814F-BC05-D198EE203D41}"/>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1E82BE6-2351-7945-867E-5EFE5F595B6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A9F4C24-7B4B-E444-BD4B-5AEE016DB38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529279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03CDB-5F46-0C46-8D88-8FCBE81C9CB9}"/>
              </a:ext>
            </a:extLst>
          </p:cNvPr>
          <p:cNvSpPr>
            <a:spLocks noGrp="1"/>
          </p:cNvSpPr>
          <p:nvPr>
            <p:ph type="title"/>
          </p:nvPr>
        </p:nvSpPr>
        <p:spPr/>
        <p:txBody>
          <a:bodyPr/>
          <a:lstStyle/>
          <a:p>
            <a:r>
              <a:rPr lang="en-US" dirty="0"/>
              <a:t>11-19/1814r0 (Po-Kai Huang)</a:t>
            </a:r>
          </a:p>
        </p:txBody>
      </p:sp>
      <p:sp>
        <p:nvSpPr>
          <p:cNvPr id="3" name="Content Placeholder 2">
            <a:extLst>
              <a:ext uri="{FF2B5EF4-FFF2-40B4-BE49-F238E27FC236}">
                <a16:creationId xmlns:a16="http://schemas.microsoft.com/office/drawing/2014/main" id="{CDC4D538-B406-FF46-8B11-CE49626A8F17}"/>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solidFill>
                  <a:srgbClr val="FF0000"/>
                </a:solidFill>
              </a:rPr>
              <a:t>22119</a:t>
            </a:r>
            <a:r>
              <a:rPr lang="en-GB" dirty="0"/>
              <a:t>, 22338 in doc 11-19/1814r0?</a:t>
            </a:r>
          </a:p>
          <a:p>
            <a:pPr>
              <a:buFont typeface="Arial" panose="020B0604020202020204" pitchFamily="34" charset="0"/>
              <a:buChar char="•"/>
            </a:pPr>
            <a:endParaRPr lang="en-GB" dirty="0"/>
          </a:p>
          <a:p>
            <a:r>
              <a:rPr lang="en-GB" dirty="0"/>
              <a:t>Approved with unanimous consent.</a:t>
            </a:r>
          </a:p>
          <a:p>
            <a:endParaRPr lang="en-GB" dirty="0"/>
          </a:p>
          <a:p>
            <a:endParaRPr lang="en-CA" dirty="0"/>
          </a:p>
          <a:p>
            <a:endParaRPr lang="en-US" dirty="0"/>
          </a:p>
        </p:txBody>
      </p:sp>
      <p:sp>
        <p:nvSpPr>
          <p:cNvPr id="4" name="Slide Number Placeholder 3">
            <a:extLst>
              <a:ext uri="{FF2B5EF4-FFF2-40B4-BE49-F238E27FC236}">
                <a16:creationId xmlns:a16="http://schemas.microsoft.com/office/drawing/2014/main" id="{CC272084-A1B7-C546-B2F0-5C14A611DA4A}"/>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49967D71-F06A-B24A-9C71-B8FCFDA842D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70B511C-077A-1842-A365-0777FE6BF4F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9815711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7ADB7-22B5-F548-BA71-780ACC99B207}"/>
              </a:ext>
            </a:extLst>
          </p:cNvPr>
          <p:cNvSpPr>
            <a:spLocks noGrp="1"/>
          </p:cNvSpPr>
          <p:nvPr>
            <p:ph type="title"/>
          </p:nvPr>
        </p:nvSpPr>
        <p:spPr/>
        <p:txBody>
          <a:bodyPr/>
          <a:lstStyle/>
          <a:p>
            <a:r>
              <a:rPr lang="en-US" dirty="0"/>
              <a:t>11-19/1816 (po-Kai Huang)</a:t>
            </a:r>
          </a:p>
        </p:txBody>
      </p:sp>
      <p:sp>
        <p:nvSpPr>
          <p:cNvPr id="3" name="Content Placeholder 2">
            <a:extLst>
              <a:ext uri="{FF2B5EF4-FFF2-40B4-BE49-F238E27FC236}">
                <a16:creationId xmlns:a16="http://schemas.microsoft.com/office/drawing/2014/main" id="{48FDDC8C-4D02-CC41-AD21-669BCBE9E645}"/>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22000, 22001, 22105, 22143, </a:t>
            </a:r>
            <a:r>
              <a:rPr lang="en-GB" dirty="0">
                <a:solidFill>
                  <a:srgbClr val="FF0000"/>
                </a:solidFill>
              </a:rPr>
              <a:t>22144</a:t>
            </a:r>
            <a:r>
              <a:rPr lang="en-GB" dirty="0"/>
              <a:t>, 22234, 22235, 22288 in doc 11-19/1816r1?</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a:t>
            </a:r>
          </a:p>
          <a:p>
            <a:pPr>
              <a:buFont typeface="Arial" panose="020B0604020202020204" pitchFamily="34" charset="0"/>
              <a:buChar char="•"/>
            </a:pPr>
            <a:r>
              <a:rPr lang="en-GB" dirty="0"/>
              <a:t>Resolution </a:t>
            </a:r>
            <a:r>
              <a:rPr lang="en-GB"/>
              <a:t>to CID </a:t>
            </a:r>
            <a:r>
              <a:rPr lang="en-GB" dirty="0"/>
              <a:t>22144 was approved later during the AM1 time slot</a:t>
            </a:r>
            <a:r>
              <a:rPr lang="en-GB"/>
              <a:t>. </a:t>
            </a: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CA" dirty="0"/>
          </a:p>
          <a:p>
            <a:endParaRPr lang="en-US" dirty="0"/>
          </a:p>
        </p:txBody>
      </p:sp>
      <p:sp>
        <p:nvSpPr>
          <p:cNvPr id="4" name="Slide Number Placeholder 3">
            <a:extLst>
              <a:ext uri="{FF2B5EF4-FFF2-40B4-BE49-F238E27FC236}">
                <a16:creationId xmlns:a16="http://schemas.microsoft.com/office/drawing/2014/main" id="{6F8B0895-4C3E-3145-B772-AB9C2BAD789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0E752C1D-776B-F640-882B-5BA94C3C64B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3E64561-9262-D648-887F-AA4B5AD1DA7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5998413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19861-9245-3145-AC47-68E294C7E881}"/>
              </a:ext>
            </a:extLst>
          </p:cNvPr>
          <p:cNvSpPr>
            <a:spLocks noGrp="1"/>
          </p:cNvSpPr>
          <p:nvPr>
            <p:ph type="title"/>
          </p:nvPr>
        </p:nvSpPr>
        <p:spPr/>
        <p:txBody>
          <a:bodyPr/>
          <a:lstStyle/>
          <a:p>
            <a:r>
              <a:rPr lang="en-US" dirty="0"/>
              <a:t>11-19/1819 (</a:t>
            </a:r>
            <a:r>
              <a:rPr lang="en-US" dirty="0" err="1"/>
              <a:t>Tomo</a:t>
            </a:r>
            <a:r>
              <a:rPr lang="en-US" dirty="0"/>
              <a:t> Adachi)</a:t>
            </a:r>
          </a:p>
        </p:txBody>
      </p:sp>
      <p:sp>
        <p:nvSpPr>
          <p:cNvPr id="3" name="Content Placeholder 2">
            <a:extLst>
              <a:ext uri="{FF2B5EF4-FFF2-40B4-BE49-F238E27FC236}">
                <a16:creationId xmlns:a16="http://schemas.microsoft.com/office/drawing/2014/main" id="{763A1795-17BA-D44B-B64D-DDE02FE203F3}"/>
              </a:ext>
            </a:extLst>
          </p:cNvPr>
          <p:cNvSpPr>
            <a:spLocks noGrp="1"/>
          </p:cNvSpPr>
          <p:nvPr>
            <p:ph idx="1"/>
          </p:nvPr>
        </p:nvSpPr>
        <p:spPr/>
        <p:txBody>
          <a:bodyPr/>
          <a:lstStyle/>
          <a:p>
            <a:pPr>
              <a:buFont typeface="Arial" panose="020B0604020202020204" pitchFamily="34" charset="0"/>
              <a:buChar char="•"/>
            </a:pPr>
            <a:r>
              <a:rPr lang="en-US" dirty="0"/>
              <a:t>Do you accept resolution to CID 22060 in doc 11-19/1819r0?</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p:txBody>
      </p:sp>
      <p:sp>
        <p:nvSpPr>
          <p:cNvPr id="4" name="Slide Number Placeholder 3">
            <a:extLst>
              <a:ext uri="{FF2B5EF4-FFF2-40B4-BE49-F238E27FC236}">
                <a16:creationId xmlns:a16="http://schemas.microsoft.com/office/drawing/2014/main" id="{39460D5D-35C3-E441-9372-EE68FC89F28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8BF750E-B827-EE47-81C9-E862D78FD0A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7F6D261-DEDE-FC4A-9467-265874ECE0C0}"/>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1289409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23D3E-492D-B74C-AAC7-81E1B692458D}"/>
              </a:ext>
            </a:extLst>
          </p:cNvPr>
          <p:cNvSpPr>
            <a:spLocks noGrp="1"/>
          </p:cNvSpPr>
          <p:nvPr>
            <p:ph type="title"/>
          </p:nvPr>
        </p:nvSpPr>
        <p:spPr/>
        <p:txBody>
          <a:bodyPr/>
          <a:lstStyle/>
          <a:p>
            <a:r>
              <a:rPr lang="en-US" dirty="0"/>
              <a:t>11-19/1906 (Abhishek Patil)</a:t>
            </a:r>
          </a:p>
        </p:txBody>
      </p:sp>
      <p:sp>
        <p:nvSpPr>
          <p:cNvPr id="3" name="Content Placeholder 2">
            <a:extLst>
              <a:ext uri="{FF2B5EF4-FFF2-40B4-BE49-F238E27FC236}">
                <a16:creationId xmlns:a16="http://schemas.microsoft.com/office/drawing/2014/main" id="{668CFF16-1CF2-A14D-B2A1-0A54EDF3BDDE}"/>
              </a:ext>
            </a:extLst>
          </p:cNvPr>
          <p:cNvSpPr>
            <a:spLocks noGrp="1"/>
          </p:cNvSpPr>
          <p:nvPr>
            <p:ph idx="1"/>
          </p:nvPr>
        </p:nvSpPr>
        <p:spPr/>
        <p:txBody>
          <a:bodyPr/>
          <a:lstStyle/>
          <a:p>
            <a:pPr>
              <a:buFont typeface="Arial" panose="020B0604020202020204" pitchFamily="34" charset="0"/>
              <a:buChar char="•"/>
            </a:pPr>
            <a:r>
              <a:rPr lang="en-US" dirty="0"/>
              <a:t>Do you accept resolution to CIDs 22404, 22405, 22406, 22407 in doc 11-19/1906r1?</a:t>
            </a:r>
          </a:p>
          <a:p>
            <a:pPr>
              <a:buFont typeface="Arial" panose="020B0604020202020204" pitchFamily="34" charset="0"/>
              <a:buChar char="•"/>
            </a:pPr>
            <a:endParaRPr lang="en-US" dirty="0"/>
          </a:p>
          <a:p>
            <a:pPr>
              <a:buFont typeface="Arial" panose="020B0604020202020204" pitchFamily="34" charset="0"/>
              <a:buChar char="•"/>
            </a:pPr>
            <a:r>
              <a:rPr lang="en-CA" dirty="0"/>
              <a:t>Approved with unanimous consent.</a:t>
            </a:r>
          </a:p>
        </p:txBody>
      </p:sp>
      <p:sp>
        <p:nvSpPr>
          <p:cNvPr id="4" name="Slide Number Placeholder 3">
            <a:extLst>
              <a:ext uri="{FF2B5EF4-FFF2-40B4-BE49-F238E27FC236}">
                <a16:creationId xmlns:a16="http://schemas.microsoft.com/office/drawing/2014/main" id="{AEB93E0B-6680-5A4D-9030-0C8D4AC1CD5B}"/>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6FB9B183-F3BE-C247-93F6-234C05E675D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B79612B-D1DB-5A4E-AA8C-36247A1AC68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186993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93392-1741-4D4B-87B0-6EDBC614D45B}"/>
              </a:ext>
            </a:extLst>
          </p:cNvPr>
          <p:cNvSpPr>
            <a:spLocks noGrp="1"/>
          </p:cNvSpPr>
          <p:nvPr>
            <p:ph type="title"/>
          </p:nvPr>
        </p:nvSpPr>
        <p:spPr/>
        <p:txBody>
          <a:bodyPr/>
          <a:lstStyle/>
          <a:p>
            <a:r>
              <a:rPr lang="en-US" dirty="0"/>
              <a:t>11-19/1905 (Abhishek Patil)</a:t>
            </a:r>
          </a:p>
        </p:txBody>
      </p:sp>
      <p:sp>
        <p:nvSpPr>
          <p:cNvPr id="3" name="Content Placeholder 2">
            <a:extLst>
              <a:ext uri="{FF2B5EF4-FFF2-40B4-BE49-F238E27FC236}">
                <a16:creationId xmlns:a16="http://schemas.microsoft.com/office/drawing/2014/main" id="{B30D7A41-BC14-CA46-BB7A-A991A4DC0BBD}"/>
              </a:ext>
            </a:extLst>
          </p:cNvPr>
          <p:cNvSpPr>
            <a:spLocks noGrp="1"/>
          </p:cNvSpPr>
          <p:nvPr>
            <p:ph idx="1"/>
          </p:nvPr>
        </p:nvSpPr>
        <p:spPr/>
        <p:txBody>
          <a:bodyPr/>
          <a:lstStyle/>
          <a:p>
            <a:pPr>
              <a:buFont typeface="Arial" panose="020B0604020202020204" pitchFamily="34" charset="0"/>
              <a:buChar char="•"/>
            </a:pPr>
            <a:r>
              <a:rPr lang="en-US" dirty="0"/>
              <a:t>Do you accept resolutions to CIDs 22103, 22106, 22006, 22217, 22115, </a:t>
            </a:r>
            <a:r>
              <a:rPr lang="en-US" dirty="0">
                <a:solidFill>
                  <a:srgbClr val="FF0000"/>
                </a:solidFill>
              </a:rPr>
              <a:t>22122</a:t>
            </a:r>
            <a:r>
              <a:rPr lang="en-US" dirty="0"/>
              <a:t>, 22281 in doc 11-19/1905r2?</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endParaRPr lang="en-CA" dirty="0"/>
          </a:p>
        </p:txBody>
      </p:sp>
      <p:sp>
        <p:nvSpPr>
          <p:cNvPr id="4" name="Slide Number Placeholder 3">
            <a:extLst>
              <a:ext uri="{FF2B5EF4-FFF2-40B4-BE49-F238E27FC236}">
                <a16:creationId xmlns:a16="http://schemas.microsoft.com/office/drawing/2014/main" id="{855A03E6-7AF9-B843-B6CC-E0BC4DBFA19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E45C0CB-B3A8-E741-98C6-49EEEA602D2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C5EB920-F80A-294B-8118-67137B7036B2}"/>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5951211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85801"/>
            <a:ext cx="9753600" cy="1065213"/>
          </a:xfrm>
        </p:spPr>
        <p:txBody>
          <a:bodyPr/>
          <a:lstStyle/>
          <a:p>
            <a:r>
              <a:rPr lang="en-US" altLang="en-US" dirty="0"/>
              <a:t>Agenda for Tuesday November 12,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1">
              <a:lnSpc>
                <a:spcPct val="80000"/>
              </a:lnSpc>
              <a:buFont typeface="Arial" panose="020B0604020202020204" pitchFamily="34" charset="0"/>
              <a:buChar char="•"/>
            </a:pPr>
            <a:r>
              <a:rPr lang="en-US" altLang="en-US" dirty="0"/>
              <a:t>Preamble puncturing</a:t>
            </a:r>
          </a:p>
          <a:p>
            <a:pPr lvl="1">
              <a:lnSpc>
                <a:spcPct val="80000"/>
              </a:lnSpc>
              <a:buFont typeface="Arial" panose="020B0604020202020204" pitchFamily="34" charset="0"/>
              <a:buChar char="•"/>
            </a:pPr>
            <a:r>
              <a:rPr lang="en-US" altLang="en-US" dirty="0"/>
              <a:t>Other PHY submissions</a:t>
            </a:r>
          </a:p>
          <a:p>
            <a:pPr lvl="0">
              <a:lnSpc>
                <a:spcPct val="80000"/>
              </a:lnSpc>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028441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E1845-A2AD-6646-8EF8-9CBB5BF9DF2A}"/>
              </a:ext>
            </a:extLst>
          </p:cNvPr>
          <p:cNvSpPr>
            <a:spLocks noGrp="1"/>
          </p:cNvSpPr>
          <p:nvPr>
            <p:ph type="title"/>
          </p:nvPr>
        </p:nvSpPr>
        <p:spPr/>
        <p:txBody>
          <a:bodyPr/>
          <a:lstStyle/>
          <a:p>
            <a:r>
              <a:rPr lang="en-US" dirty="0"/>
              <a:t>Straw Poll (11-19/2035)</a:t>
            </a:r>
          </a:p>
        </p:txBody>
      </p:sp>
      <p:sp>
        <p:nvSpPr>
          <p:cNvPr id="3" name="Content Placeholder 2">
            <a:extLst>
              <a:ext uri="{FF2B5EF4-FFF2-40B4-BE49-F238E27FC236}">
                <a16:creationId xmlns:a16="http://schemas.microsoft.com/office/drawing/2014/main" id="{46CE34EC-CF21-E943-B0EB-D0627E58764C}"/>
              </a:ext>
            </a:extLst>
          </p:cNvPr>
          <p:cNvSpPr>
            <a:spLocks noGrp="1"/>
          </p:cNvSpPr>
          <p:nvPr>
            <p:ph idx="1"/>
          </p:nvPr>
        </p:nvSpPr>
        <p:spPr/>
        <p:txBody>
          <a:bodyPr/>
          <a:lstStyle/>
          <a:p>
            <a:r>
              <a:rPr lang="en-US" dirty="0"/>
              <a:t>Do you support enhancing 11ax puncturing mask specification?</a:t>
            </a:r>
          </a:p>
          <a:p>
            <a:endParaRPr lang="en-US" dirty="0"/>
          </a:p>
          <a:p>
            <a:r>
              <a:rPr lang="en-US" dirty="0"/>
              <a:t>Yes: 4</a:t>
            </a:r>
          </a:p>
          <a:p>
            <a:r>
              <a:rPr lang="en-US" dirty="0"/>
              <a:t>No: 23</a:t>
            </a:r>
          </a:p>
          <a:p>
            <a:r>
              <a:rPr lang="en-US" dirty="0"/>
              <a:t>Abstain: 16</a:t>
            </a:r>
          </a:p>
          <a:p>
            <a:r>
              <a:rPr lang="en-US" dirty="0"/>
              <a:t>Need more time: 16</a:t>
            </a:r>
          </a:p>
        </p:txBody>
      </p:sp>
      <p:sp>
        <p:nvSpPr>
          <p:cNvPr id="4" name="Slide Number Placeholder 3">
            <a:extLst>
              <a:ext uri="{FF2B5EF4-FFF2-40B4-BE49-F238E27FC236}">
                <a16:creationId xmlns:a16="http://schemas.microsoft.com/office/drawing/2014/main" id="{6118949F-849E-CC43-B9A8-7033F38CF3CB}"/>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3A63C6D-95B9-A842-8204-407CDABC911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72F3C18-9E98-EA4B-AAA9-68FE585FF19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3321544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8E25C-906B-AE48-BACA-8CA330100E6D}"/>
              </a:ext>
            </a:extLst>
          </p:cNvPr>
          <p:cNvSpPr>
            <a:spLocks noGrp="1"/>
          </p:cNvSpPr>
          <p:nvPr>
            <p:ph type="title"/>
          </p:nvPr>
        </p:nvSpPr>
        <p:spPr/>
        <p:txBody>
          <a:bodyPr/>
          <a:lstStyle/>
          <a:p>
            <a:r>
              <a:rPr lang="en-US" dirty="0"/>
              <a:t>11-19/1983 (Yan Zhang)</a:t>
            </a:r>
          </a:p>
        </p:txBody>
      </p:sp>
      <p:sp>
        <p:nvSpPr>
          <p:cNvPr id="3" name="Content Placeholder 2">
            <a:extLst>
              <a:ext uri="{FF2B5EF4-FFF2-40B4-BE49-F238E27FC236}">
                <a16:creationId xmlns:a16="http://schemas.microsoft.com/office/drawing/2014/main" id="{C8157414-1CCF-B740-A13D-4E3D6DA95ED8}"/>
              </a:ext>
            </a:extLst>
          </p:cNvPr>
          <p:cNvSpPr>
            <a:spLocks noGrp="1"/>
          </p:cNvSpPr>
          <p:nvPr>
            <p:ph idx="1"/>
          </p:nvPr>
        </p:nvSpPr>
        <p:spPr/>
        <p:txBody>
          <a:bodyPr/>
          <a:lstStyle/>
          <a:p>
            <a:pPr>
              <a:buFont typeface="Arial" panose="020B0604020202020204" pitchFamily="34" charset="0"/>
              <a:buChar char="•"/>
            </a:pPr>
            <a:r>
              <a:rPr lang="en-US" dirty="0"/>
              <a:t>Do you accept resolutions to CIDs 22036, 22462, 22044, 22043, 22045, 22455, 22072, 22037, 22450, 22451, 22033, 22034, 22035 in doc 11-19/1983r1?</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p:txBody>
      </p:sp>
      <p:sp>
        <p:nvSpPr>
          <p:cNvPr id="4" name="Slide Number Placeholder 3">
            <a:extLst>
              <a:ext uri="{FF2B5EF4-FFF2-40B4-BE49-F238E27FC236}">
                <a16:creationId xmlns:a16="http://schemas.microsoft.com/office/drawing/2014/main" id="{0DC1D842-6675-8E42-B6A4-F0040C0EB556}"/>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AE46A578-7F04-DD4F-8484-BBA015A7BFE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DDF5039-B15C-2B4D-B73D-9072D68BD9D4}"/>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2587159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E0EC6-B704-724D-ACA6-E7B7CFD71219}"/>
              </a:ext>
            </a:extLst>
          </p:cNvPr>
          <p:cNvSpPr>
            <a:spLocks noGrp="1"/>
          </p:cNvSpPr>
          <p:nvPr>
            <p:ph type="title"/>
          </p:nvPr>
        </p:nvSpPr>
        <p:spPr/>
        <p:txBody>
          <a:bodyPr/>
          <a:lstStyle/>
          <a:p>
            <a:r>
              <a:rPr lang="en-US" dirty="0"/>
              <a:t>11-19/1986 (Bo Sun)</a:t>
            </a:r>
          </a:p>
        </p:txBody>
      </p:sp>
      <p:sp>
        <p:nvSpPr>
          <p:cNvPr id="3" name="Content Placeholder 2">
            <a:extLst>
              <a:ext uri="{FF2B5EF4-FFF2-40B4-BE49-F238E27FC236}">
                <a16:creationId xmlns:a16="http://schemas.microsoft.com/office/drawing/2014/main" id="{9008C795-092C-B644-A222-B1953EC709E6}"/>
              </a:ext>
            </a:extLst>
          </p:cNvPr>
          <p:cNvSpPr>
            <a:spLocks noGrp="1"/>
          </p:cNvSpPr>
          <p:nvPr>
            <p:ph idx="1"/>
          </p:nvPr>
        </p:nvSpPr>
        <p:spPr/>
        <p:txBody>
          <a:bodyPr/>
          <a:lstStyle/>
          <a:p>
            <a:pPr lvl="0">
              <a:buFont typeface="Arial" panose="020B0604020202020204" pitchFamily="34" charset="0"/>
              <a:buChar char="•"/>
            </a:pPr>
            <a:r>
              <a:rPr lang="en-US" dirty="0"/>
              <a:t>Do you accept resolutions to CIDs </a:t>
            </a:r>
            <a:r>
              <a:rPr lang="en-GB" dirty="0"/>
              <a:t>22029, 22162, 22210, 22295, 22382, 22383, 22415, 22418, 22458, 22459, </a:t>
            </a:r>
            <a:r>
              <a:rPr lang="en-GB"/>
              <a:t>22554 in doc 11-19/1986r0?</a:t>
            </a:r>
            <a:endParaRPr lang="en-CA" dirty="0"/>
          </a:p>
          <a:p>
            <a:endParaRPr lang="en-CA" dirty="0"/>
          </a:p>
        </p:txBody>
      </p:sp>
      <p:sp>
        <p:nvSpPr>
          <p:cNvPr id="4" name="Slide Number Placeholder 3">
            <a:extLst>
              <a:ext uri="{FF2B5EF4-FFF2-40B4-BE49-F238E27FC236}">
                <a16:creationId xmlns:a16="http://schemas.microsoft.com/office/drawing/2014/main" id="{AC903AAC-10E1-8F43-A0F6-A21210C7FF74}"/>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B251EA3-56A9-954E-BEF1-1E952DDAD84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4DEC0F-EB6B-DF47-AD7B-45B09512711B}"/>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2763104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9905999" cy="1065213"/>
          </a:xfrm>
        </p:spPr>
        <p:txBody>
          <a:bodyPr/>
          <a:lstStyle/>
          <a:p>
            <a:r>
              <a:rPr lang="en-US" altLang="en-US" dirty="0"/>
              <a:t>Agenda for Tuesday November 12,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1">
              <a:lnSpc>
                <a:spcPct val="80000"/>
              </a:lnSpc>
              <a:buFont typeface="Arial" panose="020B0604020202020204" pitchFamily="34" charset="0"/>
              <a:buChar char="•"/>
            </a:pPr>
            <a:r>
              <a:rPr lang="en-US" altLang="en-US" dirty="0"/>
              <a:t>Brian Hart – second hour.</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052309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5138003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CE7D2-5E09-D243-8CEA-B51716E8CAE5}"/>
              </a:ext>
            </a:extLst>
          </p:cNvPr>
          <p:cNvSpPr>
            <a:spLocks noGrp="1"/>
          </p:cNvSpPr>
          <p:nvPr>
            <p:ph type="title"/>
          </p:nvPr>
        </p:nvSpPr>
        <p:spPr/>
        <p:txBody>
          <a:bodyPr/>
          <a:lstStyle/>
          <a:p>
            <a:r>
              <a:rPr lang="en-US" dirty="0"/>
              <a:t>11-19/2021 (Alfred </a:t>
            </a:r>
            <a:r>
              <a:rPr lang="en-US" dirty="0" err="1"/>
              <a:t>Asterjadhi</a:t>
            </a:r>
            <a:r>
              <a:rPr lang="en-US" dirty="0"/>
              <a:t>)</a:t>
            </a:r>
          </a:p>
        </p:txBody>
      </p:sp>
      <p:sp>
        <p:nvSpPr>
          <p:cNvPr id="3" name="Content Placeholder 2">
            <a:extLst>
              <a:ext uri="{FF2B5EF4-FFF2-40B4-BE49-F238E27FC236}">
                <a16:creationId xmlns:a16="http://schemas.microsoft.com/office/drawing/2014/main" id="{DB97AFBA-4D2E-E04D-B7E2-E86D87CF5456}"/>
              </a:ext>
            </a:extLst>
          </p:cNvPr>
          <p:cNvSpPr>
            <a:spLocks noGrp="1"/>
          </p:cNvSpPr>
          <p:nvPr>
            <p:ph idx="1"/>
          </p:nvPr>
        </p:nvSpPr>
        <p:spPr/>
        <p:txBody>
          <a:bodyPr/>
          <a:lstStyle/>
          <a:p>
            <a:r>
              <a:rPr lang="en-US" dirty="0"/>
              <a:t>Do you accept resolution to CID 22018 in doc 11-19/2021r0?</a:t>
            </a:r>
          </a:p>
          <a:p>
            <a:endParaRPr lang="en-US" dirty="0"/>
          </a:p>
          <a:p>
            <a:r>
              <a:rPr lang="en-US" dirty="0"/>
              <a:t>SP is deferred for more review.</a:t>
            </a:r>
          </a:p>
        </p:txBody>
      </p:sp>
      <p:sp>
        <p:nvSpPr>
          <p:cNvPr id="4" name="Slide Number Placeholder 3">
            <a:extLst>
              <a:ext uri="{FF2B5EF4-FFF2-40B4-BE49-F238E27FC236}">
                <a16:creationId xmlns:a16="http://schemas.microsoft.com/office/drawing/2014/main" id="{906E05F5-94E2-FE48-A676-E7DEA0636A2A}"/>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8B0B624B-0023-9642-8A4F-22BCA89346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528AF1B-7AFA-D64A-BB68-105C0DE84AFB}"/>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071408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85C78-7451-B541-A1DA-0E7DA9233374}"/>
              </a:ext>
            </a:extLst>
          </p:cNvPr>
          <p:cNvSpPr>
            <a:spLocks noGrp="1"/>
          </p:cNvSpPr>
          <p:nvPr>
            <p:ph type="title"/>
          </p:nvPr>
        </p:nvSpPr>
        <p:spPr/>
        <p:txBody>
          <a:bodyPr/>
          <a:lstStyle/>
          <a:p>
            <a:r>
              <a:rPr lang="en-US" dirty="0"/>
              <a:t>11-19/1835 (Alfred </a:t>
            </a:r>
            <a:r>
              <a:rPr lang="en-US" dirty="0" err="1"/>
              <a:t>Asterjadhi</a:t>
            </a:r>
            <a:r>
              <a:rPr lang="en-US" dirty="0"/>
              <a:t>)</a:t>
            </a:r>
          </a:p>
        </p:txBody>
      </p:sp>
      <p:sp>
        <p:nvSpPr>
          <p:cNvPr id="3" name="Content Placeholder 2">
            <a:extLst>
              <a:ext uri="{FF2B5EF4-FFF2-40B4-BE49-F238E27FC236}">
                <a16:creationId xmlns:a16="http://schemas.microsoft.com/office/drawing/2014/main" id="{F23B7610-0927-0C4F-8A4E-598D2CCAE022}"/>
              </a:ext>
            </a:extLst>
          </p:cNvPr>
          <p:cNvSpPr>
            <a:spLocks noGrp="1"/>
          </p:cNvSpPr>
          <p:nvPr>
            <p:ph idx="1"/>
          </p:nvPr>
        </p:nvSpPr>
        <p:spPr/>
        <p:txBody>
          <a:bodyPr/>
          <a:lstStyle/>
          <a:p>
            <a:pPr lvl="0">
              <a:buFont typeface="Arial" panose="020B0604020202020204" pitchFamily="34" charset="0"/>
              <a:buChar char="•"/>
            </a:pPr>
            <a:r>
              <a:rPr lang="en-US" dirty="0"/>
              <a:t>Do you accept resolutions to CIDs </a:t>
            </a:r>
            <a:r>
              <a:rPr lang="en-GB" dirty="0"/>
              <a:t>22090, 22091, 22092, 22093, 22094, 22095, 22096, 22097, 22312, 22313,</a:t>
            </a:r>
            <a:r>
              <a:rPr lang="en-CA" dirty="0"/>
              <a:t> </a:t>
            </a:r>
            <a:r>
              <a:rPr lang="en-GB" dirty="0"/>
              <a:t>22314 in doc 11-19/1835r1?</a:t>
            </a:r>
          </a:p>
          <a:p>
            <a:pPr lvl="0">
              <a:buFont typeface="Arial" panose="020B0604020202020204" pitchFamily="34" charset="0"/>
              <a:buChar char="•"/>
            </a:pPr>
            <a:endParaRPr lang="en-GB" dirty="0"/>
          </a:p>
          <a:p>
            <a:pPr lvl="0">
              <a:buFont typeface="Arial" panose="020B0604020202020204" pitchFamily="34" charset="0"/>
              <a:buChar char="•"/>
            </a:pPr>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EEC5B6AD-A785-7943-B7D7-9BD7B0AFA94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02742F0-E5BB-854D-B5CA-9A625D285B4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0C3947C-E28D-1D4C-B9AB-1BDA97A3DD1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2082301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83FCA-AB6B-E349-ABD6-A36389A0CE3D}"/>
              </a:ext>
            </a:extLst>
          </p:cNvPr>
          <p:cNvSpPr>
            <a:spLocks noGrp="1"/>
          </p:cNvSpPr>
          <p:nvPr>
            <p:ph type="title"/>
          </p:nvPr>
        </p:nvSpPr>
        <p:spPr/>
        <p:txBody>
          <a:bodyPr/>
          <a:lstStyle/>
          <a:p>
            <a:r>
              <a:rPr lang="en-US" dirty="0"/>
              <a:t>11-19/1831 (Alfred </a:t>
            </a:r>
            <a:r>
              <a:rPr lang="en-US" dirty="0" err="1"/>
              <a:t>Asterjadhi</a:t>
            </a:r>
            <a:r>
              <a:rPr lang="en-US" dirty="0"/>
              <a:t>)</a:t>
            </a:r>
          </a:p>
        </p:txBody>
      </p:sp>
      <p:sp>
        <p:nvSpPr>
          <p:cNvPr id="3" name="Content Placeholder 2">
            <a:extLst>
              <a:ext uri="{FF2B5EF4-FFF2-40B4-BE49-F238E27FC236}">
                <a16:creationId xmlns:a16="http://schemas.microsoft.com/office/drawing/2014/main" id="{E7202735-0A19-4746-8154-EB95B8746E64}"/>
              </a:ext>
            </a:extLst>
          </p:cNvPr>
          <p:cNvSpPr>
            <a:spLocks noGrp="1"/>
          </p:cNvSpPr>
          <p:nvPr>
            <p:ph idx="1"/>
          </p:nvPr>
        </p:nvSpPr>
        <p:spPr/>
        <p:txBody>
          <a:bodyPr/>
          <a:lstStyle/>
          <a:p>
            <a:pPr lvl="0">
              <a:buFont typeface="Arial" panose="020B0604020202020204" pitchFamily="34" charset="0"/>
              <a:buChar char="•"/>
            </a:pPr>
            <a:r>
              <a:rPr lang="en-US" dirty="0"/>
              <a:t>Do you accept resolutions to CIDs </a:t>
            </a:r>
            <a:r>
              <a:rPr lang="en-GB" dirty="0"/>
              <a:t>22068, 22081, 22104, 22117, 22118, 22154, 22259, 22267, </a:t>
            </a:r>
            <a:r>
              <a:rPr lang="en-GB" dirty="0">
                <a:solidFill>
                  <a:srgbClr val="FF0000"/>
                </a:solidFill>
              </a:rPr>
              <a:t>22268</a:t>
            </a:r>
            <a:r>
              <a:rPr lang="en-GB" dirty="0"/>
              <a:t>, 22356,</a:t>
            </a:r>
            <a:r>
              <a:rPr lang="en-CA" dirty="0"/>
              <a:t> </a:t>
            </a:r>
            <a:r>
              <a:rPr lang="en-GB" dirty="0"/>
              <a:t>22364, 22365</a:t>
            </a:r>
            <a:r>
              <a:rPr lang="en-CA" dirty="0"/>
              <a:t> in doc 11-19/1831r1?</a:t>
            </a:r>
          </a:p>
          <a:p>
            <a:pPr lvl="0">
              <a:buFont typeface="Arial" panose="020B0604020202020204" pitchFamily="34" charset="0"/>
              <a:buChar char="•"/>
            </a:pPr>
            <a:endParaRPr lang="en-CA" dirty="0"/>
          </a:p>
          <a:p>
            <a:pPr lvl="0">
              <a:buFont typeface="Arial" panose="020B0604020202020204" pitchFamily="34" charset="0"/>
              <a:buChar char="•"/>
            </a:pPr>
            <a:r>
              <a:rPr lang="en-US" dirty="0"/>
              <a:t>Approved with unanimous consent.</a:t>
            </a:r>
          </a:p>
        </p:txBody>
      </p:sp>
      <p:sp>
        <p:nvSpPr>
          <p:cNvPr id="4" name="Slide Number Placeholder 3">
            <a:extLst>
              <a:ext uri="{FF2B5EF4-FFF2-40B4-BE49-F238E27FC236}">
                <a16:creationId xmlns:a16="http://schemas.microsoft.com/office/drawing/2014/main" id="{3ED84625-1029-AA41-9317-12B340EE826A}"/>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6F5120A-A7E8-4549-BEEF-838BCBA91A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E0910C9-47F0-2148-84DB-49A5AABFC074}"/>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612605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EE095-6531-E34A-B240-471F2BC7C8EC}"/>
              </a:ext>
            </a:extLst>
          </p:cNvPr>
          <p:cNvSpPr>
            <a:spLocks noGrp="1"/>
          </p:cNvSpPr>
          <p:nvPr>
            <p:ph type="title"/>
          </p:nvPr>
        </p:nvSpPr>
        <p:spPr/>
        <p:txBody>
          <a:bodyPr/>
          <a:lstStyle/>
          <a:p>
            <a:r>
              <a:rPr lang="en-US" dirty="0"/>
              <a:t>11-19/2048 (</a:t>
            </a:r>
            <a:r>
              <a:rPr lang="en-US" dirty="0" err="1"/>
              <a:t>Kaiying</a:t>
            </a:r>
            <a:r>
              <a:rPr lang="en-US" dirty="0"/>
              <a:t> Lu)</a:t>
            </a:r>
          </a:p>
        </p:txBody>
      </p:sp>
      <p:sp>
        <p:nvSpPr>
          <p:cNvPr id="3" name="Content Placeholder 2">
            <a:extLst>
              <a:ext uri="{FF2B5EF4-FFF2-40B4-BE49-F238E27FC236}">
                <a16:creationId xmlns:a16="http://schemas.microsoft.com/office/drawing/2014/main" id="{2BE95320-7431-3947-8DBE-0ECF3C2A18F5}"/>
              </a:ext>
            </a:extLst>
          </p:cNvPr>
          <p:cNvSpPr>
            <a:spLocks noGrp="1"/>
          </p:cNvSpPr>
          <p:nvPr>
            <p:ph idx="1"/>
          </p:nvPr>
        </p:nvSpPr>
        <p:spPr>
          <a:xfrm>
            <a:off x="914401" y="1830390"/>
            <a:ext cx="10361084" cy="4113213"/>
          </a:xfrm>
        </p:spPr>
        <p:txBody>
          <a:bodyPr/>
          <a:lstStyle/>
          <a:p>
            <a:pPr>
              <a:buFont typeface="Arial" panose="020B0604020202020204" pitchFamily="34" charset="0"/>
              <a:buChar char="•"/>
            </a:pPr>
            <a:r>
              <a:rPr lang="en-US" dirty="0"/>
              <a:t>Do you accept resolutions to CIDs </a:t>
            </a:r>
            <a:r>
              <a:rPr lang="en-US" altLang="ko-KR" dirty="0">
                <a:solidFill>
                  <a:schemeClr val="tx1"/>
                </a:solidFill>
                <a:latin typeface="Calibri" panose="020F0502020204030204" pitchFamily="34" charset="0"/>
                <a:ea typeface="SimSun" panose="02010600030101010101" pitchFamily="2" charset="-122"/>
                <a:cs typeface="Times New Roman" panose="02020603050405020304" pitchFamily="18" charset="0"/>
              </a:rPr>
              <a:t>22059, 22269, 22270, 22101, 22102 in doc 11-19/2048r1?</a:t>
            </a:r>
          </a:p>
          <a:p>
            <a:pPr>
              <a:buFont typeface="Arial" panose="020B0604020202020204" pitchFamily="34" charset="0"/>
              <a:buChar char="•"/>
            </a:pPr>
            <a:endParaRPr lang="en-US" altLang="ko-KR"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pPr>
              <a:buFont typeface="Arial" panose="020B0604020202020204" pitchFamily="34" charset="0"/>
              <a:buChar char="•"/>
            </a:pPr>
            <a:r>
              <a:rPr lang="en-US" altLang="ko-KR" dirty="0">
                <a:solidFill>
                  <a:schemeClr val="tx1"/>
                </a:solidFill>
                <a:latin typeface="Arial" panose="020B0604020202020204" pitchFamily="34" charset="0"/>
              </a:rPr>
              <a:t>Approved with unanimous consent.</a:t>
            </a:r>
          </a:p>
          <a:p>
            <a:endParaRPr lang="en-US" dirty="0"/>
          </a:p>
        </p:txBody>
      </p:sp>
      <p:sp>
        <p:nvSpPr>
          <p:cNvPr id="4" name="Slide Number Placeholder 3">
            <a:extLst>
              <a:ext uri="{FF2B5EF4-FFF2-40B4-BE49-F238E27FC236}">
                <a16:creationId xmlns:a16="http://schemas.microsoft.com/office/drawing/2014/main" id="{D054CAF0-367C-894D-B74E-E3CB6C17253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E7F9BA53-4403-F248-9205-25580AB71F1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E8922B9-8A97-F642-970F-B8D6009FAE9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7652216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95D9D-9D9B-4043-ADFE-9A7D199908C9}"/>
              </a:ext>
            </a:extLst>
          </p:cNvPr>
          <p:cNvSpPr>
            <a:spLocks noGrp="1"/>
          </p:cNvSpPr>
          <p:nvPr>
            <p:ph type="title"/>
          </p:nvPr>
        </p:nvSpPr>
        <p:spPr/>
        <p:txBody>
          <a:bodyPr/>
          <a:lstStyle/>
          <a:p>
            <a:r>
              <a:rPr lang="en-US" dirty="0"/>
              <a:t>11-19/2053 (</a:t>
            </a:r>
            <a:r>
              <a:rPr lang="en-US" dirty="0" err="1"/>
              <a:t>Kaiying</a:t>
            </a:r>
            <a:r>
              <a:rPr lang="en-US" dirty="0"/>
              <a:t> Lu)</a:t>
            </a:r>
          </a:p>
        </p:txBody>
      </p:sp>
      <p:sp>
        <p:nvSpPr>
          <p:cNvPr id="3" name="Content Placeholder 2">
            <a:extLst>
              <a:ext uri="{FF2B5EF4-FFF2-40B4-BE49-F238E27FC236}">
                <a16:creationId xmlns:a16="http://schemas.microsoft.com/office/drawing/2014/main" id="{F2943D41-3412-DA42-9ED6-F861923D97CB}"/>
              </a:ext>
            </a:extLst>
          </p:cNvPr>
          <p:cNvSpPr>
            <a:spLocks noGrp="1"/>
          </p:cNvSpPr>
          <p:nvPr>
            <p:ph idx="1"/>
          </p:nvPr>
        </p:nvSpPr>
        <p:spPr/>
        <p:txBody>
          <a:bodyPr/>
          <a:lstStyle/>
          <a:p>
            <a:r>
              <a:rPr lang="en-US" dirty="0"/>
              <a:t>Do you accept resolution to CID 22536 in doc 11-19/2053r0?</a:t>
            </a:r>
          </a:p>
          <a:p>
            <a:endParaRPr lang="en-US" dirty="0"/>
          </a:p>
          <a:p>
            <a:r>
              <a:rPr lang="en-US" dirty="0"/>
              <a:t>SP is deferred for further discussion.</a:t>
            </a:r>
          </a:p>
        </p:txBody>
      </p:sp>
      <p:sp>
        <p:nvSpPr>
          <p:cNvPr id="4" name="Slide Number Placeholder 3">
            <a:extLst>
              <a:ext uri="{FF2B5EF4-FFF2-40B4-BE49-F238E27FC236}">
                <a16:creationId xmlns:a16="http://schemas.microsoft.com/office/drawing/2014/main" id="{E29A84AE-742D-A449-9CBB-AD73E8B0474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B595844E-2F5D-554A-BA66-07B762692BC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7F6DCE2-882D-5245-BAC0-3EFBD9555AB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9868842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02399-BA31-8C49-B262-E0D077F1DCD2}"/>
              </a:ext>
            </a:extLst>
          </p:cNvPr>
          <p:cNvSpPr>
            <a:spLocks noGrp="1"/>
          </p:cNvSpPr>
          <p:nvPr>
            <p:ph type="title"/>
          </p:nvPr>
        </p:nvSpPr>
        <p:spPr/>
        <p:txBody>
          <a:bodyPr/>
          <a:lstStyle/>
          <a:p>
            <a:r>
              <a:rPr lang="en-US" dirty="0"/>
              <a:t>11-19/1871 (Brian Hart)</a:t>
            </a:r>
          </a:p>
        </p:txBody>
      </p:sp>
      <p:sp>
        <p:nvSpPr>
          <p:cNvPr id="3" name="Content Placeholder 2">
            <a:extLst>
              <a:ext uri="{FF2B5EF4-FFF2-40B4-BE49-F238E27FC236}">
                <a16:creationId xmlns:a16="http://schemas.microsoft.com/office/drawing/2014/main" id="{7E7EA3E1-8241-0545-9C7C-80212E8B8169}"/>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22441, 22041, 22038, 22016, 22391</a:t>
            </a:r>
            <a:r>
              <a:rPr lang="en-CA" dirty="0"/>
              <a:t>, </a:t>
            </a:r>
            <a:r>
              <a:rPr lang="en-GB" dirty="0"/>
              <a:t>22296, 22443, 22040 (8 CIDs) in doc 11-19/1871r1?</a:t>
            </a:r>
          </a:p>
          <a:p>
            <a:pPr>
              <a:buFont typeface="Arial" panose="020B0604020202020204" pitchFamily="34" charset="0"/>
              <a:buChar char="•"/>
            </a:pPr>
            <a:endParaRPr lang="en-GB" dirty="0"/>
          </a:p>
          <a:p>
            <a:pPr>
              <a:buFont typeface="Arial" panose="020B0604020202020204" pitchFamily="34" charset="0"/>
              <a:buChar char="•"/>
            </a:pPr>
            <a:r>
              <a:rPr lang="en-GB" dirty="0"/>
              <a:t>Approved with </a:t>
            </a:r>
            <a:r>
              <a:rPr lang="en-GB"/>
              <a:t>unanimous consent.</a:t>
            </a:r>
            <a:endParaRPr lang="en-GB" dirty="0"/>
          </a:p>
          <a:p>
            <a:pPr>
              <a:buFont typeface="Arial" panose="020B0604020202020204" pitchFamily="34" charset="0"/>
              <a:buChar char="•"/>
            </a:pPr>
            <a:endParaRPr lang="en-GB" dirty="0"/>
          </a:p>
          <a:p>
            <a:endParaRPr lang="en-CA" dirty="0"/>
          </a:p>
        </p:txBody>
      </p:sp>
      <p:sp>
        <p:nvSpPr>
          <p:cNvPr id="4" name="Slide Number Placeholder 3">
            <a:extLst>
              <a:ext uri="{FF2B5EF4-FFF2-40B4-BE49-F238E27FC236}">
                <a16:creationId xmlns:a16="http://schemas.microsoft.com/office/drawing/2014/main" id="{14BE9F18-690C-C447-8837-B74834F6F4E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7FE999B-DA8B-4140-BAAE-71AFE5CACC1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2BAC564-1601-D04E-862E-0A2E4C38FE8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8699607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Wednesday November 13,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1">
              <a:lnSpc>
                <a:spcPct val="80000"/>
              </a:lnSpc>
              <a:buFont typeface="Arial" panose="020B0604020202020204" pitchFamily="34" charset="0"/>
              <a:buChar char="•"/>
            </a:pPr>
            <a:r>
              <a:rPr lang="en-US" altLang="en-US" dirty="0"/>
              <a:t>Report to EC - </a:t>
            </a:r>
            <a:r>
              <a:rPr lang="en-US" altLang="en-US" dirty="0">
                <a:hlinkClick r:id="rId2"/>
              </a:rPr>
              <a:t>https://mentor.ieee.org/802.11/dcn/19/11-19-2063-00-00ax-p802-11ax-report-to-ec-on-conditional-approval-to-go-to-sa-ballot.pptx</a:t>
            </a:r>
            <a:r>
              <a:rPr lang="en-US" altLang="en-US" dirty="0"/>
              <a:t> </a:t>
            </a:r>
          </a:p>
          <a:p>
            <a:pPr lvl="1">
              <a:lnSpc>
                <a:spcPct val="80000"/>
              </a:lnSpc>
              <a:buFont typeface="Arial" panose="020B0604020202020204" pitchFamily="34" charset="0"/>
              <a:buChar char="•"/>
            </a:pPr>
            <a:r>
              <a:rPr lang="en-US" altLang="en-US" dirty="0"/>
              <a:t>New CAD revision - </a:t>
            </a:r>
            <a:r>
              <a:rPr lang="en-US" altLang="en-US" dirty="0">
                <a:hlinkClick r:id="rId3"/>
              </a:rPr>
              <a:t>https://mentor.ieee.org/802.11/dcn/16/11-16-1348-07-00ax-coexistence-assurance.docx</a:t>
            </a:r>
            <a:r>
              <a:rPr lang="en-US" altLang="en-US" dirty="0"/>
              <a:t> </a:t>
            </a:r>
          </a:p>
          <a:p>
            <a:pPr lvl="1">
              <a:lnSpc>
                <a:spcPct val="80000"/>
              </a:lnSpc>
              <a:buFont typeface="Arial" panose="020B0604020202020204" pitchFamily="34" charset="0"/>
              <a:buChar char="•"/>
            </a:pPr>
            <a:r>
              <a:rPr lang="en-US" altLang="en-US" dirty="0"/>
              <a:t>Comment Resolution Submissions</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8338942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1"/>
            <a:ext cx="9677400" cy="1065213"/>
          </a:xfrm>
        </p:spPr>
        <p:txBody>
          <a:bodyPr/>
          <a:lstStyle/>
          <a:p>
            <a:r>
              <a:rPr lang="en-US" altLang="en-US" dirty="0"/>
              <a:t>Agenda for Wednesday November 13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710696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1"/>
            <a:ext cx="9601200" cy="1065213"/>
          </a:xfrm>
        </p:spPr>
        <p:txBody>
          <a:bodyPr/>
          <a:lstStyle/>
          <a:p>
            <a:r>
              <a:rPr lang="en-US" altLang="en-US" dirty="0"/>
              <a:t>Agenda for Thursday November 14, 10:30 – 12:30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0945056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1"/>
            <a:ext cx="9525000" cy="1065213"/>
          </a:xfrm>
        </p:spPr>
        <p:txBody>
          <a:bodyPr/>
          <a:lstStyle/>
          <a:p>
            <a:r>
              <a:rPr lang="en-US" altLang="en-US" dirty="0"/>
              <a:t>Agenda for Thursday November 14, 16:00 – 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January 2020</a:t>
            </a:r>
          </a:p>
          <a:p>
            <a:pPr>
              <a:lnSpc>
                <a:spcPct val="80000"/>
              </a:lnSpc>
              <a:buFont typeface="Arial" panose="020B0604020202020204" pitchFamily="34" charset="0"/>
              <a:buChar char="•"/>
            </a:pPr>
            <a:r>
              <a:rPr lang="en-US" altLang="en-US" dirty="0"/>
              <a:t>Ad hoc meeting, if necessary</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434798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41178261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4401512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32889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November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548719827"/>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845</TotalTime>
  <Words>3608</Words>
  <Application>Microsoft Macintosh PowerPoint</Application>
  <PresentationFormat>Widescreen</PresentationFormat>
  <Paragraphs>680</Paragraphs>
  <Slides>51</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9" baseType="lpstr">
      <vt:lpstr>Arial</vt:lpstr>
      <vt:lpstr>Arial Black</vt:lpstr>
      <vt:lpstr>Calibri</vt:lpstr>
      <vt:lpstr>Monotype Sorts</vt:lpstr>
      <vt:lpstr>Symbol</vt:lpstr>
      <vt:lpstr>Times New Roman</vt:lpstr>
      <vt:lpstr>Office Theme</vt:lpstr>
      <vt:lpstr>Document</vt:lpstr>
      <vt:lpstr>TGax November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 Items for the Week</vt:lpstr>
      <vt:lpstr>General Flow of the Meeting</vt:lpstr>
      <vt:lpstr>TGax Schedule</vt:lpstr>
      <vt:lpstr>Agenda for Monday November 11, 16:00 – 18:00 </vt:lpstr>
      <vt:lpstr>Submissions</vt:lpstr>
      <vt:lpstr>Submissions</vt:lpstr>
      <vt:lpstr>Submissions</vt:lpstr>
      <vt:lpstr>Approval of  TG Minutes (September 2019 Meeting and Telecon Minutes) </vt:lpstr>
      <vt:lpstr>Summary of WG LB 244 Results</vt:lpstr>
      <vt:lpstr>11-19/1995 (Laurent Cariou)</vt:lpstr>
      <vt:lpstr>11-19/1997 (Laurent Cariou)</vt:lpstr>
      <vt:lpstr>11-19/1996 (Laurent Cariou)</vt:lpstr>
      <vt:lpstr>11-19/2004 (Youhan Kim)</vt:lpstr>
      <vt:lpstr>Agenda for Tuesday November 12, 08:00 – 10:00 </vt:lpstr>
      <vt:lpstr>11-19/1957 (Yongho Seok)</vt:lpstr>
      <vt:lpstr>11-19/1810 (Po-Kai Huang)</vt:lpstr>
      <vt:lpstr>11-19/1814r0 (Po-Kai Huang)</vt:lpstr>
      <vt:lpstr>11-19/1816 (po-Kai Huang)</vt:lpstr>
      <vt:lpstr>11-19/1819 (Tomo Adachi)</vt:lpstr>
      <vt:lpstr>11-19/1906 (Abhishek Patil)</vt:lpstr>
      <vt:lpstr>11-19/1905 (Abhishek Patil)</vt:lpstr>
      <vt:lpstr>Agenda for Tuesday November 12, 10:30 – 12:30 </vt:lpstr>
      <vt:lpstr>Straw Poll (11-19/2035)</vt:lpstr>
      <vt:lpstr>11-19/1983 (Yan Zhang)</vt:lpstr>
      <vt:lpstr>11-19/1986 (Bo Sun)</vt:lpstr>
      <vt:lpstr>Agenda for Tuesday November 12, 16:00 – 18:00 </vt:lpstr>
      <vt:lpstr>11-19/2021 (Alfred Asterjadhi)</vt:lpstr>
      <vt:lpstr>11-19/1835 (Alfred Asterjadhi)</vt:lpstr>
      <vt:lpstr>11-19/1831 (Alfred Asterjadhi)</vt:lpstr>
      <vt:lpstr>11-19/2048 (Kaiying Lu)</vt:lpstr>
      <vt:lpstr>11-19/2053 (Kaiying Lu)</vt:lpstr>
      <vt:lpstr>11-19/1871 (Brian Hart)</vt:lpstr>
      <vt:lpstr>Agenda for Wednesday November 13, 08:00 – 10:00 </vt:lpstr>
      <vt:lpstr>Agenda for Wednesday November 13 13:30 – 15:30 </vt:lpstr>
      <vt:lpstr>Agenda for Thursday November 14, 10:30 – 12:30</vt:lpstr>
      <vt:lpstr>Agenda for Thursday November 14, 16:00 – 18:00</vt:lpstr>
      <vt:lpstr>Ad Hoc Meeting</vt:lpstr>
      <vt:lpstr>Teleconference Times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84</cp:revision>
  <cp:lastPrinted>1601-01-01T00:00:00Z</cp:lastPrinted>
  <dcterms:created xsi:type="dcterms:W3CDTF">2019-08-14T12:42:27Z</dcterms:created>
  <dcterms:modified xsi:type="dcterms:W3CDTF">2019-11-13T15:11:48Z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1570103256</vt:lpwstr>
  </property>
</Properties>
</file>