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7"/>
  </p:notesMasterIdLst>
  <p:handoutMasterIdLst>
    <p:handoutMasterId r:id="rId48"/>
  </p:handoutMasterIdLst>
  <p:sldIdLst>
    <p:sldId id="265" r:id="rId2"/>
    <p:sldId id="266" r:id="rId3"/>
    <p:sldId id="267" r:id="rId4"/>
    <p:sldId id="268" r:id="rId5"/>
    <p:sldId id="269" r:id="rId6"/>
    <p:sldId id="270" r:id="rId7"/>
    <p:sldId id="271" r:id="rId8"/>
    <p:sldId id="272" r:id="rId9"/>
    <p:sldId id="273" r:id="rId10"/>
    <p:sldId id="274" r:id="rId11"/>
    <p:sldId id="296" r:id="rId12"/>
    <p:sldId id="297" r:id="rId13"/>
    <p:sldId id="298" r:id="rId14"/>
    <p:sldId id="276" r:id="rId15"/>
    <p:sldId id="277" r:id="rId16"/>
    <p:sldId id="278" r:id="rId17"/>
    <p:sldId id="284" r:id="rId18"/>
    <p:sldId id="280" r:id="rId19"/>
    <p:sldId id="299" r:id="rId20"/>
    <p:sldId id="305" r:id="rId21"/>
    <p:sldId id="282" r:id="rId22"/>
    <p:sldId id="300" r:id="rId23"/>
    <p:sldId id="301" r:id="rId24"/>
    <p:sldId id="302" r:id="rId25"/>
    <p:sldId id="303" r:id="rId26"/>
    <p:sldId id="304" r:id="rId27"/>
    <p:sldId id="286" r:id="rId28"/>
    <p:sldId id="306" r:id="rId29"/>
    <p:sldId id="307" r:id="rId30"/>
    <p:sldId id="308" r:id="rId31"/>
    <p:sldId id="309" r:id="rId32"/>
    <p:sldId id="310" r:id="rId33"/>
    <p:sldId id="311" r:id="rId34"/>
    <p:sldId id="312" r:id="rId35"/>
    <p:sldId id="295" r:id="rId36"/>
    <p:sldId id="313" r:id="rId37"/>
    <p:sldId id="314" r:id="rId38"/>
    <p:sldId id="315" r:id="rId39"/>
    <p:sldId id="287" r:id="rId40"/>
    <p:sldId id="288" r:id="rId41"/>
    <p:sldId id="289" r:id="rId42"/>
    <p:sldId id="290" r:id="rId43"/>
    <p:sldId id="291" r:id="rId44"/>
    <p:sldId id="293" r:id="rId45"/>
    <p:sldId id="294" r:id="rId46"/>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1279" autoAdjust="0"/>
    <p:restoredTop sz="94660"/>
  </p:normalViewPr>
  <p:slideViewPr>
    <p:cSldViewPr>
      <p:cViewPr varScale="1">
        <p:scale>
          <a:sx n="95" d="100"/>
          <a:sy n="95" d="100"/>
        </p:scale>
        <p:origin x="608" y="184"/>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notesMaster" Target="notesMasters/notesMaster1.xml"/><Relationship Id="rId50"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handoutMaster" Target="handoutMasters/handoutMaster1.xml"/><Relationship Id="rId8" Type="http://schemas.openxmlformats.org/officeDocument/2006/relationships/slide" Target="slides/slide7.xml"/><Relationship Id="rId51"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11/12/19</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083345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1289100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29741826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a:t>
            </a:fld>
            <a:endParaRPr lang="en-US"/>
          </a:p>
        </p:txBody>
      </p:sp>
    </p:spTree>
    <p:extLst>
      <p:ext uri="{BB962C8B-B14F-4D97-AF65-F5344CB8AC3E}">
        <p14:creationId xmlns:p14="http://schemas.microsoft.com/office/powerpoint/2010/main" val="265943255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9</a:t>
            </a:fld>
            <a:endParaRPr lang="en-US"/>
          </a:p>
        </p:txBody>
      </p:sp>
    </p:spTree>
    <p:extLst>
      <p:ext uri="{BB962C8B-B14F-4D97-AF65-F5344CB8AC3E}">
        <p14:creationId xmlns:p14="http://schemas.microsoft.com/office/powerpoint/2010/main" val="2488550116"/>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15</a:t>
            </a:fld>
            <a:endParaRPr lang="en-US"/>
          </a:p>
        </p:txBody>
      </p:sp>
    </p:spTree>
    <p:extLst>
      <p:ext uri="{BB962C8B-B14F-4D97-AF65-F5344CB8AC3E}">
        <p14:creationId xmlns:p14="http://schemas.microsoft.com/office/powerpoint/2010/main" val="149603245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November 2019</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Osama Aboul-Magd, Huawei Technologies</a:t>
            </a:r>
            <a:endParaRPr lang="en-GB" dirty="0"/>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November 2019</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November 2019</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November 2019</a:t>
            </a:r>
            <a:endParaRPr lang="en-GB"/>
          </a:p>
        </p:txBody>
      </p:sp>
      <p:sp>
        <p:nvSpPr>
          <p:cNvPr id="6" name="Footer Placeholder 5"/>
          <p:cNvSpPr>
            <a:spLocks noGrp="1"/>
          </p:cNvSpPr>
          <p:nvPr>
            <p:ph type="ftr" idx="11"/>
          </p:nvPr>
        </p:nvSpPr>
        <p:spPr/>
        <p:txBody>
          <a:bodyPr/>
          <a:lstStyle>
            <a:lvl1pPr>
              <a:defRPr/>
            </a:lvl1pPr>
          </a:lstStyle>
          <a:p>
            <a:r>
              <a:rPr lang="en-GB"/>
              <a:t>Osama Aboul-Magd, Huawei Technologies</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November 2019</a:t>
            </a:r>
            <a:endParaRPr lang="en-GB"/>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a:t>Osama Aboul-Magd, Huawei Technologies</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November 2019</a:t>
            </a:r>
            <a:endParaRPr lang="en-GB"/>
          </a:p>
        </p:txBody>
      </p:sp>
      <p:sp>
        <p:nvSpPr>
          <p:cNvPr id="4" name="Footer Placeholder 3"/>
          <p:cNvSpPr>
            <a:spLocks noGrp="1"/>
          </p:cNvSpPr>
          <p:nvPr>
            <p:ph type="ftr" idx="11"/>
          </p:nvPr>
        </p:nvSpPr>
        <p:spPr/>
        <p:txBody>
          <a:bodyPr/>
          <a:lstStyle>
            <a:lvl1pPr>
              <a:defRPr/>
            </a:lvl1pPr>
          </a:lstStyle>
          <a:p>
            <a:r>
              <a:rPr lang="en-GB"/>
              <a:t>Osama Aboul-Magd, Huawei Technologies</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November 2019</a:t>
            </a:r>
            <a:endParaRPr lang="en-GB"/>
          </a:p>
        </p:txBody>
      </p:sp>
      <p:sp>
        <p:nvSpPr>
          <p:cNvPr id="3" name="Footer Placeholder 2"/>
          <p:cNvSpPr>
            <a:spLocks noGrp="1"/>
          </p:cNvSpPr>
          <p:nvPr>
            <p:ph type="ftr" idx="11"/>
          </p:nvPr>
        </p:nvSpPr>
        <p:spPr/>
        <p:txBody>
          <a:bodyPr/>
          <a:lstStyle>
            <a:lvl1pPr>
              <a:defRPr/>
            </a:lvl1pPr>
          </a:lstStyle>
          <a:p>
            <a:r>
              <a:rPr lang="en-GB"/>
              <a:t>Osama Aboul-Magd, Huawei Technologies</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November 2019</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November 2019</a:t>
            </a:r>
            <a:endParaRPr lang="en-GB"/>
          </a:p>
        </p:txBody>
      </p:sp>
      <p:sp>
        <p:nvSpPr>
          <p:cNvPr id="5" name="Footer Placeholder 4"/>
          <p:cNvSpPr>
            <a:spLocks noGrp="1"/>
          </p:cNvSpPr>
          <p:nvPr>
            <p:ph type="ftr" idx="11"/>
          </p:nvPr>
        </p:nvSpPr>
        <p:spPr/>
        <p:txBody>
          <a:bodyPr/>
          <a:lstStyle>
            <a:lvl1pPr>
              <a:defRPr/>
            </a:lvl1pPr>
          </a:lstStyle>
          <a:p>
            <a:r>
              <a:rPr lang="en-GB"/>
              <a:t>Osama Aboul-Magd, Huawei Technologies</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November 2019</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Osama Aboul-Magd, Huawei Technologies</a:t>
            </a:r>
            <a:endParaRPr lang="en-GB" dirty="0"/>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718145"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802.11-19/1732r3</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2.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19/11-19-1990-00-00ax-tgax-teleconference-minutes-october-29-2019.docx" TargetMode="External"/><Relationship Id="rId2" Type="http://schemas.openxmlformats.org/officeDocument/2006/relationships/hyperlink" Target="https://mentor.ieee.org/802.11/dcn/19/11-19-1630-00-00ax-tgax-september-2019-hanoi-meeting-minutes.docx"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newton.meeting.verilan.com/" TargetMode="External"/><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mailto:jrosdahl@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905674" y="330200"/>
            <a:ext cx="2303451" cy="273050"/>
          </a:xfrm>
        </p:spPr>
        <p:txBody>
          <a:bodyPr/>
          <a:lstStyle/>
          <a:p>
            <a:r>
              <a:rPr lang="en-US"/>
              <a:t>November 2019</a:t>
            </a:r>
            <a:endParaRPr lang="en-GB" dirty="0"/>
          </a:p>
        </p:txBody>
      </p:sp>
      <p:sp>
        <p:nvSpPr>
          <p:cNvPr id="7" name="Footer Placeholder 4"/>
          <p:cNvSpPr>
            <a:spLocks noGrp="1"/>
          </p:cNvSpPr>
          <p:nvPr>
            <p:ph type="ftr" idx="14"/>
          </p:nvPr>
        </p:nvSpPr>
        <p:spPr>
          <a:xfrm>
            <a:off x="7024694" y="6475414"/>
            <a:ext cx="3041644" cy="180975"/>
          </a:xfrm>
        </p:spPr>
        <p:txBody>
          <a:bodyPr/>
          <a:lstStyle/>
          <a:p>
            <a:r>
              <a:rPr lang="en-GB"/>
              <a:t>Osama Aboul-Magd, Huawei Technologies</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2209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err="1"/>
              <a:t>TGax</a:t>
            </a:r>
            <a:r>
              <a:rPr lang="en-US" altLang="en-US" dirty="0"/>
              <a:t> November 2019 Meeting Agenda</a:t>
            </a:r>
            <a:endParaRPr lang="en-GB" dirty="0"/>
          </a:p>
        </p:txBody>
      </p:sp>
      <p:sp>
        <p:nvSpPr>
          <p:cNvPr id="3074" name="Rectangle 2"/>
          <p:cNvSpPr>
            <a:spLocks noGrp="1" noChangeArrowheads="1"/>
          </p:cNvSpPr>
          <p:nvPr>
            <p:ph type="body" idx="1"/>
          </p:nvPr>
        </p:nvSpPr>
        <p:spPr>
          <a:xfrm>
            <a:off x="2209800" y="1524001"/>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2019-10-04</a:t>
            </a:r>
          </a:p>
        </p:txBody>
      </p:sp>
      <p:graphicFrame>
        <p:nvGraphicFramePr>
          <p:cNvPr id="3075" name="Object 3"/>
          <p:cNvGraphicFramePr>
            <a:graphicFrameLocks noChangeAspect="1"/>
          </p:cNvGraphicFramePr>
          <p:nvPr/>
        </p:nvGraphicFramePr>
        <p:xfrm>
          <a:off x="2044700" y="2486026"/>
          <a:ext cx="8289807" cy="2543175"/>
        </p:xfrm>
        <a:graphic>
          <a:graphicData uri="http://schemas.openxmlformats.org/presentationml/2006/ole">
            <mc:AlternateContent xmlns:mc="http://schemas.openxmlformats.org/markup-compatibility/2006">
              <mc:Choice xmlns:v="urn:schemas-microsoft-com:vml" Requires="v">
                <p:oleObj spid="_x0000_s4164" name="Document" r:id="rId4" imgW="8258040" imgH="2539270" progId="Word.Document.8">
                  <p:embed/>
                </p:oleObj>
              </mc:Choice>
              <mc:Fallback>
                <p:oleObj name="Document" r:id="rId4" imgW="8258040" imgH="2539270" progId="Word.Document.8">
                  <p:embed/>
                  <p:pic>
                    <p:nvPicPr>
                      <p:cNvPr id="0" name=""/>
                      <p:cNvPicPr>
                        <a:picLocks noChangeAspect="1" noChangeArrowheads="1"/>
                      </p:cNvPicPr>
                      <p:nvPr/>
                    </p:nvPicPr>
                    <p:blipFill>
                      <a:blip r:embed="rId5"/>
                      <a:srcRect/>
                      <a:stretch>
                        <a:fillRect/>
                      </a:stretch>
                    </p:blipFill>
                    <p:spPr bwMode="auto">
                      <a:xfrm>
                        <a:off x="2044700" y="2486026"/>
                        <a:ext cx="8289807" cy="2543175"/>
                      </a:xfrm>
                      <a:prstGeom prst="rect">
                        <a:avLst/>
                      </a:prstGeom>
                      <a:noFill/>
                    </p:spPr>
                  </p:pic>
                </p:oleObj>
              </mc:Fallback>
            </mc:AlternateContent>
          </a:graphicData>
        </a:graphic>
      </p:graphicFrame>
      <p:sp>
        <p:nvSpPr>
          <p:cNvPr id="3076" name="Rectangle 4"/>
          <p:cNvSpPr>
            <a:spLocks noChangeArrowheads="1"/>
          </p:cNvSpPr>
          <p:nvPr/>
        </p:nvSpPr>
        <p:spPr bwMode="auto">
          <a:xfrm>
            <a:off x="2057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extLst>
      <p:ext uri="{BB962C8B-B14F-4D97-AF65-F5344CB8AC3E}">
        <p14:creationId xmlns:p14="http://schemas.microsoft.com/office/powerpoint/2010/main" val="317852684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929217" y="1447801"/>
            <a:ext cx="1004358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246724352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a:t>Robert Stacey, Intel</a:t>
            </a:r>
            <a:endParaRPr lang="en-GB" dirty="0"/>
          </a:p>
        </p:txBody>
      </p:sp>
      <p:sp>
        <p:nvSpPr>
          <p:cNvPr id="6" name="Date Placeholder 5"/>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385390982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a:t>Robert Stacey, Intel</a:t>
            </a:r>
            <a:endParaRPr lang="en-GB" dirty="0"/>
          </a:p>
        </p:txBody>
      </p:sp>
      <p:sp>
        <p:nvSpPr>
          <p:cNvPr id="6" name="Date Placeholder 5"/>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41556776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GB"/>
              <a:t>Robert Stacey, Intel</a:t>
            </a:r>
            <a:endParaRPr lang="en-GB" dirty="0"/>
          </a:p>
        </p:txBody>
      </p:sp>
      <p:sp>
        <p:nvSpPr>
          <p:cNvPr id="6" name="Date Placeholder 5"/>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380428703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a:xfrm>
            <a:off x="762001" y="1830387"/>
            <a:ext cx="10513484" cy="4113213"/>
          </a:xfrm>
        </p:spPr>
        <p:txBody>
          <a:bodyPr/>
          <a:lstStyle/>
          <a:p>
            <a:pPr>
              <a:buFont typeface="Arial" panose="020B0604020202020204" pitchFamily="34" charset="0"/>
              <a:buChar char="•"/>
            </a:pPr>
            <a:r>
              <a:rPr lang="en-US" dirty="0"/>
              <a:t>Approve meeting and teleconference minutes since September 2019.</a:t>
            </a:r>
          </a:p>
          <a:p>
            <a:pPr>
              <a:buFont typeface="Arial" panose="020B0604020202020204" pitchFamily="34" charset="0"/>
              <a:buChar char="•"/>
            </a:pPr>
            <a:r>
              <a:rPr lang="en-US" dirty="0"/>
              <a:t>Start comment resolution on draft D5.0 with the intention to complete resolution of all comments by the end of this meeting.</a:t>
            </a:r>
          </a:p>
          <a:p>
            <a:pPr>
              <a:buFont typeface="Arial" panose="020B0604020202020204" pitchFamily="34" charset="0"/>
              <a:buChar char="•"/>
            </a:pPr>
            <a:r>
              <a:rPr lang="en-US" dirty="0"/>
              <a:t>Review and approve the report to the 802 EC for conditional approval to proceed to SA ballot.</a:t>
            </a:r>
          </a:p>
          <a:p>
            <a:pPr>
              <a:buFont typeface="Arial" panose="020B0604020202020204" pitchFamily="34" charset="0"/>
              <a:buChar char="•"/>
            </a:pPr>
            <a:r>
              <a:rPr lang="en-US" dirty="0"/>
              <a:t>Schedule TG ad hoc meeting, if needed.</a:t>
            </a:r>
          </a:p>
          <a:p>
            <a:pPr>
              <a:buFont typeface="Arial" panose="020B0604020202020204" pitchFamily="34" charset="0"/>
              <a:buChar char="•"/>
            </a:pPr>
            <a:r>
              <a:rPr lang="en-US" dirty="0"/>
              <a:t>Schedule TG teleconference times.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221028965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533400"/>
            <a:ext cx="7770813" cy="838200"/>
          </a:xfrm>
        </p:spPr>
        <p:txBody>
          <a:bodyPr/>
          <a:lstStyle/>
          <a:p>
            <a:r>
              <a:rPr lang="en-US" dirty="0"/>
              <a:t>General Flow of the Meeting</a:t>
            </a:r>
          </a:p>
        </p:txBody>
      </p:sp>
      <p:sp>
        <p:nvSpPr>
          <p:cNvPr id="7" name="Content Placeholder 6"/>
          <p:cNvSpPr>
            <a:spLocks noGrp="1"/>
          </p:cNvSpPr>
          <p:nvPr>
            <p:ph sz="half" idx="1"/>
          </p:nvPr>
        </p:nvSpPr>
        <p:spPr>
          <a:xfrm>
            <a:off x="1143000" y="1322246"/>
            <a:ext cx="4341813" cy="4113213"/>
          </a:xfrm>
        </p:spPr>
        <p:txBody>
          <a:bodyPr/>
          <a:lstStyle/>
          <a:p>
            <a:pPr>
              <a:lnSpc>
                <a:spcPct val="80000"/>
              </a:lnSpc>
            </a:pPr>
            <a:endParaRPr lang="en-US" altLang="en-US" sz="1200" dirty="0"/>
          </a:p>
          <a:p>
            <a:pPr>
              <a:lnSpc>
                <a:spcPct val="80000"/>
              </a:lnSpc>
            </a:pPr>
            <a:r>
              <a:rPr lang="en-US" altLang="en-US" sz="1400" dirty="0"/>
              <a:t>Monday November 11, 16:00 – 18:00 </a:t>
            </a:r>
          </a:p>
          <a:p>
            <a:pPr lvl="1">
              <a:lnSpc>
                <a:spcPct val="80000"/>
              </a:lnSpc>
            </a:pPr>
            <a:r>
              <a:rPr lang="en-US" altLang="en-US" sz="1200" dirty="0"/>
              <a:t>Call Meeting to order</a:t>
            </a:r>
          </a:p>
          <a:p>
            <a:pPr lvl="1">
              <a:lnSpc>
                <a:spcPct val="80000"/>
              </a:lnSpc>
            </a:pPr>
            <a:r>
              <a:rPr lang="en-US" altLang="en-US" sz="1200" dirty="0"/>
              <a:t>IEEE-SA IPR Policy and procedure.</a:t>
            </a:r>
          </a:p>
          <a:p>
            <a:pPr lvl="1">
              <a:lnSpc>
                <a:spcPct val="80000"/>
              </a:lnSpc>
            </a:pPr>
            <a:r>
              <a:rPr lang="en-US" altLang="en-US" sz="1200" dirty="0"/>
              <a:t>Call for Submissions</a:t>
            </a:r>
          </a:p>
          <a:p>
            <a:pPr lvl="1">
              <a:lnSpc>
                <a:spcPct val="80000"/>
              </a:lnSpc>
            </a:pPr>
            <a:r>
              <a:rPr lang="en-US" altLang="en-US" sz="1200" dirty="0"/>
              <a:t>Ad hoc groups schedule</a:t>
            </a:r>
          </a:p>
          <a:p>
            <a:pPr lvl="1">
              <a:lnSpc>
                <a:spcPct val="80000"/>
              </a:lnSpc>
            </a:pPr>
            <a:r>
              <a:rPr lang="en-US" altLang="en-US" sz="1200" dirty="0"/>
              <a:t>Comment resolution and submissions</a:t>
            </a:r>
          </a:p>
          <a:p>
            <a:pPr lvl="1">
              <a:lnSpc>
                <a:spcPct val="80000"/>
              </a:lnSpc>
            </a:pPr>
            <a:r>
              <a:rPr lang="en-US" altLang="en-US" sz="1200" dirty="0"/>
              <a:t>Recess</a:t>
            </a:r>
          </a:p>
          <a:p>
            <a:pPr lvl="0">
              <a:lnSpc>
                <a:spcPct val="80000"/>
              </a:lnSpc>
            </a:pPr>
            <a:r>
              <a:rPr lang="en-CA" altLang="en-US" sz="1400" dirty="0"/>
              <a:t>Tuesday</a:t>
            </a:r>
            <a:r>
              <a:rPr lang="en-US" altLang="en-US" sz="1400" dirty="0"/>
              <a:t> November 12, 08:00 – 10:00</a:t>
            </a:r>
          </a:p>
          <a:p>
            <a:pPr lvl="1">
              <a:lnSpc>
                <a:spcPct val="80000"/>
              </a:lnSpc>
            </a:pPr>
            <a:r>
              <a:rPr lang="en-US" altLang="en-US" sz="1200" dirty="0"/>
              <a:t>Call Meeting to order</a:t>
            </a:r>
          </a:p>
          <a:p>
            <a:pPr lvl="1">
              <a:lnSpc>
                <a:spcPct val="80000"/>
              </a:lnSpc>
            </a:pPr>
            <a:r>
              <a:rPr lang="en-US" altLang="en-US" sz="1200" dirty="0"/>
              <a:t>IEEE-SA IPR Policy and procedure.</a:t>
            </a:r>
          </a:p>
          <a:p>
            <a:pPr lvl="1">
              <a:lnSpc>
                <a:spcPct val="80000"/>
              </a:lnSpc>
            </a:pPr>
            <a:r>
              <a:rPr lang="en-US" altLang="en-US" sz="1200" dirty="0"/>
              <a:t>Comment resolution and submissions</a:t>
            </a:r>
          </a:p>
          <a:p>
            <a:pPr lvl="1">
              <a:lnSpc>
                <a:spcPct val="80000"/>
              </a:lnSpc>
            </a:pPr>
            <a:r>
              <a:rPr lang="en-US" altLang="en-US" sz="1200" dirty="0"/>
              <a:t>Recess	</a:t>
            </a:r>
            <a:endParaRPr lang="en-US" altLang="en-US" sz="1600" dirty="0"/>
          </a:p>
          <a:p>
            <a:pPr lvl="0">
              <a:lnSpc>
                <a:spcPct val="80000"/>
              </a:lnSpc>
            </a:pPr>
            <a:r>
              <a:rPr lang="en-CA" altLang="en-US" sz="1400" dirty="0"/>
              <a:t>Tuesday</a:t>
            </a:r>
            <a:r>
              <a:rPr lang="en-US" altLang="en-US" sz="1400" dirty="0"/>
              <a:t> November 12, 10:30 – 12:30</a:t>
            </a:r>
          </a:p>
          <a:p>
            <a:pPr lvl="1">
              <a:lnSpc>
                <a:spcPct val="80000"/>
              </a:lnSpc>
            </a:pPr>
            <a:r>
              <a:rPr lang="en-US" altLang="en-US" sz="1200" dirty="0"/>
              <a:t>Call Meeting to order</a:t>
            </a:r>
          </a:p>
          <a:p>
            <a:pPr lvl="1">
              <a:lnSpc>
                <a:spcPct val="80000"/>
              </a:lnSpc>
            </a:pPr>
            <a:r>
              <a:rPr lang="en-US" altLang="en-US" sz="1200" dirty="0"/>
              <a:t>IEEE-SA IPR Policy and procedure.</a:t>
            </a:r>
          </a:p>
          <a:p>
            <a:pPr lvl="1">
              <a:lnSpc>
                <a:spcPct val="80000"/>
              </a:lnSpc>
            </a:pPr>
            <a:r>
              <a:rPr lang="en-US" altLang="en-US" sz="1200" dirty="0"/>
              <a:t>Comment resolution and submissions</a:t>
            </a:r>
          </a:p>
          <a:p>
            <a:pPr lvl="1">
              <a:lnSpc>
                <a:spcPct val="80000"/>
              </a:lnSpc>
            </a:pPr>
            <a:r>
              <a:rPr lang="en-US" altLang="en-US" sz="1200" dirty="0"/>
              <a:t>Recess	</a:t>
            </a:r>
          </a:p>
          <a:p>
            <a:pPr lvl="0">
              <a:lnSpc>
                <a:spcPct val="80000"/>
              </a:lnSpc>
            </a:pPr>
            <a:r>
              <a:rPr lang="en-CA" altLang="en-US" sz="1400" dirty="0"/>
              <a:t>Tuesday</a:t>
            </a:r>
            <a:r>
              <a:rPr lang="en-US" altLang="en-US" sz="1400" dirty="0"/>
              <a:t> November 12, 16:00 – 18:00</a:t>
            </a:r>
          </a:p>
          <a:p>
            <a:pPr lvl="1">
              <a:lnSpc>
                <a:spcPct val="80000"/>
              </a:lnSpc>
            </a:pPr>
            <a:r>
              <a:rPr lang="en-US" altLang="en-US" sz="1200" dirty="0"/>
              <a:t>Call Meeting to order</a:t>
            </a:r>
          </a:p>
          <a:p>
            <a:pPr lvl="1">
              <a:lnSpc>
                <a:spcPct val="80000"/>
              </a:lnSpc>
            </a:pPr>
            <a:r>
              <a:rPr lang="en-US" altLang="en-US" sz="1200" dirty="0"/>
              <a:t>IEEE-SA IPR Policy and procedure.</a:t>
            </a:r>
          </a:p>
          <a:p>
            <a:pPr lvl="1">
              <a:lnSpc>
                <a:spcPct val="80000"/>
              </a:lnSpc>
            </a:pPr>
            <a:r>
              <a:rPr lang="en-US" altLang="en-US" sz="1200" dirty="0"/>
              <a:t>Comment resolution and submissions</a:t>
            </a:r>
          </a:p>
          <a:p>
            <a:pPr lvl="1">
              <a:lnSpc>
                <a:spcPct val="80000"/>
              </a:lnSpc>
            </a:pPr>
            <a:r>
              <a:rPr lang="en-US" altLang="en-US" sz="1200" dirty="0"/>
              <a:t>Recess	</a:t>
            </a:r>
          </a:p>
          <a:p>
            <a:pPr lvl="1">
              <a:lnSpc>
                <a:spcPct val="80000"/>
              </a:lnSpc>
            </a:pPr>
            <a:endParaRPr lang="en-US" altLang="en-US" sz="1200" dirty="0"/>
          </a:p>
          <a:p>
            <a:pPr>
              <a:lnSpc>
                <a:spcPct val="80000"/>
              </a:lnSpc>
            </a:pPr>
            <a:r>
              <a:rPr lang="en-US" altLang="en-US" sz="2000" dirty="0"/>
              <a:t>	</a:t>
            </a:r>
          </a:p>
          <a:p>
            <a:pPr lvl="1">
              <a:lnSpc>
                <a:spcPct val="80000"/>
              </a:lnSpc>
            </a:pPr>
            <a:endParaRPr lang="en-US" altLang="en-US" sz="2000" dirty="0"/>
          </a:p>
          <a:p>
            <a:pPr lvl="1">
              <a:lnSpc>
                <a:spcPct val="80000"/>
              </a:lnSpc>
            </a:pPr>
            <a:endParaRPr lang="en-US" altLang="en-US" sz="2000" dirty="0"/>
          </a:p>
          <a:p>
            <a:endParaRPr lang="en-US" dirty="0"/>
          </a:p>
        </p:txBody>
      </p:sp>
      <p:sp>
        <p:nvSpPr>
          <p:cNvPr id="8" name="Content Placeholder 7"/>
          <p:cNvSpPr>
            <a:spLocks noGrp="1"/>
          </p:cNvSpPr>
          <p:nvPr>
            <p:ph sz="half" idx="2"/>
          </p:nvPr>
        </p:nvSpPr>
        <p:spPr>
          <a:xfrm>
            <a:off x="6324600" y="1449387"/>
            <a:ext cx="4495800" cy="4113213"/>
          </a:xfrm>
        </p:spPr>
        <p:txBody>
          <a:bodyPr/>
          <a:lstStyle/>
          <a:p>
            <a:pPr lvl="0">
              <a:lnSpc>
                <a:spcPct val="80000"/>
              </a:lnSpc>
            </a:pPr>
            <a:r>
              <a:rPr lang="en-CA" altLang="en-US" sz="1400" dirty="0"/>
              <a:t>Wednesday</a:t>
            </a:r>
            <a:r>
              <a:rPr lang="en-US" altLang="en-US" sz="1400" dirty="0"/>
              <a:t> November 13, 08:00 – 10:00</a:t>
            </a:r>
          </a:p>
          <a:p>
            <a:pPr lvl="1">
              <a:lnSpc>
                <a:spcPct val="80000"/>
              </a:lnSpc>
            </a:pPr>
            <a:r>
              <a:rPr lang="en-US" altLang="en-US" sz="1200" dirty="0"/>
              <a:t>Call Meeting to order</a:t>
            </a:r>
          </a:p>
          <a:p>
            <a:pPr lvl="1">
              <a:lnSpc>
                <a:spcPct val="80000"/>
              </a:lnSpc>
            </a:pPr>
            <a:r>
              <a:rPr lang="en-US" altLang="en-US" sz="1200" dirty="0"/>
              <a:t>IEEE-SA IPR Policy and procedure.</a:t>
            </a:r>
          </a:p>
          <a:p>
            <a:pPr lvl="1">
              <a:lnSpc>
                <a:spcPct val="80000"/>
              </a:lnSpc>
            </a:pPr>
            <a:r>
              <a:rPr lang="en-US" altLang="en-US" sz="1200" dirty="0"/>
              <a:t>Comment resolution and submissions</a:t>
            </a:r>
          </a:p>
          <a:p>
            <a:pPr lvl="1">
              <a:lnSpc>
                <a:spcPct val="80000"/>
              </a:lnSpc>
            </a:pPr>
            <a:r>
              <a:rPr lang="en-US" altLang="en-US" sz="1200" dirty="0"/>
              <a:t>Recess	</a:t>
            </a:r>
          </a:p>
          <a:p>
            <a:pPr>
              <a:lnSpc>
                <a:spcPct val="80000"/>
              </a:lnSpc>
            </a:pPr>
            <a:r>
              <a:rPr lang="en-US" altLang="en-US" sz="1200" dirty="0"/>
              <a:t>Wednesday November 13, 13:30 – 15:30</a:t>
            </a:r>
          </a:p>
          <a:p>
            <a:pPr lvl="1">
              <a:lnSpc>
                <a:spcPct val="80000"/>
              </a:lnSpc>
            </a:pPr>
            <a:r>
              <a:rPr lang="en-US" altLang="en-US" sz="1200" dirty="0"/>
              <a:t>Call Meeting to order</a:t>
            </a:r>
          </a:p>
          <a:p>
            <a:pPr lvl="1">
              <a:lnSpc>
                <a:spcPct val="80000"/>
              </a:lnSpc>
            </a:pPr>
            <a:r>
              <a:rPr lang="en-US" altLang="en-US" sz="1200" dirty="0"/>
              <a:t>IEEE-SA IPR Policy and procedure.</a:t>
            </a:r>
          </a:p>
          <a:p>
            <a:pPr lvl="1">
              <a:lnSpc>
                <a:spcPct val="80000"/>
              </a:lnSpc>
            </a:pPr>
            <a:r>
              <a:rPr lang="en-US" altLang="en-US" sz="1200" dirty="0"/>
              <a:t>Comment resolution and submissions</a:t>
            </a:r>
          </a:p>
          <a:p>
            <a:pPr lvl="1">
              <a:lnSpc>
                <a:spcPct val="80000"/>
              </a:lnSpc>
            </a:pPr>
            <a:r>
              <a:rPr lang="en-US" altLang="en-US" sz="1200" dirty="0"/>
              <a:t>Recess	</a:t>
            </a:r>
          </a:p>
          <a:p>
            <a:pPr>
              <a:lnSpc>
                <a:spcPct val="80000"/>
              </a:lnSpc>
            </a:pPr>
            <a:r>
              <a:rPr lang="en-US" altLang="en-US" sz="1400" dirty="0"/>
              <a:t>Thursday November 14, 10:30 – 12:30</a:t>
            </a:r>
          </a:p>
          <a:p>
            <a:pPr lvl="1">
              <a:lnSpc>
                <a:spcPct val="80000"/>
              </a:lnSpc>
            </a:pPr>
            <a:r>
              <a:rPr lang="en-US" altLang="en-US" sz="1200" dirty="0"/>
              <a:t>Call Meeting to order</a:t>
            </a:r>
          </a:p>
          <a:p>
            <a:pPr lvl="1">
              <a:lnSpc>
                <a:spcPct val="80000"/>
              </a:lnSpc>
            </a:pPr>
            <a:r>
              <a:rPr lang="en-US" altLang="en-US" sz="1200" dirty="0"/>
              <a:t>IEEE-SA IPR Policy and procedure.</a:t>
            </a:r>
          </a:p>
          <a:p>
            <a:pPr lvl="1">
              <a:lnSpc>
                <a:spcPct val="80000"/>
              </a:lnSpc>
            </a:pPr>
            <a:r>
              <a:rPr lang="en-US" altLang="en-US" sz="1200" dirty="0"/>
              <a:t>Comment resolution</a:t>
            </a:r>
          </a:p>
          <a:p>
            <a:pPr lvl="1">
              <a:lnSpc>
                <a:spcPct val="80000"/>
              </a:lnSpc>
            </a:pPr>
            <a:r>
              <a:rPr lang="en-US" altLang="en-US" sz="1200" dirty="0"/>
              <a:t>Recess </a:t>
            </a:r>
            <a:endParaRPr lang="en-US" altLang="en-US" sz="1800" dirty="0"/>
          </a:p>
          <a:p>
            <a:pPr>
              <a:lnSpc>
                <a:spcPct val="80000"/>
              </a:lnSpc>
            </a:pPr>
            <a:r>
              <a:rPr lang="en-US" altLang="en-US" sz="1400" dirty="0"/>
              <a:t>Thursday November 14, 16:00 – 18:00</a:t>
            </a:r>
          </a:p>
          <a:p>
            <a:pPr lvl="1">
              <a:lnSpc>
                <a:spcPct val="80000"/>
              </a:lnSpc>
            </a:pPr>
            <a:r>
              <a:rPr lang="en-US" altLang="en-US" sz="1200" dirty="0"/>
              <a:t>Call Meeting to order</a:t>
            </a:r>
          </a:p>
          <a:p>
            <a:pPr lvl="1">
              <a:lnSpc>
                <a:spcPct val="80000"/>
              </a:lnSpc>
            </a:pPr>
            <a:r>
              <a:rPr lang="en-US" altLang="en-US" sz="1200" dirty="0"/>
              <a:t>IEEE-SA IPR Policy and procedure.</a:t>
            </a:r>
          </a:p>
          <a:p>
            <a:pPr lvl="1">
              <a:lnSpc>
                <a:spcPct val="80000"/>
              </a:lnSpc>
            </a:pPr>
            <a:r>
              <a:rPr lang="en-US" altLang="en-US" sz="1200" dirty="0"/>
              <a:t>TG Motions</a:t>
            </a:r>
          </a:p>
          <a:p>
            <a:pPr lvl="1">
              <a:lnSpc>
                <a:spcPct val="80000"/>
              </a:lnSpc>
            </a:pPr>
            <a:r>
              <a:rPr lang="en-US" altLang="en-US" sz="1200" dirty="0"/>
              <a:t>Comment Resolution</a:t>
            </a:r>
          </a:p>
          <a:p>
            <a:pPr lvl="1">
              <a:lnSpc>
                <a:spcPct val="80000"/>
              </a:lnSpc>
            </a:pPr>
            <a:r>
              <a:rPr lang="en-US" altLang="en-US" sz="1200" dirty="0"/>
              <a:t>TG ad hoc meeting</a:t>
            </a:r>
          </a:p>
          <a:p>
            <a:pPr lvl="1">
              <a:lnSpc>
                <a:spcPct val="80000"/>
              </a:lnSpc>
            </a:pPr>
            <a:r>
              <a:rPr lang="en-US" altLang="en-US" sz="1200" dirty="0" err="1"/>
              <a:t>Telecon</a:t>
            </a:r>
            <a:r>
              <a:rPr lang="en-US" altLang="en-US" sz="1200" dirty="0"/>
              <a:t> Schedule</a:t>
            </a:r>
          </a:p>
          <a:p>
            <a:pPr lvl="1">
              <a:lnSpc>
                <a:spcPct val="80000"/>
              </a:lnSpc>
            </a:pPr>
            <a:r>
              <a:rPr lang="en-US" altLang="en-US" sz="1200" dirty="0"/>
              <a:t>Adjourn</a:t>
            </a:r>
          </a:p>
          <a:p>
            <a:endParaRPr lang="en-US" sz="2400" dirty="0"/>
          </a:p>
        </p:txBody>
      </p:sp>
      <p:sp>
        <p:nvSpPr>
          <p:cNvPr id="6" name="Date Placeholder 5"/>
          <p:cNvSpPr>
            <a:spLocks noGrp="1"/>
          </p:cNvSpPr>
          <p:nvPr>
            <p:ph type="dt" idx="10"/>
          </p:nvPr>
        </p:nvSpPr>
        <p:spPr/>
        <p:txBody>
          <a:bodyPr/>
          <a:lstStyle/>
          <a:p>
            <a:r>
              <a:rPr lang="en-US"/>
              <a:t>November 2019</a:t>
            </a:r>
            <a:endParaRPr lang="en-GB" dirty="0"/>
          </a:p>
        </p:txBody>
      </p:sp>
      <p:sp>
        <p:nvSpPr>
          <p:cNvPr id="5" name="Footer Placeholder 4"/>
          <p:cNvSpPr>
            <a:spLocks noGrp="1"/>
          </p:cNvSpPr>
          <p:nvPr>
            <p:ph type="ftr" idx="11"/>
          </p:nvPr>
        </p:nvSpPr>
        <p:spPr/>
        <p:txBody>
          <a:bodyPr/>
          <a:lstStyle/>
          <a:p>
            <a:r>
              <a:rPr lang="en-GB"/>
              <a:t>Osama Aboul-Magd, Huawei Technologies</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184709672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TGax Schedule</a:t>
            </a:r>
          </a:p>
        </p:txBody>
      </p:sp>
      <p:sp>
        <p:nvSpPr>
          <p:cNvPr id="6" name="Date Placeholder 5"/>
          <p:cNvSpPr>
            <a:spLocks noGrp="1"/>
          </p:cNvSpPr>
          <p:nvPr>
            <p:ph type="dt" idx="10"/>
          </p:nvPr>
        </p:nvSpPr>
        <p:spPr/>
        <p:txBody>
          <a:bodyPr/>
          <a:lstStyle/>
          <a:p>
            <a:r>
              <a:rPr lang="en-US"/>
              <a:t>November 2019</a:t>
            </a:r>
            <a:endParaRPr lang="en-GB" dirty="0"/>
          </a:p>
        </p:txBody>
      </p:sp>
      <p:sp>
        <p:nvSpPr>
          <p:cNvPr id="5" name="Footer Placeholder 4"/>
          <p:cNvSpPr>
            <a:spLocks noGrp="1"/>
          </p:cNvSpPr>
          <p:nvPr>
            <p:ph type="ftr" idx="11"/>
          </p:nvPr>
        </p:nvSpPr>
        <p:spPr/>
        <p:txBody>
          <a:bodyPr/>
          <a:lstStyle/>
          <a:p>
            <a:r>
              <a:rPr lang="en-GB"/>
              <a:t>Osama Aboul-Magd, Huawei Technologies</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466980611"/>
              </p:ext>
            </p:extLst>
          </p:nvPr>
        </p:nvGraphicFramePr>
        <p:xfrm>
          <a:off x="2438400" y="2324154"/>
          <a:ext cx="7086600" cy="2278326"/>
        </p:xfrm>
        <a:graphic>
          <a:graphicData uri="http://schemas.openxmlformats.org/drawingml/2006/table">
            <a:tbl>
              <a:tblPr firstRow="1" bandRow="1">
                <a:tableStyleId>{616DA210-FB5B-4158-B5E0-FEB733F419BA}</a:tableStyleId>
              </a:tblPr>
              <a:tblGrid>
                <a:gridCol w="1417320">
                  <a:extLst>
                    <a:ext uri="{9D8B030D-6E8A-4147-A177-3AD203B41FA5}">
                      <a16:colId xmlns:a16="http://schemas.microsoft.com/office/drawing/2014/main" val="20000"/>
                    </a:ext>
                  </a:extLst>
                </a:gridCol>
                <a:gridCol w="1417320">
                  <a:extLst>
                    <a:ext uri="{9D8B030D-6E8A-4147-A177-3AD203B41FA5}">
                      <a16:colId xmlns:a16="http://schemas.microsoft.com/office/drawing/2014/main" val="20001"/>
                    </a:ext>
                  </a:extLst>
                </a:gridCol>
                <a:gridCol w="1417320">
                  <a:extLst>
                    <a:ext uri="{9D8B030D-6E8A-4147-A177-3AD203B41FA5}">
                      <a16:colId xmlns:a16="http://schemas.microsoft.com/office/drawing/2014/main" val="20002"/>
                    </a:ext>
                  </a:extLst>
                </a:gridCol>
                <a:gridCol w="1417320">
                  <a:extLst>
                    <a:ext uri="{9D8B030D-6E8A-4147-A177-3AD203B41FA5}">
                      <a16:colId xmlns:a16="http://schemas.microsoft.com/office/drawing/2014/main" val="20003"/>
                    </a:ext>
                  </a:extLst>
                </a:gridCol>
                <a:gridCol w="1417320">
                  <a:extLst>
                    <a:ext uri="{9D8B030D-6E8A-4147-A177-3AD203B41FA5}">
                      <a16:colId xmlns:a16="http://schemas.microsoft.com/office/drawing/2014/main" val="20004"/>
                    </a:ext>
                  </a:extLst>
                </a:gridCol>
              </a:tblGrid>
              <a:tr h="419046">
                <a:tc>
                  <a:txBody>
                    <a:bodyPr/>
                    <a:lstStyle/>
                    <a:p>
                      <a:pPr algn="ctr"/>
                      <a:endParaRPr lang="en-US" dirty="0"/>
                    </a:p>
                  </a:txBody>
                  <a:tcPr/>
                </a:tc>
                <a:tc>
                  <a:txBody>
                    <a:bodyPr/>
                    <a:lstStyle/>
                    <a:p>
                      <a:pPr algn="ctr"/>
                      <a:r>
                        <a:rPr lang="en-US" dirty="0"/>
                        <a:t>Monday</a:t>
                      </a:r>
                    </a:p>
                  </a:txBody>
                  <a:tcPr/>
                </a:tc>
                <a:tc>
                  <a:txBody>
                    <a:bodyPr/>
                    <a:lstStyle/>
                    <a:p>
                      <a:pPr algn="ctr"/>
                      <a:r>
                        <a:rPr lang="en-US" dirty="0"/>
                        <a:t>Tuesday</a:t>
                      </a:r>
                    </a:p>
                  </a:txBody>
                  <a:tcPr/>
                </a:tc>
                <a:tc>
                  <a:txBody>
                    <a:bodyPr/>
                    <a:lstStyle/>
                    <a:p>
                      <a:pPr algn="ctr"/>
                      <a:r>
                        <a:rPr lang="en-US" dirty="0"/>
                        <a:t>Wednesday</a:t>
                      </a:r>
                    </a:p>
                  </a:txBody>
                  <a:tcPr/>
                </a:tc>
                <a:tc>
                  <a:txBody>
                    <a:bodyPr/>
                    <a:lstStyle/>
                    <a:p>
                      <a:pPr algn="ctr"/>
                      <a:r>
                        <a:rPr lang="en-US" dirty="0"/>
                        <a:t>Thursday</a:t>
                      </a:r>
                    </a:p>
                  </a:txBody>
                  <a:tcPr/>
                </a:tc>
                <a:extLst>
                  <a:ext uri="{0D108BD9-81ED-4DB2-BD59-A6C34878D82A}">
                    <a16:rowId xmlns:a16="http://schemas.microsoft.com/office/drawing/2014/main" val="10000"/>
                  </a:ext>
                </a:extLst>
              </a:tr>
              <a:tr h="340451">
                <a:tc>
                  <a:txBody>
                    <a:bodyPr/>
                    <a:lstStyle/>
                    <a:p>
                      <a:pPr algn="ctr"/>
                      <a:r>
                        <a:rPr lang="en-US" dirty="0"/>
                        <a:t>AM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err="1"/>
                        <a:t>TGax</a:t>
                      </a:r>
                      <a:endParaRPr lang="en-US" sz="1800"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1" dirty="0" err="1"/>
                        <a:t>TGax</a:t>
                      </a:r>
                      <a:endParaRPr lang="en-US" b="1" dirty="0"/>
                    </a:p>
                  </a:txBody>
                  <a:tcPr/>
                </a:tc>
                <a:tc>
                  <a:txBody>
                    <a:bodyPr/>
                    <a:lstStyle/>
                    <a:p>
                      <a:endParaRPr lang="en-US"/>
                    </a:p>
                  </a:txBody>
                  <a:tcPr/>
                </a:tc>
                <a:extLst>
                  <a:ext uri="{0D108BD9-81ED-4DB2-BD59-A6C34878D82A}">
                    <a16:rowId xmlns:a16="http://schemas.microsoft.com/office/drawing/2014/main" val="10001"/>
                  </a:ext>
                </a:extLst>
              </a:tr>
              <a:tr h="396240">
                <a:tc>
                  <a:txBody>
                    <a:bodyPr/>
                    <a:lstStyle/>
                    <a:p>
                      <a:pPr algn="ctr"/>
                      <a:r>
                        <a:rPr lang="en-US" dirty="0"/>
                        <a:t>AM 2</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err="1"/>
                        <a:t>TGax</a:t>
                      </a:r>
                      <a:endParaRPr lang="en-US" sz="1800" b="1" dirty="0"/>
                    </a:p>
                  </a:txBody>
                  <a:tcPr/>
                </a:tc>
                <a:tc>
                  <a:txBody>
                    <a:bodyPr/>
                    <a:lstStyle/>
                    <a:p>
                      <a:pPr algn="ctr"/>
                      <a:endParaRPr lang="en-US" sz="1800"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1" dirty="0" err="1"/>
                        <a:t>TGax</a:t>
                      </a:r>
                      <a:endParaRPr lang="en-US" b="1" dirty="0"/>
                    </a:p>
                  </a:txBody>
                  <a:tcPr/>
                </a:tc>
                <a:extLst>
                  <a:ext uri="{0D108BD9-81ED-4DB2-BD59-A6C34878D82A}">
                    <a16:rowId xmlns:a16="http://schemas.microsoft.com/office/drawing/2014/main" val="10002"/>
                  </a:ext>
                </a:extLst>
              </a:tr>
              <a:tr h="365759">
                <a:tc>
                  <a:txBody>
                    <a:bodyPr/>
                    <a:lstStyle/>
                    <a:p>
                      <a:pPr algn="ctr"/>
                      <a:r>
                        <a:rPr lang="en-US" dirty="0"/>
                        <a:t>PM 1</a:t>
                      </a:r>
                    </a:p>
                  </a:txBody>
                  <a:tcPr/>
                </a:tc>
                <a:tc>
                  <a:txBody>
                    <a:bodyPr/>
                    <a:lstStyle/>
                    <a:p>
                      <a:pPr algn="ctr"/>
                      <a:endParaRPr lang="en-US" b="1" dirty="0"/>
                    </a:p>
                  </a:txBody>
                  <a:tcPr/>
                </a:tc>
                <a:tc>
                  <a:txBody>
                    <a:bodyPr/>
                    <a:lstStyle/>
                    <a:p>
                      <a:endParaRPr lang="en-US" dirty="0"/>
                    </a:p>
                  </a:txBody>
                  <a:tcPr/>
                </a:tc>
                <a:tc>
                  <a:txBody>
                    <a:bodyPr/>
                    <a:lstStyle/>
                    <a:p>
                      <a:pPr algn="ctr"/>
                      <a:r>
                        <a:rPr lang="en-US" sz="1800" b="1" dirty="0" err="1"/>
                        <a:t>TGax</a:t>
                      </a:r>
                      <a:endParaRPr lang="en-US" sz="1800"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a:p>
                  </a:txBody>
                  <a:tcPr/>
                </a:tc>
                <a:extLst>
                  <a:ext uri="{0D108BD9-81ED-4DB2-BD59-A6C34878D82A}">
                    <a16:rowId xmlns:a16="http://schemas.microsoft.com/office/drawing/2014/main" val="10003"/>
                  </a:ext>
                </a:extLst>
              </a:tr>
              <a:tr h="365759">
                <a:tc>
                  <a:txBody>
                    <a:bodyPr/>
                    <a:lstStyle/>
                    <a:p>
                      <a:pPr algn="ctr"/>
                      <a:r>
                        <a:rPr lang="en-US" dirty="0"/>
                        <a:t>PM</a:t>
                      </a:r>
                      <a:r>
                        <a:rPr lang="en-US" baseline="0" dirty="0"/>
                        <a:t> 2</a:t>
                      </a:r>
                      <a:endParaRPr 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err="1"/>
                        <a:t>TGax</a:t>
                      </a:r>
                      <a:endParaRPr lang="en-US" sz="1800"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800" b="1" dirty="0" err="1"/>
                        <a:t>TGax</a:t>
                      </a:r>
                      <a:endParaRPr lang="en-US" sz="1800" b="1" dirty="0"/>
                    </a:p>
                  </a:txBody>
                  <a:tcPr/>
                </a:tc>
                <a:tc>
                  <a:txBody>
                    <a:bodyPr/>
                    <a:lstStyle/>
                    <a:p>
                      <a:endParaRPr 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1" dirty="0" err="1"/>
                        <a:t>TGax</a:t>
                      </a:r>
                      <a:endParaRPr lang="en-US" b="1" dirty="0"/>
                    </a:p>
                  </a:txBody>
                  <a:tcPr/>
                </a:tc>
                <a:extLst>
                  <a:ext uri="{0D108BD9-81ED-4DB2-BD59-A6C34878D82A}">
                    <a16:rowId xmlns:a16="http://schemas.microsoft.com/office/drawing/2014/main" val="10004"/>
                  </a:ext>
                </a:extLst>
              </a:tr>
              <a:tr h="349405">
                <a:tc>
                  <a:txBody>
                    <a:bodyPr/>
                    <a:lstStyle/>
                    <a:p>
                      <a:pPr algn="ctr"/>
                      <a:r>
                        <a:rPr lang="en-US" dirty="0"/>
                        <a:t>EVE</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sz="1800" b="1" dirty="0"/>
                    </a:p>
                  </a:txBody>
                  <a:tcPr/>
                </a:tc>
                <a:tc>
                  <a:txBody>
                    <a:bodyPr/>
                    <a:lstStyle/>
                    <a:p>
                      <a:pPr algn="ctr"/>
                      <a:endParaRPr lang="en-US" dirty="0"/>
                    </a:p>
                  </a:txBody>
                  <a:tcPr/>
                </a:tc>
                <a:tc>
                  <a:txBody>
                    <a:bodyPr/>
                    <a:lstStyle/>
                    <a:p>
                      <a:pPr algn="ctr"/>
                      <a:endParaRPr lang="en-US" dirty="0"/>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49174007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1467907" y="606425"/>
            <a:ext cx="9484784" cy="1065213"/>
          </a:xfrm>
        </p:spPr>
        <p:txBody>
          <a:bodyPr/>
          <a:lstStyle/>
          <a:p>
            <a:r>
              <a:rPr lang="en-US" altLang="en-US" dirty="0"/>
              <a:t>Agenda for Monday November 11, 16:00 – 18:00</a:t>
            </a:r>
            <a:r>
              <a:rPr lang="en-US" altLang="en-US" dirty="0">
                <a:sym typeface="Wingdings" panose="05000000000000000000" pitchFamily="2" charset="2"/>
              </a:rPr>
              <a:t> </a:t>
            </a:r>
            <a:endParaRPr lang="en-US" dirty="0"/>
          </a:p>
        </p:txBody>
      </p:sp>
      <p:sp>
        <p:nvSpPr>
          <p:cNvPr id="7" name="Content Placeholder 6"/>
          <p:cNvSpPr>
            <a:spLocks noGrp="1"/>
          </p:cNvSpPr>
          <p:nvPr>
            <p:ph idx="1"/>
          </p:nvPr>
        </p:nvSpPr>
        <p:spPr>
          <a:xfrm>
            <a:off x="1143000" y="1828801"/>
            <a:ext cx="10134599" cy="4113213"/>
          </a:xfrm>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buFont typeface="Arial" panose="020B0604020202020204" pitchFamily="34" charset="0"/>
              <a:buChar char="•"/>
            </a:pPr>
            <a:r>
              <a:rPr lang="en-US" altLang="en-US" dirty="0"/>
              <a:t>Submissions</a:t>
            </a:r>
          </a:p>
          <a:p>
            <a:pPr lvl="0">
              <a:lnSpc>
                <a:spcPct val="80000"/>
              </a:lnSpc>
              <a:buFont typeface="Arial" panose="020B0604020202020204" pitchFamily="34" charset="0"/>
              <a:buChar char="•"/>
            </a:pPr>
            <a:r>
              <a:rPr lang="en-US" altLang="en-US" dirty="0"/>
              <a:t>TG motions</a:t>
            </a:r>
          </a:p>
          <a:p>
            <a:pPr lvl="1">
              <a:lnSpc>
                <a:spcPct val="80000"/>
              </a:lnSpc>
              <a:buFont typeface="Arial" panose="020B0604020202020204" pitchFamily="34" charset="0"/>
              <a:buChar char="•"/>
            </a:pPr>
            <a:r>
              <a:rPr lang="en-US" altLang="en-US" sz="1800" dirty="0"/>
              <a:t>Approve TG meeting and Teleconference minutes since March 2019 meeting.</a:t>
            </a:r>
            <a:endParaRPr lang="en-US" altLang="en-US" dirty="0"/>
          </a:p>
          <a:p>
            <a:pPr lvl="0">
              <a:lnSpc>
                <a:spcPct val="80000"/>
              </a:lnSpc>
              <a:buFont typeface="Arial" panose="020B0604020202020204" pitchFamily="34" charset="0"/>
              <a:buChar char="•"/>
            </a:pPr>
            <a:r>
              <a:rPr lang="en-US" altLang="en-US" dirty="0"/>
              <a:t>Comment Assignment (if necessary) – all comments were assigned.</a:t>
            </a:r>
          </a:p>
          <a:p>
            <a:pPr lvl="0">
              <a:lnSpc>
                <a:spcPct val="80000"/>
              </a:lnSpc>
              <a:buFont typeface="Arial" panose="020B0604020202020204" pitchFamily="34" charset="0"/>
              <a:buChar char="•"/>
            </a:pPr>
            <a:r>
              <a:rPr lang="en-US" altLang="en-US" dirty="0"/>
              <a:t>Summary of WG LB 244 Results</a:t>
            </a:r>
          </a:p>
          <a:p>
            <a:pPr lvl="0">
              <a:lnSpc>
                <a:spcPct val="80000"/>
              </a:lnSpc>
              <a:buFont typeface="Arial" panose="020B0604020202020204" pitchFamily="34" charset="0"/>
              <a:buChar char="•"/>
            </a:pPr>
            <a:r>
              <a:rPr lang="en-US" altLang="en-US" dirty="0"/>
              <a:t>Report to EC – 5 min</a:t>
            </a:r>
          </a:p>
          <a:p>
            <a:pPr lvl="0">
              <a:lnSpc>
                <a:spcPct val="80000"/>
              </a:lnSpc>
              <a:buFont typeface="Arial" panose="020B0604020202020204" pitchFamily="34" charset="0"/>
              <a:buChar char="•"/>
            </a:pPr>
            <a:r>
              <a:rPr lang="en-US" altLang="en-US" dirty="0"/>
              <a:t>Comment Resolution Submissions</a:t>
            </a:r>
          </a:p>
          <a:p>
            <a:pPr lvl="0">
              <a:lnSpc>
                <a:spcPct val="80000"/>
              </a:lnSpc>
              <a:buFont typeface="Arial" panose="020B0604020202020204" pitchFamily="34" charset="0"/>
              <a:buChar char="•"/>
            </a:pPr>
            <a:r>
              <a:rPr lang="en-US" altLang="en-US" dirty="0"/>
              <a:t>Recess</a:t>
            </a:r>
          </a:p>
          <a:p>
            <a:endParaRPr lang="en-US" sz="2800"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17</a:t>
            </a:fld>
            <a:endParaRPr lang="en-GB"/>
          </a:p>
        </p:txBody>
      </p:sp>
      <p:sp>
        <p:nvSpPr>
          <p:cNvPr id="4" name="Footer Placeholder 3"/>
          <p:cNvSpPr>
            <a:spLocks noGrp="1"/>
          </p:cNvSpPr>
          <p:nvPr>
            <p:ph type="ftr" idx="14"/>
          </p:nvPr>
        </p:nvSpPr>
        <p:spPr/>
        <p:txBody>
          <a:bodyPr/>
          <a:lstStyle/>
          <a:p>
            <a:r>
              <a:rPr lang="en-GB"/>
              <a:t>Osama Aboul-Magd, Huawei Technologies</a:t>
            </a:r>
          </a:p>
        </p:txBody>
      </p:sp>
      <p:sp>
        <p:nvSpPr>
          <p:cNvPr id="3" name="Date Placeholder 2"/>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98669255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Submissions</a:t>
            </a:r>
          </a:p>
        </p:txBody>
      </p:sp>
      <p:sp>
        <p:nvSpPr>
          <p:cNvPr id="6" name="Date Placeholder 5"/>
          <p:cNvSpPr>
            <a:spLocks noGrp="1"/>
          </p:cNvSpPr>
          <p:nvPr>
            <p:ph type="dt" idx="10"/>
          </p:nvPr>
        </p:nvSpPr>
        <p:spPr/>
        <p:txBody>
          <a:bodyPr/>
          <a:lstStyle/>
          <a:p>
            <a:r>
              <a:rPr lang="en-US"/>
              <a:t>November 2019</a:t>
            </a:r>
            <a:endParaRPr lang="en-GB" dirty="0"/>
          </a:p>
        </p:txBody>
      </p:sp>
      <p:sp>
        <p:nvSpPr>
          <p:cNvPr id="5" name="Footer Placeholder 4"/>
          <p:cNvSpPr>
            <a:spLocks noGrp="1"/>
          </p:cNvSpPr>
          <p:nvPr>
            <p:ph type="ftr" idx="11"/>
          </p:nvPr>
        </p:nvSpPr>
        <p:spPr/>
        <p:txBody>
          <a:bodyPr/>
          <a:lstStyle/>
          <a:p>
            <a:r>
              <a:rPr lang="en-GB"/>
              <a:t>Osama Aboul-Magd, Huawei Technologies</a:t>
            </a:r>
            <a:endParaRPr lang="en-GB"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graphicFrame>
        <p:nvGraphicFramePr>
          <p:cNvPr id="8" name="Table 7">
            <a:extLst>
              <a:ext uri="{FF2B5EF4-FFF2-40B4-BE49-F238E27FC236}">
                <a16:creationId xmlns:a16="http://schemas.microsoft.com/office/drawing/2014/main" id="{88DD32DD-EE16-EA4E-B232-4109F0420CB7}"/>
              </a:ext>
            </a:extLst>
          </p:cNvPr>
          <p:cNvGraphicFramePr>
            <a:graphicFrameLocks noGrp="1"/>
          </p:cNvGraphicFramePr>
          <p:nvPr>
            <p:extLst>
              <p:ext uri="{D42A27DB-BD31-4B8C-83A1-F6EECF244321}">
                <p14:modId xmlns:p14="http://schemas.microsoft.com/office/powerpoint/2010/main" val="89663964"/>
              </p:ext>
            </p:extLst>
          </p:nvPr>
        </p:nvGraphicFramePr>
        <p:xfrm>
          <a:off x="1981200" y="1523999"/>
          <a:ext cx="8001000" cy="4648206"/>
        </p:xfrm>
        <a:graphic>
          <a:graphicData uri="http://schemas.openxmlformats.org/drawingml/2006/table">
            <a:tbl>
              <a:tblPr>
                <a:tableStyleId>{5C22544A-7EE6-4342-B048-85BDC9FD1C3A}</a:tableStyleId>
              </a:tblPr>
              <a:tblGrid>
                <a:gridCol w="804437">
                  <a:extLst>
                    <a:ext uri="{9D8B030D-6E8A-4147-A177-3AD203B41FA5}">
                      <a16:colId xmlns:a16="http://schemas.microsoft.com/office/drawing/2014/main" val="705026460"/>
                    </a:ext>
                  </a:extLst>
                </a:gridCol>
                <a:gridCol w="820212">
                  <a:extLst>
                    <a:ext uri="{9D8B030D-6E8A-4147-A177-3AD203B41FA5}">
                      <a16:colId xmlns:a16="http://schemas.microsoft.com/office/drawing/2014/main" val="384365293"/>
                    </a:ext>
                  </a:extLst>
                </a:gridCol>
                <a:gridCol w="3584479">
                  <a:extLst>
                    <a:ext uri="{9D8B030D-6E8A-4147-A177-3AD203B41FA5}">
                      <a16:colId xmlns:a16="http://schemas.microsoft.com/office/drawing/2014/main" val="1058184404"/>
                    </a:ext>
                  </a:extLst>
                </a:gridCol>
                <a:gridCol w="2791872">
                  <a:extLst>
                    <a:ext uri="{9D8B030D-6E8A-4147-A177-3AD203B41FA5}">
                      <a16:colId xmlns:a16="http://schemas.microsoft.com/office/drawing/2014/main" val="2946096872"/>
                    </a:ext>
                  </a:extLst>
                </a:gridCol>
              </a:tblGrid>
              <a:tr h="234083">
                <a:tc>
                  <a:txBody>
                    <a:bodyPr/>
                    <a:lstStyle/>
                    <a:p>
                      <a:pPr algn="ctr" fontAlgn="b"/>
                      <a:r>
                        <a:rPr lang="en-CA" sz="1200" b="1" u="none" strike="noStrike">
                          <a:effectLst/>
                        </a:rPr>
                        <a:t>Year</a:t>
                      </a:r>
                      <a:endParaRPr lang="en-CA" sz="1200" b="1" i="0" u="none" strike="noStrike">
                        <a:solidFill>
                          <a:srgbClr val="000000"/>
                        </a:solidFill>
                        <a:effectLst/>
                        <a:latin typeface="Calibri" panose="020F0502020204030204" pitchFamily="34" charset="0"/>
                      </a:endParaRPr>
                    </a:p>
                  </a:txBody>
                  <a:tcPr marL="5074" marR="5074" marT="5074" marB="0" anchor="b"/>
                </a:tc>
                <a:tc>
                  <a:txBody>
                    <a:bodyPr/>
                    <a:lstStyle/>
                    <a:p>
                      <a:pPr algn="ctr" fontAlgn="b"/>
                      <a:r>
                        <a:rPr lang="en-CA" sz="1200" b="1" u="none" strike="noStrike">
                          <a:effectLst/>
                        </a:rPr>
                        <a:t>DCN</a:t>
                      </a:r>
                      <a:endParaRPr lang="en-CA" sz="1200" b="1" i="0" u="none" strike="noStrike">
                        <a:solidFill>
                          <a:srgbClr val="000000"/>
                        </a:solidFill>
                        <a:effectLst/>
                        <a:latin typeface="Calibri" panose="020F0502020204030204" pitchFamily="34" charset="0"/>
                      </a:endParaRPr>
                    </a:p>
                  </a:txBody>
                  <a:tcPr marL="5074" marR="5074" marT="5074" marB="0" anchor="b"/>
                </a:tc>
                <a:tc>
                  <a:txBody>
                    <a:bodyPr/>
                    <a:lstStyle/>
                    <a:p>
                      <a:pPr algn="ctr" fontAlgn="b"/>
                      <a:r>
                        <a:rPr lang="en-CA" sz="1200" b="1" u="none" strike="noStrike">
                          <a:effectLst/>
                        </a:rPr>
                        <a:t>Title</a:t>
                      </a:r>
                      <a:endParaRPr lang="en-CA" sz="1200" b="1" i="0" u="none" strike="noStrike">
                        <a:solidFill>
                          <a:srgbClr val="000000"/>
                        </a:solidFill>
                        <a:effectLst/>
                        <a:latin typeface="Calibri" panose="020F0502020204030204" pitchFamily="34" charset="0"/>
                      </a:endParaRPr>
                    </a:p>
                  </a:txBody>
                  <a:tcPr marL="5074" marR="5074" marT="5074" marB="0" anchor="b"/>
                </a:tc>
                <a:tc>
                  <a:txBody>
                    <a:bodyPr/>
                    <a:lstStyle/>
                    <a:p>
                      <a:pPr algn="ctr" fontAlgn="b"/>
                      <a:r>
                        <a:rPr lang="en-CA" sz="1200" b="1" u="none" strike="noStrike" dirty="0">
                          <a:effectLst/>
                        </a:rPr>
                        <a:t>Author</a:t>
                      </a:r>
                      <a:endParaRPr lang="en-CA" sz="1200" b="1" i="0" u="none" strike="noStrike" dirty="0">
                        <a:solidFill>
                          <a:srgbClr val="000000"/>
                        </a:solidFill>
                        <a:effectLst/>
                        <a:latin typeface="Calibri" panose="020F0502020204030204" pitchFamily="34" charset="0"/>
                      </a:endParaRPr>
                    </a:p>
                  </a:txBody>
                  <a:tcPr marL="5074" marR="5074" marT="5074" marB="0" anchor="b"/>
                </a:tc>
                <a:extLst>
                  <a:ext uri="{0D108BD9-81ED-4DB2-BD59-A6C34878D82A}">
                    <a16:rowId xmlns:a16="http://schemas.microsoft.com/office/drawing/2014/main" val="3233774558"/>
                  </a:ext>
                </a:extLst>
              </a:tr>
              <a:tr h="234083">
                <a:tc>
                  <a:txBody>
                    <a:bodyPr/>
                    <a:lstStyle/>
                    <a:p>
                      <a:pPr algn="r" fontAlgn="b"/>
                      <a:r>
                        <a:rPr lang="en-CA" sz="1200" u="none" strike="noStrike">
                          <a:effectLst/>
                        </a:rPr>
                        <a:t>2019</a:t>
                      </a:r>
                      <a:endParaRPr lang="en-CA" sz="1200" b="0" i="0" u="none" strike="noStrike">
                        <a:solidFill>
                          <a:srgbClr val="000000"/>
                        </a:solidFill>
                        <a:effectLst/>
                        <a:latin typeface="Calibri" panose="020F0502020204030204" pitchFamily="34" charset="0"/>
                      </a:endParaRPr>
                    </a:p>
                  </a:txBody>
                  <a:tcPr marL="5074" marR="5074" marT="5074" marB="0" anchor="b"/>
                </a:tc>
                <a:tc>
                  <a:txBody>
                    <a:bodyPr/>
                    <a:lstStyle/>
                    <a:p>
                      <a:pPr algn="r" fontAlgn="b"/>
                      <a:r>
                        <a:rPr lang="en-CA" sz="1200" u="none" strike="noStrike">
                          <a:effectLst/>
                        </a:rPr>
                        <a:t>1684</a:t>
                      </a:r>
                      <a:endParaRPr lang="en-CA" sz="1200" b="0" i="0" u="none" strike="noStrike">
                        <a:solidFill>
                          <a:srgbClr val="000000"/>
                        </a:solidFill>
                        <a:effectLst/>
                        <a:latin typeface="Calibri" panose="020F0502020204030204" pitchFamily="34" charset="0"/>
                      </a:endParaRPr>
                    </a:p>
                  </a:txBody>
                  <a:tcPr marL="5074" marR="5074" marT="5074" marB="0" anchor="b"/>
                </a:tc>
                <a:tc>
                  <a:txBody>
                    <a:bodyPr/>
                    <a:lstStyle/>
                    <a:p>
                      <a:pPr algn="l" fontAlgn="b"/>
                      <a:r>
                        <a:rPr lang="en-CA" sz="1200" u="none" strike="noStrike">
                          <a:effectLst/>
                        </a:rPr>
                        <a:t>CR on dot11HECCAIndicationMode</a:t>
                      </a:r>
                      <a:endParaRPr lang="en-CA" sz="1200" b="0" i="0" u="none" strike="noStrike">
                        <a:solidFill>
                          <a:srgbClr val="000000"/>
                        </a:solidFill>
                        <a:effectLst/>
                        <a:latin typeface="Calibri" panose="020F0502020204030204" pitchFamily="34" charset="0"/>
                      </a:endParaRPr>
                    </a:p>
                  </a:txBody>
                  <a:tcPr marL="5074" marR="5074" marT="5074" marB="0" anchor="b"/>
                </a:tc>
                <a:tc>
                  <a:txBody>
                    <a:bodyPr/>
                    <a:lstStyle/>
                    <a:p>
                      <a:pPr algn="l" fontAlgn="b"/>
                      <a:r>
                        <a:rPr lang="en-CA" sz="1200" u="none" strike="noStrike">
                          <a:effectLst/>
                        </a:rPr>
                        <a:t>Robert Stacey (Intel)</a:t>
                      </a:r>
                      <a:endParaRPr lang="en-CA" sz="1200" b="0" i="0" u="none" strike="noStrike">
                        <a:solidFill>
                          <a:srgbClr val="000000"/>
                        </a:solidFill>
                        <a:effectLst/>
                        <a:latin typeface="Calibri" panose="020F0502020204030204" pitchFamily="34" charset="0"/>
                      </a:endParaRPr>
                    </a:p>
                  </a:txBody>
                  <a:tcPr marL="5074" marR="5074" marT="5074" marB="0" anchor="b"/>
                </a:tc>
                <a:extLst>
                  <a:ext uri="{0D108BD9-81ED-4DB2-BD59-A6C34878D82A}">
                    <a16:rowId xmlns:a16="http://schemas.microsoft.com/office/drawing/2014/main" val="2625618514"/>
                  </a:ext>
                </a:extLst>
              </a:tr>
              <a:tr h="209002">
                <a:tc>
                  <a:txBody>
                    <a:bodyPr/>
                    <a:lstStyle/>
                    <a:p>
                      <a:pPr algn="r" fontAlgn="b"/>
                      <a:r>
                        <a:rPr lang="en-CA" sz="1100" u="none" strike="noStrike">
                          <a:effectLst/>
                        </a:rPr>
                        <a:t>2019</a:t>
                      </a:r>
                      <a:endParaRPr lang="en-CA" sz="1100" b="0" i="0" u="none" strike="noStrike">
                        <a:solidFill>
                          <a:srgbClr val="000000"/>
                        </a:solidFill>
                        <a:effectLst/>
                        <a:latin typeface="Arial" panose="020B0604020202020204" pitchFamily="34" charset="0"/>
                      </a:endParaRPr>
                    </a:p>
                  </a:txBody>
                  <a:tcPr marL="5074" marR="5074" marT="5074" marB="0" anchor="b"/>
                </a:tc>
                <a:tc>
                  <a:txBody>
                    <a:bodyPr/>
                    <a:lstStyle/>
                    <a:p>
                      <a:pPr algn="r" fontAlgn="b"/>
                      <a:r>
                        <a:rPr lang="en-CA" sz="1100" u="none" strike="noStrike">
                          <a:effectLst/>
                        </a:rPr>
                        <a:t>1796</a:t>
                      </a:r>
                      <a:endParaRPr lang="en-CA" sz="1100" b="0" i="0" u="none" strike="noStrike">
                        <a:solidFill>
                          <a:srgbClr val="000000"/>
                        </a:solidFill>
                        <a:effectLst/>
                        <a:latin typeface="Arial" panose="020B0604020202020204" pitchFamily="34" charset="0"/>
                      </a:endParaRPr>
                    </a:p>
                  </a:txBody>
                  <a:tcPr marL="5074" marR="5074" marT="5074" marB="0" anchor="b"/>
                </a:tc>
                <a:tc>
                  <a:txBody>
                    <a:bodyPr/>
                    <a:lstStyle/>
                    <a:p>
                      <a:pPr algn="l" fontAlgn="b"/>
                      <a:r>
                        <a:rPr lang="en-CA" sz="1100" u="none" strike="noStrike">
                          <a:effectLst/>
                        </a:rPr>
                        <a:t>Comments on TGax CA doc r6</a:t>
                      </a:r>
                      <a:endParaRPr lang="en-CA" sz="1100" b="0" i="0" u="none" strike="noStrike">
                        <a:solidFill>
                          <a:srgbClr val="000000"/>
                        </a:solidFill>
                        <a:effectLst/>
                        <a:latin typeface="Arial" panose="020B0604020202020204" pitchFamily="34" charset="0"/>
                      </a:endParaRPr>
                    </a:p>
                  </a:txBody>
                  <a:tcPr marL="5074" marR="5074" marT="5074" marB="0" anchor="b"/>
                </a:tc>
                <a:tc>
                  <a:txBody>
                    <a:bodyPr/>
                    <a:lstStyle/>
                    <a:p>
                      <a:pPr algn="l" fontAlgn="b"/>
                      <a:r>
                        <a:rPr lang="en-CA" sz="1100" u="none" strike="noStrike">
                          <a:effectLst/>
                        </a:rPr>
                        <a:t>Eldad Perahia (HPE-Aruba)</a:t>
                      </a:r>
                      <a:endParaRPr lang="en-CA" sz="1100" b="0" i="0" u="none" strike="noStrike">
                        <a:solidFill>
                          <a:srgbClr val="000000"/>
                        </a:solidFill>
                        <a:effectLst/>
                        <a:latin typeface="Arial" panose="020B0604020202020204" pitchFamily="34" charset="0"/>
                      </a:endParaRPr>
                    </a:p>
                  </a:txBody>
                  <a:tcPr marL="5074" marR="5074" marT="5074" marB="0" anchor="b"/>
                </a:tc>
                <a:extLst>
                  <a:ext uri="{0D108BD9-81ED-4DB2-BD59-A6C34878D82A}">
                    <a16:rowId xmlns:a16="http://schemas.microsoft.com/office/drawing/2014/main" val="1992079467"/>
                  </a:ext>
                </a:extLst>
              </a:tr>
              <a:tr h="209002">
                <a:tc>
                  <a:txBody>
                    <a:bodyPr/>
                    <a:lstStyle/>
                    <a:p>
                      <a:pPr algn="r" fontAlgn="b"/>
                      <a:r>
                        <a:rPr lang="en-CA" sz="1100" u="none" strike="noStrike">
                          <a:solidFill>
                            <a:srgbClr val="00B050"/>
                          </a:solidFill>
                          <a:effectLst/>
                        </a:rPr>
                        <a:t>2019</a:t>
                      </a:r>
                      <a:endParaRPr lang="en-CA" sz="1100" b="0" i="0" u="none" strike="noStrike">
                        <a:solidFill>
                          <a:srgbClr val="00B050"/>
                        </a:solidFill>
                        <a:effectLst/>
                        <a:latin typeface="Arial" panose="020B0604020202020204" pitchFamily="34" charset="0"/>
                      </a:endParaRPr>
                    </a:p>
                  </a:txBody>
                  <a:tcPr marL="5074" marR="5074" marT="5074" marB="0" anchor="b"/>
                </a:tc>
                <a:tc>
                  <a:txBody>
                    <a:bodyPr/>
                    <a:lstStyle/>
                    <a:p>
                      <a:pPr algn="r" fontAlgn="b"/>
                      <a:r>
                        <a:rPr lang="en-CA" sz="1100" u="none" strike="noStrike">
                          <a:solidFill>
                            <a:srgbClr val="00B050"/>
                          </a:solidFill>
                          <a:effectLst/>
                        </a:rPr>
                        <a:t>1810</a:t>
                      </a:r>
                      <a:endParaRPr lang="en-CA" sz="1100" b="0" i="0" u="none" strike="noStrike">
                        <a:solidFill>
                          <a:srgbClr val="00B050"/>
                        </a:solidFill>
                        <a:effectLst/>
                        <a:latin typeface="Arial" panose="020B0604020202020204" pitchFamily="34" charset="0"/>
                      </a:endParaRPr>
                    </a:p>
                  </a:txBody>
                  <a:tcPr marL="5074" marR="5074" marT="5074" marB="0" anchor="b"/>
                </a:tc>
                <a:tc>
                  <a:txBody>
                    <a:bodyPr/>
                    <a:lstStyle/>
                    <a:p>
                      <a:pPr algn="l" fontAlgn="b"/>
                      <a:r>
                        <a:rPr lang="en-CA" sz="1100" u="none" strike="noStrike">
                          <a:solidFill>
                            <a:srgbClr val="00B050"/>
                          </a:solidFill>
                          <a:effectLst/>
                        </a:rPr>
                        <a:t>CR for NAV related comments</a:t>
                      </a:r>
                      <a:endParaRPr lang="en-CA" sz="1100" b="0" i="0" u="none" strike="noStrike">
                        <a:solidFill>
                          <a:srgbClr val="00B050"/>
                        </a:solidFill>
                        <a:effectLst/>
                        <a:latin typeface="Arial" panose="020B0604020202020204" pitchFamily="34" charset="0"/>
                      </a:endParaRPr>
                    </a:p>
                  </a:txBody>
                  <a:tcPr marL="5074" marR="5074" marT="5074" marB="0" anchor="b"/>
                </a:tc>
                <a:tc>
                  <a:txBody>
                    <a:bodyPr/>
                    <a:lstStyle/>
                    <a:p>
                      <a:pPr algn="l" fontAlgn="b"/>
                      <a:r>
                        <a:rPr lang="en-CA" sz="1100" u="none" strike="noStrike" dirty="0">
                          <a:solidFill>
                            <a:srgbClr val="00B050"/>
                          </a:solidFill>
                          <a:effectLst/>
                        </a:rPr>
                        <a:t>Po-Kai Huang (Intel)</a:t>
                      </a:r>
                      <a:endParaRPr lang="en-CA" sz="1100" b="0" i="0" u="none" strike="noStrike" dirty="0">
                        <a:solidFill>
                          <a:srgbClr val="00B050"/>
                        </a:solidFill>
                        <a:effectLst/>
                        <a:latin typeface="Arial" panose="020B0604020202020204" pitchFamily="34" charset="0"/>
                      </a:endParaRPr>
                    </a:p>
                  </a:txBody>
                  <a:tcPr marL="5074" marR="5074" marT="5074" marB="0" anchor="b"/>
                </a:tc>
                <a:extLst>
                  <a:ext uri="{0D108BD9-81ED-4DB2-BD59-A6C34878D82A}">
                    <a16:rowId xmlns:a16="http://schemas.microsoft.com/office/drawing/2014/main" val="3270470378"/>
                  </a:ext>
                </a:extLst>
              </a:tr>
              <a:tr h="209002">
                <a:tc>
                  <a:txBody>
                    <a:bodyPr/>
                    <a:lstStyle/>
                    <a:p>
                      <a:pPr algn="r" fontAlgn="b"/>
                      <a:r>
                        <a:rPr lang="en-CA" sz="1100" u="none" strike="noStrike">
                          <a:solidFill>
                            <a:srgbClr val="00B050"/>
                          </a:solidFill>
                          <a:effectLst/>
                        </a:rPr>
                        <a:t>2019</a:t>
                      </a:r>
                      <a:endParaRPr lang="en-CA" sz="1100" b="0" i="0" u="none" strike="noStrike">
                        <a:solidFill>
                          <a:srgbClr val="00B050"/>
                        </a:solidFill>
                        <a:effectLst/>
                        <a:latin typeface="Arial" panose="020B0604020202020204" pitchFamily="34" charset="0"/>
                      </a:endParaRPr>
                    </a:p>
                  </a:txBody>
                  <a:tcPr marL="5074" marR="5074" marT="5074" marB="0" anchor="b"/>
                </a:tc>
                <a:tc>
                  <a:txBody>
                    <a:bodyPr/>
                    <a:lstStyle/>
                    <a:p>
                      <a:pPr algn="r" fontAlgn="b"/>
                      <a:r>
                        <a:rPr lang="en-CA" sz="1100" u="none" strike="noStrike">
                          <a:solidFill>
                            <a:srgbClr val="00B050"/>
                          </a:solidFill>
                          <a:effectLst/>
                        </a:rPr>
                        <a:t>1814</a:t>
                      </a:r>
                      <a:endParaRPr lang="en-CA" sz="1100" b="0" i="0" u="none" strike="noStrike">
                        <a:solidFill>
                          <a:srgbClr val="00B050"/>
                        </a:solidFill>
                        <a:effectLst/>
                        <a:latin typeface="Arial" panose="020B0604020202020204" pitchFamily="34" charset="0"/>
                      </a:endParaRPr>
                    </a:p>
                  </a:txBody>
                  <a:tcPr marL="5074" marR="5074" marT="5074" marB="0" anchor="b"/>
                </a:tc>
                <a:tc>
                  <a:txBody>
                    <a:bodyPr/>
                    <a:lstStyle/>
                    <a:p>
                      <a:pPr algn="l" fontAlgn="b"/>
                      <a:r>
                        <a:rPr lang="en-CA" sz="1100" u="none" strike="noStrike">
                          <a:solidFill>
                            <a:srgbClr val="00B050"/>
                          </a:solidFill>
                          <a:effectLst/>
                        </a:rPr>
                        <a:t>CR for SM Power Save</a:t>
                      </a:r>
                      <a:endParaRPr lang="en-CA" sz="1100" b="0" i="0" u="none" strike="noStrike">
                        <a:solidFill>
                          <a:srgbClr val="00B050"/>
                        </a:solidFill>
                        <a:effectLst/>
                        <a:latin typeface="Arial" panose="020B0604020202020204" pitchFamily="34" charset="0"/>
                      </a:endParaRPr>
                    </a:p>
                  </a:txBody>
                  <a:tcPr marL="5074" marR="5074" marT="5074" marB="0" anchor="b"/>
                </a:tc>
                <a:tc>
                  <a:txBody>
                    <a:bodyPr/>
                    <a:lstStyle/>
                    <a:p>
                      <a:pPr algn="l" fontAlgn="b"/>
                      <a:r>
                        <a:rPr lang="en-CA" sz="1100" u="none" strike="noStrike" dirty="0">
                          <a:solidFill>
                            <a:srgbClr val="00B050"/>
                          </a:solidFill>
                          <a:effectLst/>
                        </a:rPr>
                        <a:t>Po-Kai Huang (Intel)</a:t>
                      </a:r>
                      <a:endParaRPr lang="en-CA" sz="1100" b="0" i="0" u="none" strike="noStrike" dirty="0">
                        <a:solidFill>
                          <a:srgbClr val="00B050"/>
                        </a:solidFill>
                        <a:effectLst/>
                        <a:latin typeface="Arial" panose="020B0604020202020204" pitchFamily="34" charset="0"/>
                      </a:endParaRPr>
                    </a:p>
                  </a:txBody>
                  <a:tcPr marL="5074" marR="5074" marT="5074" marB="0" anchor="b"/>
                </a:tc>
                <a:extLst>
                  <a:ext uri="{0D108BD9-81ED-4DB2-BD59-A6C34878D82A}">
                    <a16:rowId xmlns:a16="http://schemas.microsoft.com/office/drawing/2014/main" val="2280871633"/>
                  </a:ext>
                </a:extLst>
              </a:tr>
              <a:tr h="209002">
                <a:tc>
                  <a:txBody>
                    <a:bodyPr/>
                    <a:lstStyle/>
                    <a:p>
                      <a:pPr algn="r" fontAlgn="b"/>
                      <a:r>
                        <a:rPr lang="en-CA" sz="1100" u="none" strike="noStrike">
                          <a:solidFill>
                            <a:srgbClr val="00B050"/>
                          </a:solidFill>
                          <a:effectLst/>
                        </a:rPr>
                        <a:t>2019</a:t>
                      </a:r>
                      <a:endParaRPr lang="en-CA" sz="1100" b="0" i="0" u="none" strike="noStrike">
                        <a:solidFill>
                          <a:srgbClr val="00B050"/>
                        </a:solidFill>
                        <a:effectLst/>
                        <a:latin typeface="Arial" panose="020B0604020202020204" pitchFamily="34" charset="0"/>
                      </a:endParaRPr>
                    </a:p>
                  </a:txBody>
                  <a:tcPr marL="5074" marR="5074" marT="5074" marB="0" anchor="b"/>
                </a:tc>
                <a:tc>
                  <a:txBody>
                    <a:bodyPr/>
                    <a:lstStyle/>
                    <a:p>
                      <a:pPr algn="r" fontAlgn="b"/>
                      <a:r>
                        <a:rPr lang="en-CA" sz="1100" u="none" strike="noStrike">
                          <a:solidFill>
                            <a:srgbClr val="00B050"/>
                          </a:solidFill>
                          <a:effectLst/>
                        </a:rPr>
                        <a:t>1816</a:t>
                      </a:r>
                      <a:endParaRPr lang="en-CA" sz="1100" b="0" i="0" u="none" strike="noStrike">
                        <a:solidFill>
                          <a:srgbClr val="00B050"/>
                        </a:solidFill>
                        <a:effectLst/>
                        <a:latin typeface="Arial" panose="020B0604020202020204" pitchFamily="34" charset="0"/>
                      </a:endParaRPr>
                    </a:p>
                  </a:txBody>
                  <a:tcPr marL="5074" marR="5074" marT="5074" marB="0" anchor="b"/>
                </a:tc>
                <a:tc>
                  <a:txBody>
                    <a:bodyPr/>
                    <a:lstStyle/>
                    <a:p>
                      <a:pPr algn="l" fontAlgn="b"/>
                      <a:r>
                        <a:rPr lang="en-CA" sz="1100" u="none" strike="noStrike">
                          <a:solidFill>
                            <a:srgbClr val="00B050"/>
                          </a:solidFill>
                          <a:effectLst/>
                        </a:rPr>
                        <a:t>CR for duration-based RTS/CTS</a:t>
                      </a:r>
                      <a:endParaRPr lang="en-CA" sz="1100" b="0" i="0" u="none" strike="noStrike">
                        <a:solidFill>
                          <a:srgbClr val="00B050"/>
                        </a:solidFill>
                        <a:effectLst/>
                        <a:latin typeface="Arial" panose="020B0604020202020204" pitchFamily="34" charset="0"/>
                      </a:endParaRPr>
                    </a:p>
                  </a:txBody>
                  <a:tcPr marL="5074" marR="5074" marT="5074" marB="0" anchor="b"/>
                </a:tc>
                <a:tc>
                  <a:txBody>
                    <a:bodyPr/>
                    <a:lstStyle/>
                    <a:p>
                      <a:pPr algn="l" fontAlgn="b"/>
                      <a:r>
                        <a:rPr lang="en-CA" sz="1100" u="none" strike="noStrike" dirty="0">
                          <a:solidFill>
                            <a:srgbClr val="00B050"/>
                          </a:solidFill>
                          <a:effectLst/>
                        </a:rPr>
                        <a:t>Po-Kai Huang (Intel)</a:t>
                      </a:r>
                      <a:endParaRPr lang="en-CA" sz="1100" b="0" i="0" u="none" strike="noStrike" dirty="0">
                        <a:solidFill>
                          <a:srgbClr val="00B050"/>
                        </a:solidFill>
                        <a:effectLst/>
                        <a:latin typeface="Arial" panose="020B0604020202020204" pitchFamily="34" charset="0"/>
                      </a:endParaRPr>
                    </a:p>
                  </a:txBody>
                  <a:tcPr marL="5074" marR="5074" marT="5074" marB="0" anchor="b"/>
                </a:tc>
                <a:extLst>
                  <a:ext uri="{0D108BD9-81ED-4DB2-BD59-A6C34878D82A}">
                    <a16:rowId xmlns:a16="http://schemas.microsoft.com/office/drawing/2014/main" val="845766524"/>
                  </a:ext>
                </a:extLst>
              </a:tr>
              <a:tr h="209002">
                <a:tc>
                  <a:txBody>
                    <a:bodyPr/>
                    <a:lstStyle/>
                    <a:p>
                      <a:pPr algn="r" fontAlgn="b"/>
                      <a:r>
                        <a:rPr lang="en-CA" sz="1100" u="none" strike="noStrike">
                          <a:solidFill>
                            <a:srgbClr val="00B050"/>
                          </a:solidFill>
                          <a:effectLst/>
                        </a:rPr>
                        <a:t>2019</a:t>
                      </a:r>
                      <a:endParaRPr lang="en-CA" sz="1100" b="0" i="0" u="none" strike="noStrike">
                        <a:solidFill>
                          <a:srgbClr val="00B050"/>
                        </a:solidFill>
                        <a:effectLst/>
                        <a:latin typeface="Arial" panose="020B0604020202020204" pitchFamily="34" charset="0"/>
                      </a:endParaRPr>
                    </a:p>
                  </a:txBody>
                  <a:tcPr marL="5074" marR="5074" marT="5074" marB="0" anchor="b"/>
                </a:tc>
                <a:tc>
                  <a:txBody>
                    <a:bodyPr/>
                    <a:lstStyle/>
                    <a:p>
                      <a:pPr algn="r" fontAlgn="b"/>
                      <a:r>
                        <a:rPr lang="en-CA" sz="1100" u="none" strike="noStrike">
                          <a:solidFill>
                            <a:srgbClr val="00B050"/>
                          </a:solidFill>
                          <a:effectLst/>
                        </a:rPr>
                        <a:t>1819</a:t>
                      </a:r>
                      <a:endParaRPr lang="en-CA" sz="1100" b="0" i="0" u="none" strike="noStrike">
                        <a:solidFill>
                          <a:srgbClr val="00B050"/>
                        </a:solidFill>
                        <a:effectLst/>
                        <a:latin typeface="Arial" panose="020B0604020202020204" pitchFamily="34" charset="0"/>
                      </a:endParaRPr>
                    </a:p>
                  </a:txBody>
                  <a:tcPr marL="5074" marR="5074" marT="5074" marB="0" anchor="b"/>
                </a:tc>
                <a:tc>
                  <a:txBody>
                    <a:bodyPr/>
                    <a:lstStyle/>
                    <a:p>
                      <a:pPr algn="l" fontAlgn="b"/>
                      <a:r>
                        <a:rPr lang="en-CA" sz="1100" u="none" strike="noStrike">
                          <a:solidFill>
                            <a:srgbClr val="00B050"/>
                          </a:solidFill>
                          <a:effectLst/>
                        </a:rPr>
                        <a:t>Resolution to comment to subclause 9.3.1.7.1</a:t>
                      </a:r>
                      <a:endParaRPr lang="en-CA" sz="1100" b="0" i="0" u="none" strike="noStrike">
                        <a:solidFill>
                          <a:srgbClr val="00B050"/>
                        </a:solidFill>
                        <a:effectLst/>
                        <a:latin typeface="Arial" panose="020B0604020202020204" pitchFamily="34" charset="0"/>
                      </a:endParaRPr>
                    </a:p>
                  </a:txBody>
                  <a:tcPr marL="5074" marR="5074" marT="5074" marB="0" anchor="b"/>
                </a:tc>
                <a:tc>
                  <a:txBody>
                    <a:bodyPr/>
                    <a:lstStyle/>
                    <a:p>
                      <a:pPr algn="l" fontAlgn="b"/>
                      <a:r>
                        <a:rPr lang="en-CA" sz="1100" u="none" strike="noStrike" dirty="0">
                          <a:solidFill>
                            <a:srgbClr val="00B050"/>
                          </a:solidFill>
                          <a:effectLst/>
                        </a:rPr>
                        <a:t>Tomoko Adachi (Toshiba)</a:t>
                      </a:r>
                      <a:endParaRPr lang="en-CA" sz="1100" b="0" i="0" u="none" strike="noStrike" dirty="0">
                        <a:solidFill>
                          <a:srgbClr val="00B050"/>
                        </a:solidFill>
                        <a:effectLst/>
                        <a:latin typeface="Arial" panose="020B0604020202020204" pitchFamily="34" charset="0"/>
                      </a:endParaRPr>
                    </a:p>
                  </a:txBody>
                  <a:tcPr marL="5074" marR="5074" marT="5074" marB="0" anchor="b"/>
                </a:tc>
                <a:extLst>
                  <a:ext uri="{0D108BD9-81ED-4DB2-BD59-A6C34878D82A}">
                    <a16:rowId xmlns:a16="http://schemas.microsoft.com/office/drawing/2014/main" val="3109840805"/>
                  </a:ext>
                </a:extLst>
              </a:tr>
              <a:tr h="209002">
                <a:tc>
                  <a:txBody>
                    <a:bodyPr/>
                    <a:lstStyle/>
                    <a:p>
                      <a:pPr algn="r" fontAlgn="b"/>
                      <a:r>
                        <a:rPr lang="en-CA" sz="1100" u="none" strike="noStrike">
                          <a:effectLst/>
                        </a:rPr>
                        <a:t>2019</a:t>
                      </a:r>
                      <a:endParaRPr lang="en-CA" sz="1100" b="0" i="0" u="none" strike="noStrike">
                        <a:solidFill>
                          <a:srgbClr val="000000"/>
                        </a:solidFill>
                        <a:effectLst/>
                        <a:latin typeface="Arial" panose="020B0604020202020204" pitchFamily="34" charset="0"/>
                      </a:endParaRPr>
                    </a:p>
                  </a:txBody>
                  <a:tcPr marL="5074" marR="5074" marT="5074" marB="0" anchor="b"/>
                </a:tc>
                <a:tc>
                  <a:txBody>
                    <a:bodyPr/>
                    <a:lstStyle/>
                    <a:p>
                      <a:pPr algn="r" fontAlgn="b"/>
                      <a:r>
                        <a:rPr lang="en-CA" sz="1100" u="none" strike="noStrike">
                          <a:effectLst/>
                        </a:rPr>
                        <a:t>1831</a:t>
                      </a:r>
                      <a:endParaRPr lang="en-CA" sz="1100" b="0" i="0" u="none" strike="noStrike">
                        <a:solidFill>
                          <a:srgbClr val="000000"/>
                        </a:solidFill>
                        <a:effectLst/>
                        <a:latin typeface="Arial" panose="020B0604020202020204" pitchFamily="34" charset="0"/>
                      </a:endParaRPr>
                    </a:p>
                  </a:txBody>
                  <a:tcPr marL="5074" marR="5074" marT="5074" marB="0" anchor="b"/>
                </a:tc>
                <a:tc>
                  <a:txBody>
                    <a:bodyPr/>
                    <a:lstStyle/>
                    <a:p>
                      <a:pPr algn="l" fontAlgn="b"/>
                      <a:r>
                        <a:rPr lang="en-CA" sz="1100" u="none" strike="noStrike">
                          <a:effectLst/>
                        </a:rPr>
                        <a:t>LB244-MAC-CR-Miscellaneous</a:t>
                      </a:r>
                      <a:endParaRPr lang="en-CA" sz="1100" b="0" i="0" u="none" strike="noStrike">
                        <a:solidFill>
                          <a:srgbClr val="000000"/>
                        </a:solidFill>
                        <a:effectLst/>
                        <a:latin typeface="Arial" panose="020B0604020202020204" pitchFamily="34" charset="0"/>
                      </a:endParaRPr>
                    </a:p>
                  </a:txBody>
                  <a:tcPr marL="5074" marR="5074" marT="5074" marB="0" anchor="b"/>
                </a:tc>
                <a:tc>
                  <a:txBody>
                    <a:bodyPr/>
                    <a:lstStyle/>
                    <a:p>
                      <a:pPr algn="l" fontAlgn="b"/>
                      <a:r>
                        <a:rPr lang="en-CA" sz="1100" u="none" strike="noStrike">
                          <a:effectLst/>
                        </a:rPr>
                        <a:t>Alfred Asterjadhi (Qualcomm Inc.)</a:t>
                      </a:r>
                      <a:endParaRPr lang="en-CA" sz="1100" b="0" i="0" u="none" strike="noStrike">
                        <a:solidFill>
                          <a:srgbClr val="000000"/>
                        </a:solidFill>
                        <a:effectLst/>
                        <a:latin typeface="Arial" panose="020B0604020202020204" pitchFamily="34" charset="0"/>
                      </a:endParaRPr>
                    </a:p>
                  </a:txBody>
                  <a:tcPr marL="5074" marR="5074" marT="5074" marB="0" anchor="b"/>
                </a:tc>
                <a:extLst>
                  <a:ext uri="{0D108BD9-81ED-4DB2-BD59-A6C34878D82A}">
                    <a16:rowId xmlns:a16="http://schemas.microsoft.com/office/drawing/2014/main" val="3208365747"/>
                  </a:ext>
                </a:extLst>
              </a:tr>
              <a:tr h="209002">
                <a:tc>
                  <a:txBody>
                    <a:bodyPr/>
                    <a:lstStyle/>
                    <a:p>
                      <a:pPr algn="r" fontAlgn="b"/>
                      <a:r>
                        <a:rPr lang="en-CA" sz="1100" u="none" strike="noStrike">
                          <a:effectLst/>
                        </a:rPr>
                        <a:t>2019</a:t>
                      </a:r>
                      <a:endParaRPr lang="en-CA" sz="1100" b="0" i="0" u="none" strike="noStrike">
                        <a:solidFill>
                          <a:srgbClr val="000000"/>
                        </a:solidFill>
                        <a:effectLst/>
                        <a:latin typeface="Arial" panose="020B0604020202020204" pitchFamily="34" charset="0"/>
                      </a:endParaRPr>
                    </a:p>
                  </a:txBody>
                  <a:tcPr marL="5074" marR="5074" marT="5074" marB="0" anchor="b"/>
                </a:tc>
                <a:tc>
                  <a:txBody>
                    <a:bodyPr/>
                    <a:lstStyle/>
                    <a:p>
                      <a:pPr algn="r" fontAlgn="b"/>
                      <a:r>
                        <a:rPr lang="en-CA" sz="1100" u="none" strike="noStrike">
                          <a:effectLst/>
                        </a:rPr>
                        <a:t>1832</a:t>
                      </a:r>
                      <a:endParaRPr lang="en-CA" sz="1100" b="0" i="0" u="none" strike="noStrike">
                        <a:solidFill>
                          <a:srgbClr val="000000"/>
                        </a:solidFill>
                        <a:effectLst/>
                        <a:latin typeface="Arial" panose="020B0604020202020204" pitchFamily="34" charset="0"/>
                      </a:endParaRPr>
                    </a:p>
                  </a:txBody>
                  <a:tcPr marL="5074" marR="5074" marT="5074" marB="0" anchor="b"/>
                </a:tc>
                <a:tc>
                  <a:txBody>
                    <a:bodyPr/>
                    <a:lstStyle/>
                    <a:p>
                      <a:pPr algn="l" fontAlgn="b"/>
                      <a:r>
                        <a:rPr lang="en-CA" sz="1100" u="none" strike="noStrike">
                          <a:effectLst/>
                        </a:rPr>
                        <a:t>LB244-MAC-CR-Subclause 26.8</a:t>
                      </a:r>
                      <a:endParaRPr lang="en-CA" sz="1100" b="0" i="0" u="none" strike="noStrike">
                        <a:solidFill>
                          <a:srgbClr val="000000"/>
                        </a:solidFill>
                        <a:effectLst/>
                        <a:latin typeface="Arial" panose="020B0604020202020204" pitchFamily="34" charset="0"/>
                      </a:endParaRPr>
                    </a:p>
                  </a:txBody>
                  <a:tcPr marL="5074" marR="5074" marT="5074" marB="0" anchor="b"/>
                </a:tc>
                <a:tc>
                  <a:txBody>
                    <a:bodyPr/>
                    <a:lstStyle/>
                    <a:p>
                      <a:pPr algn="l" fontAlgn="b"/>
                      <a:r>
                        <a:rPr lang="en-CA" sz="1100" u="none" strike="noStrike">
                          <a:effectLst/>
                        </a:rPr>
                        <a:t>Alfred Asterjadhi (Qualcomm Inc.)</a:t>
                      </a:r>
                      <a:endParaRPr lang="en-CA" sz="1100" b="0" i="0" u="none" strike="noStrike">
                        <a:solidFill>
                          <a:srgbClr val="000000"/>
                        </a:solidFill>
                        <a:effectLst/>
                        <a:latin typeface="Arial" panose="020B0604020202020204" pitchFamily="34" charset="0"/>
                      </a:endParaRPr>
                    </a:p>
                  </a:txBody>
                  <a:tcPr marL="5074" marR="5074" marT="5074" marB="0" anchor="b"/>
                </a:tc>
                <a:extLst>
                  <a:ext uri="{0D108BD9-81ED-4DB2-BD59-A6C34878D82A}">
                    <a16:rowId xmlns:a16="http://schemas.microsoft.com/office/drawing/2014/main" val="1894877917"/>
                  </a:ext>
                </a:extLst>
              </a:tr>
              <a:tr h="209002">
                <a:tc>
                  <a:txBody>
                    <a:bodyPr/>
                    <a:lstStyle/>
                    <a:p>
                      <a:pPr algn="r" fontAlgn="b"/>
                      <a:r>
                        <a:rPr lang="en-CA" sz="1100" u="none" strike="noStrike">
                          <a:effectLst/>
                        </a:rPr>
                        <a:t>2019</a:t>
                      </a:r>
                      <a:endParaRPr lang="en-CA" sz="1100" b="0" i="0" u="none" strike="noStrike">
                        <a:solidFill>
                          <a:srgbClr val="000000"/>
                        </a:solidFill>
                        <a:effectLst/>
                        <a:latin typeface="Arial" panose="020B0604020202020204" pitchFamily="34" charset="0"/>
                      </a:endParaRPr>
                    </a:p>
                  </a:txBody>
                  <a:tcPr marL="5074" marR="5074" marT="5074" marB="0" anchor="b"/>
                </a:tc>
                <a:tc>
                  <a:txBody>
                    <a:bodyPr/>
                    <a:lstStyle/>
                    <a:p>
                      <a:pPr algn="r" fontAlgn="b"/>
                      <a:r>
                        <a:rPr lang="en-CA" sz="1100" u="none" strike="noStrike">
                          <a:effectLst/>
                        </a:rPr>
                        <a:t>1833</a:t>
                      </a:r>
                      <a:endParaRPr lang="en-CA" sz="1100" b="0" i="0" u="none" strike="noStrike">
                        <a:solidFill>
                          <a:srgbClr val="000000"/>
                        </a:solidFill>
                        <a:effectLst/>
                        <a:latin typeface="Arial" panose="020B0604020202020204" pitchFamily="34" charset="0"/>
                      </a:endParaRPr>
                    </a:p>
                  </a:txBody>
                  <a:tcPr marL="5074" marR="5074" marT="5074" marB="0" anchor="b"/>
                </a:tc>
                <a:tc>
                  <a:txBody>
                    <a:bodyPr/>
                    <a:lstStyle/>
                    <a:p>
                      <a:pPr algn="l" fontAlgn="b"/>
                      <a:r>
                        <a:rPr lang="en-CA" sz="1100" u="none" strike="noStrike" dirty="0">
                          <a:effectLst/>
                        </a:rPr>
                        <a:t>LB244-MAC-CR-Subclause 26.15</a:t>
                      </a:r>
                      <a:endParaRPr lang="en-CA" sz="1100" b="0" i="0" u="none" strike="noStrike" dirty="0">
                        <a:solidFill>
                          <a:srgbClr val="000000"/>
                        </a:solidFill>
                        <a:effectLst/>
                        <a:latin typeface="Arial" panose="020B0604020202020204" pitchFamily="34" charset="0"/>
                      </a:endParaRPr>
                    </a:p>
                  </a:txBody>
                  <a:tcPr marL="5074" marR="5074" marT="5074" marB="0" anchor="b"/>
                </a:tc>
                <a:tc>
                  <a:txBody>
                    <a:bodyPr/>
                    <a:lstStyle/>
                    <a:p>
                      <a:pPr algn="l" fontAlgn="b"/>
                      <a:r>
                        <a:rPr lang="en-CA" sz="1100" u="none" strike="noStrike">
                          <a:effectLst/>
                        </a:rPr>
                        <a:t>Alfred Asterjadhi (Qualcomm Inc.)</a:t>
                      </a:r>
                      <a:endParaRPr lang="en-CA" sz="1100" b="0" i="0" u="none" strike="noStrike">
                        <a:solidFill>
                          <a:srgbClr val="000000"/>
                        </a:solidFill>
                        <a:effectLst/>
                        <a:latin typeface="Arial" panose="020B0604020202020204" pitchFamily="34" charset="0"/>
                      </a:endParaRPr>
                    </a:p>
                  </a:txBody>
                  <a:tcPr marL="5074" marR="5074" marT="5074" marB="0" anchor="b"/>
                </a:tc>
                <a:extLst>
                  <a:ext uri="{0D108BD9-81ED-4DB2-BD59-A6C34878D82A}">
                    <a16:rowId xmlns:a16="http://schemas.microsoft.com/office/drawing/2014/main" val="1148654050"/>
                  </a:ext>
                </a:extLst>
              </a:tr>
              <a:tr h="209002">
                <a:tc>
                  <a:txBody>
                    <a:bodyPr/>
                    <a:lstStyle/>
                    <a:p>
                      <a:pPr algn="r" fontAlgn="b"/>
                      <a:r>
                        <a:rPr lang="en-CA" sz="1100" u="none" strike="noStrike">
                          <a:effectLst/>
                        </a:rPr>
                        <a:t>2019</a:t>
                      </a:r>
                      <a:endParaRPr lang="en-CA" sz="1100" b="0" i="0" u="none" strike="noStrike">
                        <a:solidFill>
                          <a:srgbClr val="000000"/>
                        </a:solidFill>
                        <a:effectLst/>
                        <a:latin typeface="Arial" panose="020B0604020202020204" pitchFamily="34" charset="0"/>
                      </a:endParaRPr>
                    </a:p>
                  </a:txBody>
                  <a:tcPr marL="5074" marR="5074" marT="5074" marB="0" anchor="b"/>
                </a:tc>
                <a:tc>
                  <a:txBody>
                    <a:bodyPr/>
                    <a:lstStyle/>
                    <a:p>
                      <a:pPr algn="r" fontAlgn="b"/>
                      <a:r>
                        <a:rPr lang="en-CA" sz="1100" u="none" strike="noStrike">
                          <a:effectLst/>
                        </a:rPr>
                        <a:t>1834</a:t>
                      </a:r>
                      <a:endParaRPr lang="en-CA" sz="1100" b="0" i="0" u="none" strike="noStrike">
                        <a:solidFill>
                          <a:srgbClr val="000000"/>
                        </a:solidFill>
                        <a:effectLst/>
                        <a:latin typeface="Arial" panose="020B0604020202020204" pitchFamily="34" charset="0"/>
                      </a:endParaRPr>
                    </a:p>
                  </a:txBody>
                  <a:tcPr marL="5074" marR="5074" marT="5074" marB="0" anchor="b"/>
                </a:tc>
                <a:tc>
                  <a:txBody>
                    <a:bodyPr/>
                    <a:lstStyle/>
                    <a:p>
                      <a:pPr algn="l" fontAlgn="b"/>
                      <a:r>
                        <a:rPr lang="en-CA" sz="1100" u="none" strike="noStrike">
                          <a:effectLst/>
                        </a:rPr>
                        <a:t>LB244-MAC-CR-Subclause 26.17</a:t>
                      </a:r>
                      <a:endParaRPr lang="en-CA" sz="1100" b="0" i="0" u="none" strike="noStrike">
                        <a:solidFill>
                          <a:srgbClr val="000000"/>
                        </a:solidFill>
                        <a:effectLst/>
                        <a:latin typeface="Arial" panose="020B0604020202020204" pitchFamily="34" charset="0"/>
                      </a:endParaRPr>
                    </a:p>
                  </a:txBody>
                  <a:tcPr marL="5074" marR="5074" marT="5074" marB="0" anchor="b"/>
                </a:tc>
                <a:tc>
                  <a:txBody>
                    <a:bodyPr/>
                    <a:lstStyle/>
                    <a:p>
                      <a:pPr algn="l" fontAlgn="b"/>
                      <a:r>
                        <a:rPr lang="en-CA" sz="1100" u="none" strike="noStrike">
                          <a:effectLst/>
                        </a:rPr>
                        <a:t>Alfred Asterjadhi (Qualcomm Inc.)</a:t>
                      </a:r>
                      <a:endParaRPr lang="en-CA" sz="1100" b="0" i="0" u="none" strike="noStrike">
                        <a:solidFill>
                          <a:srgbClr val="000000"/>
                        </a:solidFill>
                        <a:effectLst/>
                        <a:latin typeface="Arial" panose="020B0604020202020204" pitchFamily="34" charset="0"/>
                      </a:endParaRPr>
                    </a:p>
                  </a:txBody>
                  <a:tcPr marL="5074" marR="5074" marT="5074" marB="0" anchor="b"/>
                </a:tc>
                <a:extLst>
                  <a:ext uri="{0D108BD9-81ED-4DB2-BD59-A6C34878D82A}">
                    <a16:rowId xmlns:a16="http://schemas.microsoft.com/office/drawing/2014/main" val="1117907918"/>
                  </a:ext>
                </a:extLst>
              </a:tr>
              <a:tr h="209002">
                <a:tc>
                  <a:txBody>
                    <a:bodyPr/>
                    <a:lstStyle/>
                    <a:p>
                      <a:pPr algn="r" fontAlgn="b"/>
                      <a:r>
                        <a:rPr lang="en-CA" sz="1100" u="none" strike="noStrike">
                          <a:effectLst/>
                        </a:rPr>
                        <a:t>2019</a:t>
                      </a:r>
                      <a:endParaRPr lang="en-CA" sz="1100" b="0" i="0" u="none" strike="noStrike">
                        <a:solidFill>
                          <a:srgbClr val="000000"/>
                        </a:solidFill>
                        <a:effectLst/>
                        <a:latin typeface="Arial" panose="020B0604020202020204" pitchFamily="34" charset="0"/>
                      </a:endParaRPr>
                    </a:p>
                  </a:txBody>
                  <a:tcPr marL="5074" marR="5074" marT="5074" marB="0" anchor="b"/>
                </a:tc>
                <a:tc>
                  <a:txBody>
                    <a:bodyPr/>
                    <a:lstStyle/>
                    <a:p>
                      <a:pPr algn="r" fontAlgn="b"/>
                      <a:r>
                        <a:rPr lang="en-CA" sz="1100" u="none" strike="noStrike">
                          <a:effectLst/>
                        </a:rPr>
                        <a:t>1835</a:t>
                      </a:r>
                      <a:endParaRPr lang="en-CA" sz="1100" b="0" i="0" u="none" strike="noStrike">
                        <a:solidFill>
                          <a:srgbClr val="000000"/>
                        </a:solidFill>
                        <a:effectLst/>
                        <a:latin typeface="Arial" panose="020B0604020202020204" pitchFamily="34" charset="0"/>
                      </a:endParaRPr>
                    </a:p>
                  </a:txBody>
                  <a:tcPr marL="5074" marR="5074" marT="5074" marB="0" anchor="b"/>
                </a:tc>
                <a:tc>
                  <a:txBody>
                    <a:bodyPr/>
                    <a:lstStyle/>
                    <a:p>
                      <a:pPr algn="l" fontAlgn="b"/>
                      <a:r>
                        <a:rPr lang="en-CA" sz="1100" u="none" strike="noStrike">
                          <a:effectLst/>
                        </a:rPr>
                        <a:t>LB244-MAC-CR-TWT IE</a:t>
                      </a:r>
                      <a:endParaRPr lang="en-CA" sz="1100" b="0" i="0" u="none" strike="noStrike">
                        <a:solidFill>
                          <a:srgbClr val="000000"/>
                        </a:solidFill>
                        <a:effectLst/>
                        <a:latin typeface="Arial" panose="020B0604020202020204" pitchFamily="34" charset="0"/>
                      </a:endParaRPr>
                    </a:p>
                  </a:txBody>
                  <a:tcPr marL="5074" marR="5074" marT="5074" marB="0" anchor="b"/>
                </a:tc>
                <a:tc>
                  <a:txBody>
                    <a:bodyPr/>
                    <a:lstStyle/>
                    <a:p>
                      <a:pPr algn="l" fontAlgn="b"/>
                      <a:r>
                        <a:rPr lang="en-CA" sz="1100" u="none" strike="noStrike">
                          <a:effectLst/>
                        </a:rPr>
                        <a:t>Alfred Asterjadhi (Qualcomm Inc.)</a:t>
                      </a:r>
                      <a:endParaRPr lang="en-CA" sz="1100" b="0" i="0" u="none" strike="noStrike">
                        <a:solidFill>
                          <a:srgbClr val="000000"/>
                        </a:solidFill>
                        <a:effectLst/>
                        <a:latin typeface="Arial" panose="020B0604020202020204" pitchFamily="34" charset="0"/>
                      </a:endParaRPr>
                    </a:p>
                  </a:txBody>
                  <a:tcPr marL="5074" marR="5074" marT="5074" marB="0" anchor="b"/>
                </a:tc>
                <a:extLst>
                  <a:ext uri="{0D108BD9-81ED-4DB2-BD59-A6C34878D82A}">
                    <a16:rowId xmlns:a16="http://schemas.microsoft.com/office/drawing/2014/main" val="1990333667"/>
                  </a:ext>
                </a:extLst>
              </a:tr>
              <a:tr h="209002">
                <a:tc>
                  <a:txBody>
                    <a:bodyPr/>
                    <a:lstStyle/>
                    <a:p>
                      <a:pPr algn="r" fontAlgn="b"/>
                      <a:r>
                        <a:rPr lang="en-CA" sz="1100" u="none" strike="noStrike">
                          <a:effectLst/>
                        </a:rPr>
                        <a:t>2019</a:t>
                      </a:r>
                      <a:endParaRPr lang="en-CA" sz="1100" b="0" i="0" u="none" strike="noStrike">
                        <a:solidFill>
                          <a:srgbClr val="000000"/>
                        </a:solidFill>
                        <a:effectLst/>
                        <a:latin typeface="Arial" panose="020B0604020202020204" pitchFamily="34" charset="0"/>
                      </a:endParaRPr>
                    </a:p>
                  </a:txBody>
                  <a:tcPr marL="5074" marR="5074" marT="5074" marB="0" anchor="b"/>
                </a:tc>
                <a:tc>
                  <a:txBody>
                    <a:bodyPr/>
                    <a:lstStyle/>
                    <a:p>
                      <a:pPr algn="r" fontAlgn="b"/>
                      <a:r>
                        <a:rPr lang="en-CA" sz="1100" u="none" strike="noStrike">
                          <a:effectLst/>
                        </a:rPr>
                        <a:t>1871</a:t>
                      </a:r>
                      <a:endParaRPr lang="en-CA" sz="1100" b="0" i="0" u="none" strike="noStrike">
                        <a:solidFill>
                          <a:srgbClr val="000000"/>
                        </a:solidFill>
                        <a:effectLst/>
                        <a:latin typeface="Arial" panose="020B0604020202020204" pitchFamily="34" charset="0"/>
                      </a:endParaRPr>
                    </a:p>
                  </a:txBody>
                  <a:tcPr marL="5074" marR="5074" marT="5074" marB="0" anchor="b"/>
                </a:tc>
                <a:tc>
                  <a:txBody>
                    <a:bodyPr/>
                    <a:lstStyle/>
                    <a:p>
                      <a:pPr algn="l" fontAlgn="b"/>
                      <a:r>
                        <a:rPr lang="en-CA" sz="1100" u="none" strike="noStrike">
                          <a:effectLst/>
                        </a:rPr>
                        <a:t>Resolution to HESIGB and Related Comments</a:t>
                      </a:r>
                      <a:endParaRPr lang="en-CA" sz="1100" b="0" i="0" u="none" strike="noStrike">
                        <a:solidFill>
                          <a:srgbClr val="000000"/>
                        </a:solidFill>
                        <a:effectLst/>
                        <a:latin typeface="Arial" panose="020B0604020202020204" pitchFamily="34" charset="0"/>
                      </a:endParaRPr>
                    </a:p>
                  </a:txBody>
                  <a:tcPr marL="5074" marR="5074" marT="5074" marB="0" anchor="b"/>
                </a:tc>
                <a:tc>
                  <a:txBody>
                    <a:bodyPr/>
                    <a:lstStyle/>
                    <a:p>
                      <a:pPr algn="l" fontAlgn="b"/>
                      <a:r>
                        <a:rPr lang="en-CA" sz="1100" u="none" strike="noStrike">
                          <a:effectLst/>
                        </a:rPr>
                        <a:t>Brian Hart (Cisco Systems)</a:t>
                      </a:r>
                      <a:endParaRPr lang="en-CA" sz="1100" b="0" i="0" u="none" strike="noStrike">
                        <a:solidFill>
                          <a:srgbClr val="000000"/>
                        </a:solidFill>
                        <a:effectLst/>
                        <a:latin typeface="Arial" panose="020B0604020202020204" pitchFamily="34" charset="0"/>
                      </a:endParaRPr>
                    </a:p>
                  </a:txBody>
                  <a:tcPr marL="5074" marR="5074" marT="5074" marB="0" anchor="b"/>
                </a:tc>
                <a:extLst>
                  <a:ext uri="{0D108BD9-81ED-4DB2-BD59-A6C34878D82A}">
                    <a16:rowId xmlns:a16="http://schemas.microsoft.com/office/drawing/2014/main" val="1023165795"/>
                  </a:ext>
                </a:extLst>
              </a:tr>
              <a:tr h="209002">
                <a:tc>
                  <a:txBody>
                    <a:bodyPr/>
                    <a:lstStyle/>
                    <a:p>
                      <a:pPr algn="r" fontAlgn="b"/>
                      <a:r>
                        <a:rPr lang="en-CA" sz="1100" u="none" strike="noStrike">
                          <a:effectLst/>
                        </a:rPr>
                        <a:t>2019</a:t>
                      </a:r>
                      <a:endParaRPr lang="en-CA" sz="1100" b="0" i="0" u="none" strike="noStrike">
                        <a:solidFill>
                          <a:srgbClr val="000000"/>
                        </a:solidFill>
                        <a:effectLst/>
                        <a:latin typeface="Arial" panose="020B0604020202020204" pitchFamily="34" charset="0"/>
                      </a:endParaRPr>
                    </a:p>
                  </a:txBody>
                  <a:tcPr marL="5074" marR="5074" marT="5074" marB="0" anchor="b"/>
                </a:tc>
                <a:tc>
                  <a:txBody>
                    <a:bodyPr/>
                    <a:lstStyle/>
                    <a:p>
                      <a:pPr algn="r" fontAlgn="b"/>
                      <a:r>
                        <a:rPr lang="en-CA" sz="1100" u="none" strike="noStrike">
                          <a:effectLst/>
                        </a:rPr>
                        <a:t>1896</a:t>
                      </a:r>
                      <a:endParaRPr lang="en-CA" sz="1100" b="0" i="0" u="none" strike="noStrike">
                        <a:solidFill>
                          <a:srgbClr val="000000"/>
                        </a:solidFill>
                        <a:effectLst/>
                        <a:latin typeface="Arial" panose="020B0604020202020204" pitchFamily="34" charset="0"/>
                      </a:endParaRPr>
                    </a:p>
                  </a:txBody>
                  <a:tcPr marL="5074" marR="5074" marT="5074" marB="0" anchor="b"/>
                </a:tc>
                <a:tc>
                  <a:txBody>
                    <a:bodyPr/>
                    <a:lstStyle/>
                    <a:p>
                      <a:pPr algn="l" fontAlgn="b"/>
                      <a:r>
                        <a:rPr lang="en-CA" sz="1100" u="none" strike="noStrike">
                          <a:effectLst/>
                        </a:rPr>
                        <a:t>cr-d5.0-he-phy-service-interface</a:t>
                      </a:r>
                      <a:endParaRPr lang="en-CA" sz="1100" b="0" i="0" u="none" strike="noStrike">
                        <a:solidFill>
                          <a:srgbClr val="000000"/>
                        </a:solidFill>
                        <a:effectLst/>
                        <a:latin typeface="Arial" panose="020B0604020202020204" pitchFamily="34" charset="0"/>
                      </a:endParaRPr>
                    </a:p>
                  </a:txBody>
                  <a:tcPr marL="5074" marR="5074" marT="5074" marB="0" anchor="b"/>
                </a:tc>
                <a:tc>
                  <a:txBody>
                    <a:bodyPr/>
                    <a:lstStyle/>
                    <a:p>
                      <a:pPr algn="l" fontAlgn="b"/>
                      <a:r>
                        <a:rPr lang="en-CA" sz="1100" u="none" strike="noStrike">
                          <a:effectLst/>
                        </a:rPr>
                        <a:t>Bo Sun (ZTE)</a:t>
                      </a:r>
                      <a:endParaRPr lang="en-CA" sz="1100" b="0" i="0" u="none" strike="noStrike">
                        <a:solidFill>
                          <a:srgbClr val="000000"/>
                        </a:solidFill>
                        <a:effectLst/>
                        <a:latin typeface="Arial" panose="020B0604020202020204" pitchFamily="34" charset="0"/>
                      </a:endParaRPr>
                    </a:p>
                  </a:txBody>
                  <a:tcPr marL="5074" marR="5074" marT="5074" marB="0" anchor="b"/>
                </a:tc>
                <a:extLst>
                  <a:ext uri="{0D108BD9-81ED-4DB2-BD59-A6C34878D82A}">
                    <a16:rowId xmlns:a16="http://schemas.microsoft.com/office/drawing/2014/main" val="1571407111"/>
                  </a:ext>
                </a:extLst>
              </a:tr>
              <a:tr h="209002">
                <a:tc>
                  <a:txBody>
                    <a:bodyPr/>
                    <a:lstStyle/>
                    <a:p>
                      <a:pPr algn="r" fontAlgn="b"/>
                      <a:r>
                        <a:rPr lang="en-CA" sz="1100" u="none" strike="noStrike">
                          <a:solidFill>
                            <a:srgbClr val="00B050"/>
                          </a:solidFill>
                          <a:effectLst/>
                        </a:rPr>
                        <a:t>2019</a:t>
                      </a:r>
                      <a:endParaRPr lang="en-CA" sz="1100" b="0" i="0" u="none" strike="noStrike">
                        <a:solidFill>
                          <a:srgbClr val="00B050"/>
                        </a:solidFill>
                        <a:effectLst/>
                        <a:latin typeface="Arial" panose="020B0604020202020204" pitchFamily="34" charset="0"/>
                      </a:endParaRPr>
                    </a:p>
                  </a:txBody>
                  <a:tcPr marL="5074" marR="5074" marT="5074" marB="0" anchor="b"/>
                </a:tc>
                <a:tc>
                  <a:txBody>
                    <a:bodyPr/>
                    <a:lstStyle/>
                    <a:p>
                      <a:pPr algn="r" fontAlgn="b"/>
                      <a:r>
                        <a:rPr lang="en-CA" sz="1100" u="none" strike="noStrike">
                          <a:solidFill>
                            <a:srgbClr val="00B050"/>
                          </a:solidFill>
                          <a:effectLst/>
                        </a:rPr>
                        <a:t>1905</a:t>
                      </a:r>
                      <a:endParaRPr lang="en-CA" sz="1100" b="0" i="0" u="none" strike="noStrike">
                        <a:solidFill>
                          <a:srgbClr val="00B050"/>
                        </a:solidFill>
                        <a:effectLst/>
                        <a:latin typeface="Arial" panose="020B0604020202020204" pitchFamily="34" charset="0"/>
                      </a:endParaRPr>
                    </a:p>
                  </a:txBody>
                  <a:tcPr marL="5074" marR="5074" marT="5074" marB="0" anchor="b"/>
                </a:tc>
                <a:tc>
                  <a:txBody>
                    <a:bodyPr/>
                    <a:lstStyle/>
                    <a:p>
                      <a:pPr algn="l" fontAlgn="b"/>
                      <a:r>
                        <a:rPr lang="en-CA" sz="1100" u="none" strike="noStrike">
                          <a:solidFill>
                            <a:srgbClr val="00B050"/>
                          </a:solidFill>
                          <a:effectLst/>
                        </a:rPr>
                        <a:t>Resolution for CIDs related to Multiple BSSID</a:t>
                      </a:r>
                      <a:endParaRPr lang="en-CA" sz="1100" b="0" i="0" u="none" strike="noStrike">
                        <a:solidFill>
                          <a:srgbClr val="00B050"/>
                        </a:solidFill>
                        <a:effectLst/>
                        <a:latin typeface="Arial" panose="020B0604020202020204" pitchFamily="34" charset="0"/>
                      </a:endParaRPr>
                    </a:p>
                  </a:txBody>
                  <a:tcPr marL="5074" marR="5074" marT="5074" marB="0" anchor="b"/>
                </a:tc>
                <a:tc>
                  <a:txBody>
                    <a:bodyPr/>
                    <a:lstStyle/>
                    <a:p>
                      <a:pPr algn="l" fontAlgn="b"/>
                      <a:r>
                        <a:rPr lang="en-CA" sz="1100" u="none" strike="noStrike" dirty="0">
                          <a:solidFill>
                            <a:srgbClr val="00B050"/>
                          </a:solidFill>
                          <a:effectLst/>
                        </a:rPr>
                        <a:t>Abhishek Patil (Qualcomm)</a:t>
                      </a:r>
                      <a:endParaRPr lang="en-CA" sz="1100" b="0" i="0" u="none" strike="noStrike" dirty="0">
                        <a:solidFill>
                          <a:srgbClr val="00B050"/>
                        </a:solidFill>
                        <a:effectLst/>
                        <a:latin typeface="Arial" panose="020B0604020202020204" pitchFamily="34" charset="0"/>
                      </a:endParaRPr>
                    </a:p>
                  </a:txBody>
                  <a:tcPr marL="5074" marR="5074" marT="5074" marB="0" anchor="b"/>
                </a:tc>
                <a:extLst>
                  <a:ext uri="{0D108BD9-81ED-4DB2-BD59-A6C34878D82A}">
                    <a16:rowId xmlns:a16="http://schemas.microsoft.com/office/drawing/2014/main" val="306663136"/>
                  </a:ext>
                </a:extLst>
              </a:tr>
              <a:tr h="209002">
                <a:tc>
                  <a:txBody>
                    <a:bodyPr/>
                    <a:lstStyle/>
                    <a:p>
                      <a:pPr algn="r" fontAlgn="b"/>
                      <a:r>
                        <a:rPr lang="en-CA" sz="1100" u="none" strike="noStrike">
                          <a:solidFill>
                            <a:srgbClr val="00B050"/>
                          </a:solidFill>
                          <a:effectLst/>
                        </a:rPr>
                        <a:t>2019</a:t>
                      </a:r>
                      <a:endParaRPr lang="en-CA" sz="1100" b="0" i="0" u="none" strike="noStrike">
                        <a:solidFill>
                          <a:srgbClr val="00B050"/>
                        </a:solidFill>
                        <a:effectLst/>
                        <a:latin typeface="Arial" panose="020B0604020202020204" pitchFamily="34" charset="0"/>
                      </a:endParaRPr>
                    </a:p>
                  </a:txBody>
                  <a:tcPr marL="5074" marR="5074" marT="5074" marB="0" anchor="b"/>
                </a:tc>
                <a:tc>
                  <a:txBody>
                    <a:bodyPr/>
                    <a:lstStyle/>
                    <a:p>
                      <a:pPr algn="r" fontAlgn="b"/>
                      <a:r>
                        <a:rPr lang="en-CA" sz="1100" u="none" strike="noStrike">
                          <a:solidFill>
                            <a:srgbClr val="00B050"/>
                          </a:solidFill>
                          <a:effectLst/>
                        </a:rPr>
                        <a:t>1906</a:t>
                      </a:r>
                      <a:endParaRPr lang="en-CA" sz="1100" b="0" i="0" u="none" strike="noStrike">
                        <a:solidFill>
                          <a:srgbClr val="00B050"/>
                        </a:solidFill>
                        <a:effectLst/>
                        <a:latin typeface="Arial" panose="020B0604020202020204" pitchFamily="34" charset="0"/>
                      </a:endParaRPr>
                    </a:p>
                  </a:txBody>
                  <a:tcPr marL="5074" marR="5074" marT="5074" marB="0" anchor="b"/>
                </a:tc>
                <a:tc>
                  <a:txBody>
                    <a:bodyPr/>
                    <a:lstStyle/>
                    <a:p>
                      <a:pPr algn="l" fontAlgn="b"/>
                      <a:r>
                        <a:rPr lang="en-CA" sz="1100" u="none" strike="noStrike">
                          <a:solidFill>
                            <a:srgbClr val="00B050"/>
                          </a:solidFill>
                          <a:effectLst/>
                        </a:rPr>
                        <a:t>Resolution for CIDs related to BSS Color</a:t>
                      </a:r>
                      <a:endParaRPr lang="en-CA" sz="1100" b="0" i="0" u="none" strike="noStrike">
                        <a:solidFill>
                          <a:srgbClr val="00B050"/>
                        </a:solidFill>
                        <a:effectLst/>
                        <a:latin typeface="Arial" panose="020B0604020202020204" pitchFamily="34" charset="0"/>
                      </a:endParaRPr>
                    </a:p>
                  </a:txBody>
                  <a:tcPr marL="5074" marR="5074" marT="5074" marB="0" anchor="b"/>
                </a:tc>
                <a:tc>
                  <a:txBody>
                    <a:bodyPr/>
                    <a:lstStyle/>
                    <a:p>
                      <a:pPr algn="l" fontAlgn="b"/>
                      <a:r>
                        <a:rPr lang="en-CA" sz="1100" u="none" strike="noStrike" dirty="0">
                          <a:solidFill>
                            <a:srgbClr val="00B050"/>
                          </a:solidFill>
                          <a:effectLst/>
                        </a:rPr>
                        <a:t>Abhishek Patil (Qualcomm)</a:t>
                      </a:r>
                      <a:endParaRPr lang="en-CA" sz="1100" b="0" i="0" u="none" strike="noStrike" dirty="0">
                        <a:solidFill>
                          <a:srgbClr val="00B050"/>
                        </a:solidFill>
                        <a:effectLst/>
                        <a:latin typeface="Arial" panose="020B0604020202020204" pitchFamily="34" charset="0"/>
                      </a:endParaRPr>
                    </a:p>
                  </a:txBody>
                  <a:tcPr marL="5074" marR="5074" marT="5074" marB="0" anchor="b"/>
                </a:tc>
                <a:extLst>
                  <a:ext uri="{0D108BD9-81ED-4DB2-BD59-A6C34878D82A}">
                    <a16:rowId xmlns:a16="http://schemas.microsoft.com/office/drawing/2014/main" val="20333347"/>
                  </a:ext>
                </a:extLst>
              </a:tr>
              <a:tr h="209002">
                <a:tc>
                  <a:txBody>
                    <a:bodyPr/>
                    <a:lstStyle/>
                    <a:p>
                      <a:pPr algn="r" fontAlgn="b"/>
                      <a:r>
                        <a:rPr lang="en-CA" sz="1100" u="none" strike="noStrike">
                          <a:effectLst/>
                        </a:rPr>
                        <a:t>2019</a:t>
                      </a:r>
                      <a:endParaRPr lang="en-CA" sz="1100" b="0" i="0" u="none" strike="noStrike">
                        <a:solidFill>
                          <a:srgbClr val="000000"/>
                        </a:solidFill>
                        <a:effectLst/>
                        <a:latin typeface="Arial" panose="020B0604020202020204" pitchFamily="34" charset="0"/>
                      </a:endParaRPr>
                    </a:p>
                  </a:txBody>
                  <a:tcPr marL="5074" marR="5074" marT="5074" marB="0" anchor="b"/>
                </a:tc>
                <a:tc>
                  <a:txBody>
                    <a:bodyPr/>
                    <a:lstStyle/>
                    <a:p>
                      <a:pPr algn="r" fontAlgn="b"/>
                      <a:r>
                        <a:rPr lang="en-CA" sz="1100" u="none" strike="noStrike">
                          <a:effectLst/>
                        </a:rPr>
                        <a:t>1915</a:t>
                      </a:r>
                      <a:endParaRPr lang="en-CA" sz="1100" b="0" i="0" u="none" strike="noStrike">
                        <a:solidFill>
                          <a:srgbClr val="000000"/>
                        </a:solidFill>
                        <a:effectLst/>
                        <a:latin typeface="Arial" panose="020B0604020202020204" pitchFamily="34" charset="0"/>
                      </a:endParaRPr>
                    </a:p>
                  </a:txBody>
                  <a:tcPr marL="5074" marR="5074" marT="5074" marB="0" anchor="b"/>
                </a:tc>
                <a:tc>
                  <a:txBody>
                    <a:bodyPr/>
                    <a:lstStyle/>
                    <a:p>
                      <a:pPr algn="l" fontAlgn="b"/>
                      <a:r>
                        <a:rPr lang="en-CA" sz="1100" u="none" strike="noStrike">
                          <a:effectLst/>
                        </a:rPr>
                        <a:t>Resolution for CIDs related to UORA</a:t>
                      </a:r>
                      <a:endParaRPr lang="en-CA" sz="1100" b="0" i="0" u="none" strike="noStrike">
                        <a:solidFill>
                          <a:srgbClr val="000000"/>
                        </a:solidFill>
                        <a:effectLst/>
                        <a:latin typeface="Arial" panose="020B0604020202020204" pitchFamily="34" charset="0"/>
                      </a:endParaRPr>
                    </a:p>
                  </a:txBody>
                  <a:tcPr marL="5074" marR="5074" marT="5074" marB="0" anchor="b"/>
                </a:tc>
                <a:tc>
                  <a:txBody>
                    <a:bodyPr/>
                    <a:lstStyle/>
                    <a:p>
                      <a:pPr algn="l" fontAlgn="b"/>
                      <a:r>
                        <a:rPr lang="en-CA" sz="1100" u="none" strike="noStrike">
                          <a:effectLst/>
                        </a:rPr>
                        <a:t>Abhishek Patil (Qualcomm)</a:t>
                      </a:r>
                      <a:endParaRPr lang="en-CA" sz="1100" b="0" i="0" u="none" strike="noStrike">
                        <a:solidFill>
                          <a:srgbClr val="000000"/>
                        </a:solidFill>
                        <a:effectLst/>
                        <a:latin typeface="Arial" panose="020B0604020202020204" pitchFamily="34" charset="0"/>
                      </a:endParaRPr>
                    </a:p>
                  </a:txBody>
                  <a:tcPr marL="5074" marR="5074" marT="5074" marB="0" anchor="b"/>
                </a:tc>
                <a:extLst>
                  <a:ext uri="{0D108BD9-81ED-4DB2-BD59-A6C34878D82A}">
                    <a16:rowId xmlns:a16="http://schemas.microsoft.com/office/drawing/2014/main" val="1071343998"/>
                  </a:ext>
                </a:extLst>
              </a:tr>
              <a:tr h="209002">
                <a:tc>
                  <a:txBody>
                    <a:bodyPr/>
                    <a:lstStyle/>
                    <a:p>
                      <a:pPr algn="r" fontAlgn="b"/>
                      <a:r>
                        <a:rPr lang="en-CA" sz="1100" u="none" strike="noStrike">
                          <a:effectLst/>
                        </a:rPr>
                        <a:t>2019</a:t>
                      </a:r>
                      <a:endParaRPr lang="en-CA" sz="1100" b="0" i="0" u="none" strike="noStrike">
                        <a:solidFill>
                          <a:srgbClr val="000000"/>
                        </a:solidFill>
                        <a:effectLst/>
                        <a:latin typeface="Arial" panose="020B0604020202020204" pitchFamily="34" charset="0"/>
                      </a:endParaRPr>
                    </a:p>
                  </a:txBody>
                  <a:tcPr marL="5074" marR="5074" marT="5074" marB="0" anchor="b"/>
                </a:tc>
                <a:tc>
                  <a:txBody>
                    <a:bodyPr/>
                    <a:lstStyle/>
                    <a:p>
                      <a:pPr algn="r" fontAlgn="b"/>
                      <a:r>
                        <a:rPr lang="en-CA" sz="1100" u="none" strike="noStrike">
                          <a:effectLst/>
                        </a:rPr>
                        <a:t>1922</a:t>
                      </a:r>
                      <a:endParaRPr lang="en-CA" sz="1100" b="0" i="0" u="none" strike="noStrike">
                        <a:solidFill>
                          <a:srgbClr val="000000"/>
                        </a:solidFill>
                        <a:effectLst/>
                        <a:latin typeface="Arial" panose="020B0604020202020204" pitchFamily="34" charset="0"/>
                      </a:endParaRPr>
                    </a:p>
                  </a:txBody>
                  <a:tcPr marL="5074" marR="5074" marT="5074" marB="0" anchor="b"/>
                </a:tc>
                <a:tc>
                  <a:txBody>
                    <a:bodyPr/>
                    <a:lstStyle/>
                    <a:p>
                      <a:pPr algn="l" fontAlgn="b"/>
                      <a:r>
                        <a:rPr lang="en-CA" sz="1100" u="none" strike="noStrike">
                          <a:effectLst/>
                        </a:rPr>
                        <a:t>TSPEC and OM comment resolutions</a:t>
                      </a:r>
                      <a:endParaRPr lang="en-CA" sz="1100" b="0" i="0" u="none" strike="noStrike">
                        <a:solidFill>
                          <a:srgbClr val="000000"/>
                        </a:solidFill>
                        <a:effectLst/>
                        <a:latin typeface="Arial" panose="020B0604020202020204" pitchFamily="34" charset="0"/>
                      </a:endParaRPr>
                    </a:p>
                  </a:txBody>
                  <a:tcPr marL="5074" marR="5074" marT="5074" marB="0" anchor="b"/>
                </a:tc>
                <a:tc>
                  <a:txBody>
                    <a:bodyPr/>
                    <a:lstStyle/>
                    <a:p>
                      <a:pPr algn="l" fontAlgn="b"/>
                      <a:r>
                        <a:rPr lang="en-CA" sz="1100" u="none" strike="noStrike">
                          <a:effectLst/>
                        </a:rPr>
                        <a:t>Jarkko Kneckt (Apple)</a:t>
                      </a:r>
                      <a:endParaRPr lang="en-CA" sz="1100" b="0" i="0" u="none" strike="noStrike">
                        <a:solidFill>
                          <a:srgbClr val="000000"/>
                        </a:solidFill>
                        <a:effectLst/>
                        <a:latin typeface="Arial" panose="020B0604020202020204" pitchFamily="34" charset="0"/>
                      </a:endParaRPr>
                    </a:p>
                  </a:txBody>
                  <a:tcPr marL="5074" marR="5074" marT="5074" marB="0" anchor="b"/>
                </a:tc>
                <a:extLst>
                  <a:ext uri="{0D108BD9-81ED-4DB2-BD59-A6C34878D82A}">
                    <a16:rowId xmlns:a16="http://schemas.microsoft.com/office/drawing/2014/main" val="2367871348"/>
                  </a:ext>
                </a:extLst>
              </a:tr>
              <a:tr h="209002">
                <a:tc>
                  <a:txBody>
                    <a:bodyPr/>
                    <a:lstStyle/>
                    <a:p>
                      <a:pPr algn="r" fontAlgn="b"/>
                      <a:r>
                        <a:rPr lang="en-CA" sz="1100" u="none" strike="noStrike">
                          <a:effectLst/>
                        </a:rPr>
                        <a:t>2019</a:t>
                      </a:r>
                      <a:endParaRPr lang="en-CA" sz="1100" b="0" i="0" u="none" strike="noStrike">
                        <a:solidFill>
                          <a:srgbClr val="000000"/>
                        </a:solidFill>
                        <a:effectLst/>
                        <a:latin typeface="Arial" panose="020B0604020202020204" pitchFamily="34" charset="0"/>
                      </a:endParaRPr>
                    </a:p>
                  </a:txBody>
                  <a:tcPr marL="5074" marR="5074" marT="5074" marB="0" anchor="b"/>
                </a:tc>
                <a:tc>
                  <a:txBody>
                    <a:bodyPr/>
                    <a:lstStyle/>
                    <a:p>
                      <a:pPr algn="r" fontAlgn="b"/>
                      <a:r>
                        <a:rPr lang="en-CA" sz="1100" u="none" strike="noStrike">
                          <a:effectLst/>
                        </a:rPr>
                        <a:t>1936</a:t>
                      </a:r>
                      <a:endParaRPr lang="en-CA" sz="1100" b="0" i="0" u="none" strike="noStrike">
                        <a:solidFill>
                          <a:srgbClr val="000000"/>
                        </a:solidFill>
                        <a:effectLst/>
                        <a:latin typeface="Arial" panose="020B0604020202020204" pitchFamily="34" charset="0"/>
                      </a:endParaRPr>
                    </a:p>
                  </a:txBody>
                  <a:tcPr marL="5074" marR="5074" marT="5074" marB="0" anchor="b"/>
                </a:tc>
                <a:tc>
                  <a:txBody>
                    <a:bodyPr/>
                    <a:lstStyle/>
                    <a:p>
                      <a:pPr algn="l" fontAlgn="b"/>
                      <a:r>
                        <a:rPr lang="en-CA" sz="1100" u="none" strike="noStrike">
                          <a:effectLst/>
                        </a:rPr>
                        <a:t>D5.0 Ack related Comments Resolution</a:t>
                      </a:r>
                      <a:endParaRPr lang="en-CA" sz="1100" b="0" i="0" u="none" strike="noStrike">
                        <a:solidFill>
                          <a:srgbClr val="000000"/>
                        </a:solidFill>
                        <a:effectLst/>
                        <a:latin typeface="Arial" panose="020B0604020202020204" pitchFamily="34" charset="0"/>
                      </a:endParaRPr>
                    </a:p>
                  </a:txBody>
                  <a:tcPr marL="5074" marR="5074" marT="5074" marB="0" anchor="b"/>
                </a:tc>
                <a:tc>
                  <a:txBody>
                    <a:bodyPr/>
                    <a:lstStyle/>
                    <a:p>
                      <a:pPr algn="l" fontAlgn="b"/>
                      <a:r>
                        <a:rPr lang="en-CA" sz="1100" u="none" strike="noStrike">
                          <a:effectLst/>
                        </a:rPr>
                        <a:t>George Cherian (Qualcomm)</a:t>
                      </a:r>
                      <a:endParaRPr lang="en-CA" sz="1100" b="0" i="0" u="none" strike="noStrike">
                        <a:solidFill>
                          <a:srgbClr val="000000"/>
                        </a:solidFill>
                        <a:effectLst/>
                        <a:latin typeface="Arial" panose="020B0604020202020204" pitchFamily="34" charset="0"/>
                      </a:endParaRPr>
                    </a:p>
                  </a:txBody>
                  <a:tcPr marL="5074" marR="5074" marT="5074" marB="0" anchor="b"/>
                </a:tc>
                <a:extLst>
                  <a:ext uri="{0D108BD9-81ED-4DB2-BD59-A6C34878D82A}">
                    <a16:rowId xmlns:a16="http://schemas.microsoft.com/office/drawing/2014/main" val="3862328492"/>
                  </a:ext>
                </a:extLst>
              </a:tr>
              <a:tr h="209002">
                <a:tc>
                  <a:txBody>
                    <a:bodyPr/>
                    <a:lstStyle/>
                    <a:p>
                      <a:pPr algn="r" fontAlgn="b"/>
                      <a:r>
                        <a:rPr lang="en-CA" sz="1100" u="none" strike="noStrike">
                          <a:effectLst/>
                        </a:rPr>
                        <a:t>2019</a:t>
                      </a:r>
                      <a:endParaRPr lang="en-CA" sz="1100" b="0" i="0" u="none" strike="noStrike">
                        <a:solidFill>
                          <a:srgbClr val="000000"/>
                        </a:solidFill>
                        <a:effectLst/>
                        <a:latin typeface="Arial" panose="020B0604020202020204" pitchFamily="34" charset="0"/>
                      </a:endParaRPr>
                    </a:p>
                  </a:txBody>
                  <a:tcPr marL="5074" marR="5074" marT="5074" marB="0" anchor="b"/>
                </a:tc>
                <a:tc>
                  <a:txBody>
                    <a:bodyPr/>
                    <a:lstStyle/>
                    <a:p>
                      <a:pPr algn="r" fontAlgn="b"/>
                      <a:r>
                        <a:rPr lang="en-CA" sz="1100" u="none" strike="noStrike">
                          <a:effectLst/>
                        </a:rPr>
                        <a:t>1941</a:t>
                      </a:r>
                      <a:endParaRPr lang="en-CA" sz="1100" b="0" i="0" u="none" strike="noStrike">
                        <a:solidFill>
                          <a:srgbClr val="000000"/>
                        </a:solidFill>
                        <a:effectLst/>
                        <a:latin typeface="Arial" panose="020B0604020202020204" pitchFamily="34" charset="0"/>
                      </a:endParaRPr>
                    </a:p>
                  </a:txBody>
                  <a:tcPr marL="5074" marR="5074" marT="5074" marB="0" anchor="b"/>
                </a:tc>
                <a:tc>
                  <a:txBody>
                    <a:bodyPr/>
                    <a:lstStyle/>
                    <a:p>
                      <a:pPr algn="l" fontAlgn="b"/>
                      <a:r>
                        <a:rPr lang="en-CA" sz="1100" u="none" strike="noStrike">
                          <a:effectLst/>
                        </a:rPr>
                        <a:t>CIDs on Clause 27.3.10.7 for D5.1</a:t>
                      </a:r>
                      <a:endParaRPr lang="en-CA" sz="1100" b="0" i="0" u="none" strike="noStrike">
                        <a:solidFill>
                          <a:srgbClr val="000000"/>
                        </a:solidFill>
                        <a:effectLst/>
                        <a:latin typeface="Arial" panose="020B0604020202020204" pitchFamily="34" charset="0"/>
                      </a:endParaRPr>
                    </a:p>
                  </a:txBody>
                  <a:tcPr marL="5074" marR="5074" marT="5074" marB="0" anchor="b"/>
                </a:tc>
                <a:tc>
                  <a:txBody>
                    <a:bodyPr/>
                    <a:lstStyle/>
                    <a:p>
                      <a:pPr algn="l" fontAlgn="b"/>
                      <a:r>
                        <a:rPr lang="en-CA" sz="1100" u="none" strike="noStrike">
                          <a:effectLst/>
                        </a:rPr>
                        <a:t>Jianhan Liu (Mediatek Inc.)</a:t>
                      </a:r>
                      <a:endParaRPr lang="en-CA" sz="1100" b="0" i="0" u="none" strike="noStrike">
                        <a:solidFill>
                          <a:srgbClr val="000000"/>
                        </a:solidFill>
                        <a:effectLst/>
                        <a:latin typeface="Arial" panose="020B0604020202020204" pitchFamily="34" charset="0"/>
                      </a:endParaRPr>
                    </a:p>
                  </a:txBody>
                  <a:tcPr marL="5074" marR="5074" marT="5074" marB="0" anchor="b"/>
                </a:tc>
                <a:extLst>
                  <a:ext uri="{0D108BD9-81ED-4DB2-BD59-A6C34878D82A}">
                    <a16:rowId xmlns:a16="http://schemas.microsoft.com/office/drawing/2014/main" val="2908855939"/>
                  </a:ext>
                </a:extLst>
              </a:tr>
              <a:tr h="209002">
                <a:tc>
                  <a:txBody>
                    <a:bodyPr/>
                    <a:lstStyle/>
                    <a:p>
                      <a:pPr algn="r" fontAlgn="b"/>
                      <a:r>
                        <a:rPr lang="en-CA" sz="1100" u="none" strike="noStrike">
                          <a:effectLst/>
                        </a:rPr>
                        <a:t>2019</a:t>
                      </a:r>
                      <a:endParaRPr lang="en-CA" sz="1100" b="0" i="0" u="none" strike="noStrike">
                        <a:solidFill>
                          <a:srgbClr val="000000"/>
                        </a:solidFill>
                        <a:effectLst/>
                        <a:latin typeface="Arial" panose="020B0604020202020204" pitchFamily="34" charset="0"/>
                      </a:endParaRPr>
                    </a:p>
                  </a:txBody>
                  <a:tcPr marL="5074" marR="5074" marT="5074" marB="0" anchor="b"/>
                </a:tc>
                <a:tc>
                  <a:txBody>
                    <a:bodyPr/>
                    <a:lstStyle/>
                    <a:p>
                      <a:pPr algn="r" fontAlgn="b"/>
                      <a:r>
                        <a:rPr lang="en-CA" sz="1100" u="none" strike="noStrike">
                          <a:effectLst/>
                        </a:rPr>
                        <a:t>1947</a:t>
                      </a:r>
                      <a:endParaRPr lang="en-CA" sz="1100" b="0" i="0" u="none" strike="noStrike">
                        <a:solidFill>
                          <a:srgbClr val="000000"/>
                        </a:solidFill>
                        <a:effectLst/>
                        <a:latin typeface="Arial" panose="020B0604020202020204" pitchFamily="34" charset="0"/>
                      </a:endParaRPr>
                    </a:p>
                  </a:txBody>
                  <a:tcPr marL="5074" marR="5074" marT="5074" marB="0" anchor="b"/>
                </a:tc>
                <a:tc>
                  <a:txBody>
                    <a:bodyPr/>
                    <a:lstStyle/>
                    <a:p>
                      <a:pPr algn="l" fontAlgn="b"/>
                      <a:r>
                        <a:rPr lang="en-CA" sz="1100" u="none" strike="noStrike">
                          <a:effectLst/>
                        </a:rPr>
                        <a:t>MAC CR on Fragmentation</a:t>
                      </a:r>
                      <a:endParaRPr lang="en-CA" sz="1100" b="0" i="0" u="none" strike="noStrike">
                        <a:solidFill>
                          <a:srgbClr val="000000"/>
                        </a:solidFill>
                        <a:effectLst/>
                        <a:latin typeface="Arial" panose="020B0604020202020204" pitchFamily="34" charset="0"/>
                      </a:endParaRPr>
                    </a:p>
                  </a:txBody>
                  <a:tcPr marL="5074" marR="5074" marT="5074" marB="0" anchor="b"/>
                </a:tc>
                <a:tc>
                  <a:txBody>
                    <a:bodyPr/>
                    <a:lstStyle/>
                    <a:p>
                      <a:pPr algn="l" fontAlgn="b"/>
                      <a:r>
                        <a:rPr lang="en-CA" sz="1100" u="none" strike="noStrike">
                          <a:effectLst/>
                        </a:rPr>
                        <a:t>Ming Gan (Huawei)</a:t>
                      </a:r>
                      <a:endParaRPr lang="en-CA" sz="1100" b="0" i="0" u="none" strike="noStrike">
                        <a:solidFill>
                          <a:srgbClr val="000000"/>
                        </a:solidFill>
                        <a:effectLst/>
                        <a:latin typeface="Arial" panose="020B0604020202020204" pitchFamily="34" charset="0"/>
                      </a:endParaRPr>
                    </a:p>
                  </a:txBody>
                  <a:tcPr marL="5074" marR="5074" marT="5074" marB="0" anchor="b"/>
                </a:tc>
                <a:extLst>
                  <a:ext uri="{0D108BD9-81ED-4DB2-BD59-A6C34878D82A}">
                    <a16:rowId xmlns:a16="http://schemas.microsoft.com/office/drawing/2014/main" val="282790752"/>
                  </a:ext>
                </a:extLst>
              </a:tr>
              <a:tr h="209002">
                <a:tc>
                  <a:txBody>
                    <a:bodyPr/>
                    <a:lstStyle/>
                    <a:p>
                      <a:pPr algn="r" fontAlgn="b"/>
                      <a:r>
                        <a:rPr lang="en-CA" sz="1100" u="none" strike="noStrike">
                          <a:effectLst/>
                        </a:rPr>
                        <a:t>2019</a:t>
                      </a:r>
                      <a:endParaRPr lang="en-CA" sz="1100" b="0" i="0" u="none" strike="noStrike">
                        <a:solidFill>
                          <a:srgbClr val="000000"/>
                        </a:solidFill>
                        <a:effectLst/>
                        <a:latin typeface="Arial" panose="020B0604020202020204" pitchFamily="34" charset="0"/>
                      </a:endParaRPr>
                    </a:p>
                  </a:txBody>
                  <a:tcPr marL="5074" marR="5074" marT="5074" marB="0" anchor="b"/>
                </a:tc>
                <a:tc>
                  <a:txBody>
                    <a:bodyPr/>
                    <a:lstStyle/>
                    <a:p>
                      <a:pPr algn="r" fontAlgn="b"/>
                      <a:r>
                        <a:rPr lang="en-CA" sz="1100" u="none" strike="noStrike">
                          <a:effectLst/>
                        </a:rPr>
                        <a:t>1948</a:t>
                      </a:r>
                      <a:endParaRPr lang="en-CA" sz="1100" b="0" i="0" u="none" strike="noStrike">
                        <a:solidFill>
                          <a:srgbClr val="000000"/>
                        </a:solidFill>
                        <a:effectLst/>
                        <a:latin typeface="Arial" panose="020B0604020202020204" pitchFamily="34" charset="0"/>
                      </a:endParaRPr>
                    </a:p>
                  </a:txBody>
                  <a:tcPr marL="5074" marR="5074" marT="5074" marB="0" anchor="b"/>
                </a:tc>
                <a:tc>
                  <a:txBody>
                    <a:bodyPr/>
                    <a:lstStyle/>
                    <a:p>
                      <a:pPr algn="l" fontAlgn="b"/>
                      <a:r>
                        <a:rPr lang="en-CA" sz="1100" u="none" strike="noStrike">
                          <a:effectLst/>
                        </a:rPr>
                        <a:t>MAC CR on CID 22386 and 22387</a:t>
                      </a:r>
                      <a:endParaRPr lang="en-CA" sz="1100" b="0" i="0" u="none" strike="noStrike">
                        <a:solidFill>
                          <a:srgbClr val="000000"/>
                        </a:solidFill>
                        <a:effectLst/>
                        <a:latin typeface="Arial" panose="020B0604020202020204" pitchFamily="34" charset="0"/>
                      </a:endParaRPr>
                    </a:p>
                  </a:txBody>
                  <a:tcPr marL="5074" marR="5074" marT="5074" marB="0" anchor="b"/>
                </a:tc>
                <a:tc>
                  <a:txBody>
                    <a:bodyPr/>
                    <a:lstStyle/>
                    <a:p>
                      <a:pPr algn="l" fontAlgn="b"/>
                      <a:r>
                        <a:rPr lang="en-CA" sz="1100" u="none" strike="noStrike" dirty="0">
                          <a:effectLst/>
                        </a:rPr>
                        <a:t>Ming Gan (Huawei)</a:t>
                      </a:r>
                      <a:endParaRPr lang="en-CA" sz="1100" b="0" i="0" u="none" strike="noStrike" dirty="0">
                        <a:solidFill>
                          <a:srgbClr val="000000"/>
                        </a:solidFill>
                        <a:effectLst/>
                        <a:latin typeface="Arial" panose="020B0604020202020204" pitchFamily="34" charset="0"/>
                      </a:endParaRPr>
                    </a:p>
                  </a:txBody>
                  <a:tcPr marL="5074" marR="5074" marT="5074" marB="0" anchor="b"/>
                </a:tc>
                <a:extLst>
                  <a:ext uri="{0D108BD9-81ED-4DB2-BD59-A6C34878D82A}">
                    <a16:rowId xmlns:a16="http://schemas.microsoft.com/office/drawing/2014/main" val="190720833"/>
                  </a:ext>
                </a:extLst>
              </a:tr>
            </a:tbl>
          </a:graphicData>
        </a:graphic>
      </p:graphicFrame>
    </p:spTree>
    <p:extLst>
      <p:ext uri="{BB962C8B-B14F-4D97-AF65-F5344CB8AC3E}">
        <p14:creationId xmlns:p14="http://schemas.microsoft.com/office/powerpoint/2010/main" val="366453642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5514D2-1BD2-AB43-85B5-170347182455}"/>
              </a:ext>
            </a:extLst>
          </p:cNvPr>
          <p:cNvSpPr>
            <a:spLocks noGrp="1"/>
          </p:cNvSpPr>
          <p:nvPr>
            <p:ph type="title"/>
          </p:nvPr>
        </p:nvSpPr>
        <p:spPr/>
        <p:txBody>
          <a:bodyPr/>
          <a:lstStyle/>
          <a:p>
            <a:r>
              <a:rPr lang="en-US" dirty="0"/>
              <a:t>Submissions</a:t>
            </a:r>
          </a:p>
        </p:txBody>
      </p:sp>
      <p:sp>
        <p:nvSpPr>
          <p:cNvPr id="3" name="Date Placeholder 2">
            <a:extLst>
              <a:ext uri="{FF2B5EF4-FFF2-40B4-BE49-F238E27FC236}">
                <a16:creationId xmlns:a16="http://schemas.microsoft.com/office/drawing/2014/main" id="{EF95303E-272A-D44C-A8EE-E04DA8EB2E5E}"/>
              </a:ext>
            </a:extLst>
          </p:cNvPr>
          <p:cNvSpPr>
            <a:spLocks noGrp="1"/>
          </p:cNvSpPr>
          <p:nvPr>
            <p:ph type="dt" idx="10"/>
          </p:nvPr>
        </p:nvSpPr>
        <p:spPr/>
        <p:txBody>
          <a:bodyPr/>
          <a:lstStyle/>
          <a:p>
            <a:r>
              <a:rPr lang="en-US"/>
              <a:t>November 2019</a:t>
            </a:r>
            <a:endParaRPr lang="en-GB"/>
          </a:p>
        </p:txBody>
      </p:sp>
      <p:sp>
        <p:nvSpPr>
          <p:cNvPr id="4" name="Footer Placeholder 3">
            <a:extLst>
              <a:ext uri="{FF2B5EF4-FFF2-40B4-BE49-F238E27FC236}">
                <a16:creationId xmlns:a16="http://schemas.microsoft.com/office/drawing/2014/main" id="{C5D01D4B-90D2-6B42-8AF0-983A32529B16}"/>
              </a:ext>
            </a:extLst>
          </p:cNvPr>
          <p:cNvSpPr>
            <a:spLocks noGrp="1"/>
          </p:cNvSpPr>
          <p:nvPr>
            <p:ph type="ftr" idx="11"/>
          </p:nvPr>
        </p:nvSpPr>
        <p:spPr/>
        <p:txBody>
          <a:bodyPr/>
          <a:lstStyle/>
          <a:p>
            <a:r>
              <a:rPr lang="en-GB"/>
              <a:t>Osama Aboul-Magd, Huawei Technologies</a:t>
            </a:r>
          </a:p>
        </p:txBody>
      </p:sp>
      <p:sp>
        <p:nvSpPr>
          <p:cNvPr id="5" name="Slide Number Placeholder 4">
            <a:extLst>
              <a:ext uri="{FF2B5EF4-FFF2-40B4-BE49-F238E27FC236}">
                <a16:creationId xmlns:a16="http://schemas.microsoft.com/office/drawing/2014/main" id="{74FE57EB-5086-764E-AA59-8BD034F08B6B}"/>
              </a:ext>
            </a:extLst>
          </p:cNvPr>
          <p:cNvSpPr>
            <a:spLocks noGrp="1"/>
          </p:cNvSpPr>
          <p:nvPr>
            <p:ph type="sldNum" idx="12"/>
          </p:nvPr>
        </p:nvSpPr>
        <p:spPr/>
        <p:txBody>
          <a:bodyPr/>
          <a:lstStyle/>
          <a:p>
            <a:r>
              <a:rPr lang="en-GB"/>
              <a:t>Slide </a:t>
            </a:r>
            <a:fld id="{06B781AF-4CCF-49B0-A572-DE54FBE5D942}" type="slidenum">
              <a:rPr lang="en-GB" smtClean="0"/>
              <a:pPr/>
              <a:t>19</a:t>
            </a:fld>
            <a:endParaRPr lang="en-GB"/>
          </a:p>
        </p:txBody>
      </p:sp>
      <p:graphicFrame>
        <p:nvGraphicFramePr>
          <p:cNvPr id="6" name="Table 5">
            <a:extLst>
              <a:ext uri="{FF2B5EF4-FFF2-40B4-BE49-F238E27FC236}">
                <a16:creationId xmlns:a16="http://schemas.microsoft.com/office/drawing/2014/main" id="{571AE0B1-70CF-0947-961F-119FCDB876DA}"/>
              </a:ext>
            </a:extLst>
          </p:cNvPr>
          <p:cNvGraphicFramePr>
            <a:graphicFrameLocks noGrp="1"/>
          </p:cNvGraphicFramePr>
          <p:nvPr>
            <p:extLst>
              <p:ext uri="{D42A27DB-BD31-4B8C-83A1-F6EECF244321}">
                <p14:modId xmlns:p14="http://schemas.microsoft.com/office/powerpoint/2010/main" val="3475751978"/>
              </p:ext>
            </p:extLst>
          </p:nvPr>
        </p:nvGraphicFramePr>
        <p:xfrm>
          <a:off x="2057400" y="1838010"/>
          <a:ext cx="8484658" cy="4038602"/>
        </p:xfrm>
        <a:graphic>
          <a:graphicData uri="http://schemas.openxmlformats.org/drawingml/2006/table">
            <a:tbl>
              <a:tblPr>
                <a:tableStyleId>{5C22544A-7EE6-4342-B048-85BDC9FD1C3A}</a:tableStyleId>
              </a:tblPr>
              <a:tblGrid>
                <a:gridCol w="853065">
                  <a:extLst>
                    <a:ext uri="{9D8B030D-6E8A-4147-A177-3AD203B41FA5}">
                      <a16:colId xmlns:a16="http://schemas.microsoft.com/office/drawing/2014/main" val="2478413965"/>
                    </a:ext>
                  </a:extLst>
                </a:gridCol>
                <a:gridCol w="869794">
                  <a:extLst>
                    <a:ext uri="{9D8B030D-6E8A-4147-A177-3AD203B41FA5}">
                      <a16:colId xmlns:a16="http://schemas.microsoft.com/office/drawing/2014/main" val="1664128645"/>
                    </a:ext>
                  </a:extLst>
                </a:gridCol>
                <a:gridCol w="3801160">
                  <a:extLst>
                    <a:ext uri="{9D8B030D-6E8A-4147-A177-3AD203B41FA5}">
                      <a16:colId xmlns:a16="http://schemas.microsoft.com/office/drawing/2014/main" val="3395478200"/>
                    </a:ext>
                  </a:extLst>
                </a:gridCol>
                <a:gridCol w="2960639">
                  <a:extLst>
                    <a:ext uri="{9D8B030D-6E8A-4147-A177-3AD203B41FA5}">
                      <a16:colId xmlns:a16="http://schemas.microsoft.com/office/drawing/2014/main" val="2943632581"/>
                    </a:ext>
                  </a:extLst>
                </a:gridCol>
              </a:tblGrid>
              <a:tr h="226350">
                <a:tc>
                  <a:txBody>
                    <a:bodyPr/>
                    <a:lstStyle/>
                    <a:p>
                      <a:pPr algn="ctr" fontAlgn="b"/>
                      <a:r>
                        <a:rPr lang="en-CA" sz="1400" b="1" u="none" strike="noStrike">
                          <a:effectLst/>
                        </a:rPr>
                        <a:t>Year</a:t>
                      </a:r>
                      <a:endParaRPr lang="en-CA" sz="1400" b="1" i="0" u="none" strike="noStrike">
                        <a:solidFill>
                          <a:srgbClr val="000000"/>
                        </a:solidFill>
                        <a:effectLst/>
                        <a:latin typeface="Calibri" panose="020F0502020204030204" pitchFamily="34" charset="0"/>
                      </a:endParaRPr>
                    </a:p>
                  </a:txBody>
                  <a:tcPr marL="5074" marR="5074" marT="5074" marB="0" anchor="b"/>
                </a:tc>
                <a:tc>
                  <a:txBody>
                    <a:bodyPr/>
                    <a:lstStyle/>
                    <a:p>
                      <a:pPr algn="ctr" fontAlgn="b"/>
                      <a:r>
                        <a:rPr lang="en-CA" sz="1400" b="1" u="none" strike="noStrike">
                          <a:effectLst/>
                        </a:rPr>
                        <a:t>DCN</a:t>
                      </a:r>
                      <a:endParaRPr lang="en-CA" sz="1400" b="1" i="0" u="none" strike="noStrike">
                        <a:solidFill>
                          <a:srgbClr val="000000"/>
                        </a:solidFill>
                        <a:effectLst/>
                        <a:latin typeface="Calibri" panose="020F0502020204030204" pitchFamily="34" charset="0"/>
                      </a:endParaRPr>
                    </a:p>
                  </a:txBody>
                  <a:tcPr marL="5074" marR="5074" marT="5074" marB="0" anchor="b"/>
                </a:tc>
                <a:tc>
                  <a:txBody>
                    <a:bodyPr/>
                    <a:lstStyle/>
                    <a:p>
                      <a:pPr algn="ctr" fontAlgn="b"/>
                      <a:r>
                        <a:rPr lang="en-CA" sz="1400" b="1" u="none" strike="noStrike">
                          <a:effectLst/>
                        </a:rPr>
                        <a:t>Title</a:t>
                      </a:r>
                      <a:endParaRPr lang="en-CA" sz="1400" b="1" i="0" u="none" strike="noStrike">
                        <a:solidFill>
                          <a:srgbClr val="000000"/>
                        </a:solidFill>
                        <a:effectLst/>
                        <a:latin typeface="Calibri" panose="020F0502020204030204" pitchFamily="34" charset="0"/>
                      </a:endParaRPr>
                    </a:p>
                  </a:txBody>
                  <a:tcPr marL="5074" marR="5074" marT="5074" marB="0" anchor="b"/>
                </a:tc>
                <a:tc>
                  <a:txBody>
                    <a:bodyPr/>
                    <a:lstStyle/>
                    <a:p>
                      <a:pPr algn="ctr" fontAlgn="b"/>
                      <a:r>
                        <a:rPr lang="en-CA" sz="1400" b="1" u="none" strike="noStrike" dirty="0">
                          <a:effectLst/>
                        </a:rPr>
                        <a:t>Author</a:t>
                      </a:r>
                      <a:endParaRPr lang="en-CA" sz="1400" b="1" i="0" u="none" strike="noStrike" dirty="0">
                        <a:solidFill>
                          <a:srgbClr val="000000"/>
                        </a:solidFill>
                        <a:effectLst/>
                        <a:latin typeface="Calibri" panose="020F0502020204030204" pitchFamily="34" charset="0"/>
                      </a:endParaRPr>
                    </a:p>
                  </a:txBody>
                  <a:tcPr marL="5074" marR="5074" marT="5074" marB="0" anchor="b"/>
                </a:tc>
                <a:extLst>
                  <a:ext uri="{0D108BD9-81ED-4DB2-BD59-A6C34878D82A}">
                    <a16:rowId xmlns:a16="http://schemas.microsoft.com/office/drawing/2014/main" val="3575589511"/>
                  </a:ext>
                </a:extLst>
              </a:tr>
              <a:tr h="221642">
                <a:tc>
                  <a:txBody>
                    <a:bodyPr/>
                    <a:lstStyle/>
                    <a:p>
                      <a:pPr algn="r" fontAlgn="b"/>
                      <a:r>
                        <a:rPr lang="en-CA" sz="1400" u="none" strike="noStrike">
                          <a:effectLst/>
                        </a:rPr>
                        <a:t>2019</a:t>
                      </a:r>
                      <a:endParaRPr lang="en-CA" sz="1400" b="0" i="0" u="none" strike="noStrike">
                        <a:solidFill>
                          <a:srgbClr val="000000"/>
                        </a:solidFill>
                        <a:effectLst/>
                        <a:latin typeface="Arial" panose="020B0604020202020204" pitchFamily="34" charset="0"/>
                      </a:endParaRPr>
                    </a:p>
                  </a:txBody>
                  <a:tcPr marL="5074" marR="5074" marT="5074" marB="0" anchor="b"/>
                </a:tc>
                <a:tc>
                  <a:txBody>
                    <a:bodyPr/>
                    <a:lstStyle/>
                    <a:p>
                      <a:pPr algn="r" fontAlgn="b"/>
                      <a:r>
                        <a:rPr lang="en-CA" sz="1400" u="none" strike="noStrike">
                          <a:effectLst/>
                        </a:rPr>
                        <a:t>1949</a:t>
                      </a:r>
                      <a:endParaRPr lang="en-CA" sz="1400" b="0" i="0" u="none" strike="noStrike">
                        <a:solidFill>
                          <a:srgbClr val="000000"/>
                        </a:solidFill>
                        <a:effectLst/>
                        <a:latin typeface="Arial" panose="020B0604020202020204" pitchFamily="34" charset="0"/>
                      </a:endParaRPr>
                    </a:p>
                  </a:txBody>
                  <a:tcPr marL="5074" marR="5074" marT="5074" marB="0" anchor="b"/>
                </a:tc>
                <a:tc>
                  <a:txBody>
                    <a:bodyPr/>
                    <a:lstStyle/>
                    <a:p>
                      <a:pPr algn="l" fontAlgn="b"/>
                      <a:r>
                        <a:rPr lang="en-CA" sz="1400" u="none" strike="noStrike">
                          <a:effectLst/>
                        </a:rPr>
                        <a:t>CR_22030_22031_22032_22447</a:t>
                      </a:r>
                      <a:endParaRPr lang="en-CA" sz="1400" b="0" i="0" u="none" strike="noStrike">
                        <a:solidFill>
                          <a:srgbClr val="000000"/>
                        </a:solidFill>
                        <a:effectLst/>
                        <a:latin typeface="Arial" panose="020B0604020202020204" pitchFamily="34" charset="0"/>
                      </a:endParaRPr>
                    </a:p>
                  </a:txBody>
                  <a:tcPr marL="5074" marR="5074" marT="5074" marB="0" anchor="b"/>
                </a:tc>
                <a:tc>
                  <a:txBody>
                    <a:bodyPr/>
                    <a:lstStyle/>
                    <a:p>
                      <a:pPr algn="l" fontAlgn="b"/>
                      <a:r>
                        <a:rPr lang="en-CA" sz="1400" u="none" strike="noStrike" dirty="0" err="1">
                          <a:effectLst/>
                        </a:rPr>
                        <a:t>Xiaogang</a:t>
                      </a:r>
                      <a:r>
                        <a:rPr lang="en-CA" sz="1400" u="none" strike="noStrike" dirty="0">
                          <a:effectLst/>
                        </a:rPr>
                        <a:t> Chen (Intel)</a:t>
                      </a:r>
                      <a:endParaRPr lang="en-CA" sz="1400" b="0" i="0" u="none" strike="noStrike" dirty="0">
                        <a:solidFill>
                          <a:srgbClr val="000000"/>
                        </a:solidFill>
                        <a:effectLst/>
                        <a:latin typeface="Arial" panose="020B0604020202020204" pitchFamily="34" charset="0"/>
                      </a:endParaRPr>
                    </a:p>
                  </a:txBody>
                  <a:tcPr marL="5074" marR="5074" marT="5074" marB="0" anchor="b"/>
                </a:tc>
                <a:extLst>
                  <a:ext uri="{0D108BD9-81ED-4DB2-BD59-A6C34878D82A}">
                    <a16:rowId xmlns:a16="http://schemas.microsoft.com/office/drawing/2014/main" val="2512011208"/>
                  </a:ext>
                </a:extLst>
              </a:tr>
              <a:tr h="221642">
                <a:tc>
                  <a:txBody>
                    <a:bodyPr/>
                    <a:lstStyle/>
                    <a:p>
                      <a:pPr algn="r" fontAlgn="b"/>
                      <a:r>
                        <a:rPr lang="en-CA" sz="1400" u="none" strike="noStrike">
                          <a:effectLst/>
                        </a:rPr>
                        <a:t>2019</a:t>
                      </a:r>
                      <a:endParaRPr lang="en-CA" sz="1400" b="0" i="0" u="none" strike="noStrike">
                        <a:solidFill>
                          <a:srgbClr val="000000"/>
                        </a:solidFill>
                        <a:effectLst/>
                        <a:latin typeface="Arial" panose="020B0604020202020204" pitchFamily="34" charset="0"/>
                      </a:endParaRPr>
                    </a:p>
                  </a:txBody>
                  <a:tcPr marL="5074" marR="5074" marT="5074" marB="0" anchor="b"/>
                </a:tc>
                <a:tc>
                  <a:txBody>
                    <a:bodyPr/>
                    <a:lstStyle/>
                    <a:p>
                      <a:pPr algn="r" fontAlgn="b"/>
                      <a:r>
                        <a:rPr lang="en-CA" sz="1400" u="none" strike="noStrike">
                          <a:effectLst/>
                        </a:rPr>
                        <a:t>1956</a:t>
                      </a:r>
                      <a:endParaRPr lang="en-CA" sz="1400" b="0" i="0" u="none" strike="noStrike">
                        <a:solidFill>
                          <a:srgbClr val="000000"/>
                        </a:solidFill>
                        <a:effectLst/>
                        <a:latin typeface="Arial" panose="020B0604020202020204" pitchFamily="34" charset="0"/>
                      </a:endParaRPr>
                    </a:p>
                  </a:txBody>
                  <a:tcPr marL="5074" marR="5074" marT="5074" marB="0" anchor="b"/>
                </a:tc>
                <a:tc>
                  <a:txBody>
                    <a:bodyPr/>
                    <a:lstStyle/>
                    <a:p>
                      <a:pPr algn="l" fontAlgn="b"/>
                      <a:r>
                        <a:rPr lang="en-CA" sz="1400" u="none" strike="noStrike">
                          <a:effectLst/>
                        </a:rPr>
                        <a:t>CR for BSS Color Related CIDs</a:t>
                      </a:r>
                      <a:endParaRPr lang="en-CA" sz="1400" b="0" i="0" u="none" strike="noStrike">
                        <a:solidFill>
                          <a:srgbClr val="000000"/>
                        </a:solidFill>
                        <a:effectLst/>
                        <a:latin typeface="Arial" panose="020B0604020202020204" pitchFamily="34" charset="0"/>
                      </a:endParaRPr>
                    </a:p>
                  </a:txBody>
                  <a:tcPr marL="5074" marR="5074" marT="5074" marB="0" anchor="b"/>
                </a:tc>
                <a:tc>
                  <a:txBody>
                    <a:bodyPr/>
                    <a:lstStyle/>
                    <a:p>
                      <a:pPr algn="l" fontAlgn="b"/>
                      <a:r>
                        <a:rPr lang="en-CA" sz="1400" u="none" strike="noStrike" dirty="0" err="1">
                          <a:effectLst/>
                        </a:rPr>
                        <a:t>Xiaofei</a:t>
                      </a:r>
                      <a:r>
                        <a:rPr lang="en-CA" sz="1400" u="none" strike="noStrike" dirty="0">
                          <a:effectLst/>
                        </a:rPr>
                        <a:t> WANG (</a:t>
                      </a:r>
                      <a:r>
                        <a:rPr lang="en-CA" sz="1400" u="none" strike="noStrike" dirty="0" err="1">
                          <a:effectLst/>
                        </a:rPr>
                        <a:t>InterDigital</a:t>
                      </a:r>
                      <a:r>
                        <a:rPr lang="en-CA" sz="1400" u="none" strike="noStrike" dirty="0">
                          <a:effectLst/>
                        </a:rPr>
                        <a:t>)</a:t>
                      </a:r>
                      <a:endParaRPr lang="en-CA" sz="1400" b="0" i="0" u="none" strike="noStrike" dirty="0">
                        <a:solidFill>
                          <a:srgbClr val="000000"/>
                        </a:solidFill>
                        <a:effectLst/>
                        <a:latin typeface="Arial" panose="020B0604020202020204" pitchFamily="34" charset="0"/>
                      </a:endParaRPr>
                    </a:p>
                  </a:txBody>
                  <a:tcPr marL="5074" marR="5074" marT="5074" marB="0" anchor="b"/>
                </a:tc>
                <a:extLst>
                  <a:ext uri="{0D108BD9-81ED-4DB2-BD59-A6C34878D82A}">
                    <a16:rowId xmlns:a16="http://schemas.microsoft.com/office/drawing/2014/main" val="3542677129"/>
                  </a:ext>
                </a:extLst>
              </a:tr>
              <a:tr h="221642">
                <a:tc>
                  <a:txBody>
                    <a:bodyPr/>
                    <a:lstStyle/>
                    <a:p>
                      <a:pPr algn="r" fontAlgn="b"/>
                      <a:r>
                        <a:rPr lang="en-CA" sz="1400" u="none" strike="noStrike">
                          <a:solidFill>
                            <a:srgbClr val="00B050"/>
                          </a:solidFill>
                          <a:effectLst/>
                        </a:rPr>
                        <a:t>2019</a:t>
                      </a:r>
                      <a:endParaRPr lang="en-CA" sz="1400" b="0" i="0" u="none" strike="noStrike">
                        <a:solidFill>
                          <a:srgbClr val="00B050"/>
                        </a:solidFill>
                        <a:effectLst/>
                        <a:latin typeface="Arial" panose="020B0604020202020204" pitchFamily="34" charset="0"/>
                      </a:endParaRPr>
                    </a:p>
                  </a:txBody>
                  <a:tcPr marL="5074" marR="5074" marT="5074" marB="0" anchor="b"/>
                </a:tc>
                <a:tc>
                  <a:txBody>
                    <a:bodyPr/>
                    <a:lstStyle/>
                    <a:p>
                      <a:pPr algn="r" fontAlgn="b"/>
                      <a:r>
                        <a:rPr lang="en-CA" sz="1400" u="none" strike="noStrike">
                          <a:solidFill>
                            <a:srgbClr val="00B050"/>
                          </a:solidFill>
                          <a:effectLst/>
                        </a:rPr>
                        <a:t>1957</a:t>
                      </a:r>
                      <a:endParaRPr lang="en-CA" sz="1400" b="0" i="0" u="none" strike="noStrike">
                        <a:solidFill>
                          <a:srgbClr val="00B050"/>
                        </a:solidFill>
                        <a:effectLst/>
                        <a:latin typeface="Arial" panose="020B0604020202020204" pitchFamily="34" charset="0"/>
                      </a:endParaRPr>
                    </a:p>
                  </a:txBody>
                  <a:tcPr marL="5074" marR="5074" marT="5074" marB="0" anchor="b"/>
                </a:tc>
                <a:tc>
                  <a:txBody>
                    <a:bodyPr/>
                    <a:lstStyle/>
                    <a:p>
                      <a:pPr algn="l" fontAlgn="b"/>
                      <a:r>
                        <a:rPr lang="en-CA" sz="1400" u="none" strike="noStrike">
                          <a:solidFill>
                            <a:srgbClr val="00B050"/>
                          </a:solidFill>
                          <a:effectLst/>
                        </a:rPr>
                        <a:t>lb244-cr-mac-miscellaneous</a:t>
                      </a:r>
                      <a:endParaRPr lang="en-CA" sz="1400" b="0" i="0" u="none" strike="noStrike">
                        <a:solidFill>
                          <a:srgbClr val="00B050"/>
                        </a:solidFill>
                        <a:effectLst/>
                        <a:latin typeface="Arial" panose="020B0604020202020204" pitchFamily="34" charset="0"/>
                      </a:endParaRPr>
                    </a:p>
                  </a:txBody>
                  <a:tcPr marL="5074" marR="5074" marT="5074" marB="0" anchor="b"/>
                </a:tc>
                <a:tc>
                  <a:txBody>
                    <a:bodyPr/>
                    <a:lstStyle/>
                    <a:p>
                      <a:pPr algn="l" fontAlgn="b"/>
                      <a:r>
                        <a:rPr lang="en-CA" sz="1400" u="none" strike="noStrike" dirty="0" err="1">
                          <a:solidFill>
                            <a:srgbClr val="00B050"/>
                          </a:solidFill>
                          <a:effectLst/>
                        </a:rPr>
                        <a:t>Yongho</a:t>
                      </a:r>
                      <a:r>
                        <a:rPr lang="en-CA" sz="1400" u="none" strike="noStrike" dirty="0">
                          <a:solidFill>
                            <a:srgbClr val="00B050"/>
                          </a:solidFill>
                          <a:effectLst/>
                        </a:rPr>
                        <a:t> Seok (MediaTek)</a:t>
                      </a:r>
                      <a:endParaRPr lang="en-CA" sz="1400" b="0" i="0" u="none" strike="noStrike" dirty="0">
                        <a:solidFill>
                          <a:srgbClr val="00B050"/>
                        </a:solidFill>
                        <a:effectLst/>
                        <a:latin typeface="Arial" panose="020B0604020202020204" pitchFamily="34" charset="0"/>
                      </a:endParaRPr>
                    </a:p>
                  </a:txBody>
                  <a:tcPr marL="5074" marR="5074" marT="5074" marB="0" anchor="b"/>
                </a:tc>
                <a:extLst>
                  <a:ext uri="{0D108BD9-81ED-4DB2-BD59-A6C34878D82A}">
                    <a16:rowId xmlns:a16="http://schemas.microsoft.com/office/drawing/2014/main" val="4249016090"/>
                  </a:ext>
                </a:extLst>
              </a:tr>
              <a:tr h="221642">
                <a:tc>
                  <a:txBody>
                    <a:bodyPr/>
                    <a:lstStyle/>
                    <a:p>
                      <a:pPr algn="r" fontAlgn="b"/>
                      <a:r>
                        <a:rPr lang="en-CA" sz="1400" u="none" strike="noStrike">
                          <a:effectLst/>
                        </a:rPr>
                        <a:t>2019</a:t>
                      </a:r>
                      <a:endParaRPr lang="en-CA" sz="1400" b="0" i="0" u="none" strike="noStrike">
                        <a:solidFill>
                          <a:srgbClr val="000000"/>
                        </a:solidFill>
                        <a:effectLst/>
                        <a:latin typeface="Arial" panose="020B0604020202020204" pitchFamily="34" charset="0"/>
                      </a:endParaRPr>
                    </a:p>
                  </a:txBody>
                  <a:tcPr marL="5074" marR="5074" marT="5074" marB="0" anchor="b"/>
                </a:tc>
                <a:tc>
                  <a:txBody>
                    <a:bodyPr/>
                    <a:lstStyle/>
                    <a:p>
                      <a:pPr algn="r" fontAlgn="b"/>
                      <a:r>
                        <a:rPr lang="en-CA" sz="1400" u="none" strike="noStrike">
                          <a:effectLst/>
                        </a:rPr>
                        <a:t>1977</a:t>
                      </a:r>
                      <a:endParaRPr lang="en-CA" sz="1400" b="0" i="0" u="none" strike="noStrike">
                        <a:solidFill>
                          <a:srgbClr val="000000"/>
                        </a:solidFill>
                        <a:effectLst/>
                        <a:latin typeface="Arial" panose="020B0604020202020204" pitchFamily="34" charset="0"/>
                      </a:endParaRPr>
                    </a:p>
                  </a:txBody>
                  <a:tcPr marL="5074" marR="5074" marT="5074" marB="0" anchor="b"/>
                </a:tc>
                <a:tc>
                  <a:txBody>
                    <a:bodyPr/>
                    <a:lstStyle/>
                    <a:p>
                      <a:pPr algn="l" fontAlgn="b"/>
                      <a:r>
                        <a:rPr lang="en-CA" sz="1400" u="none" strike="noStrike">
                          <a:effectLst/>
                        </a:rPr>
                        <a:t>CR for BSS Color Related CIDs Part 2</a:t>
                      </a:r>
                      <a:endParaRPr lang="en-CA" sz="1400" b="0" i="0" u="none" strike="noStrike">
                        <a:solidFill>
                          <a:srgbClr val="000000"/>
                        </a:solidFill>
                        <a:effectLst/>
                        <a:latin typeface="Arial" panose="020B0604020202020204" pitchFamily="34" charset="0"/>
                      </a:endParaRPr>
                    </a:p>
                  </a:txBody>
                  <a:tcPr marL="5074" marR="5074" marT="5074" marB="0" anchor="b"/>
                </a:tc>
                <a:tc>
                  <a:txBody>
                    <a:bodyPr/>
                    <a:lstStyle/>
                    <a:p>
                      <a:pPr algn="l" fontAlgn="b"/>
                      <a:r>
                        <a:rPr lang="en-CA" sz="1400" u="none" strike="noStrike" dirty="0" err="1">
                          <a:effectLst/>
                        </a:rPr>
                        <a:t>Xiaofei</a:t>
                      </a:r>
                      <a:r>
                        <a:rPr lang="en-CA" sz="1400" u="none" strike="noStrike" dirty="0">
                          <a:effectLst/>
                        </a:rPr>
                        <a:t> WANG (</a:t>
                      </a:r>
                      <a:r>
                        <a:rPr lang="en-CA" sz="1400" u="none" strike="noStrike" dirty="0" err="1">
                          <a:effectLst/>
                        </a:rPr>
                        <a:t>InterDigital</a:t>
                      </a:r>
                      <a:r>
                        <a:rPr lang="en-CA" sz="1400" u="none" strike="noStrike" dirty="0">
                          <a:effectLst/>
                        </a:rPr>
                        <a:t>)</a:t>
                      </a:r>
                      <a:endParaRPr lang="en-CA" sz="1400" b="0" i="0" u="none" strike="noStrike" dirty="0">
                        <a:solidFill>
                          <a:srgbClr val="000000"/>
                        </a:solidFill>
                        <a:effectLst/>
                        <a:latin typeface="Arial" panose="020B0604020202020204" pitchFamily="34" charset="0"/>
                      </a:endParaRPr>
                    </a:p>
                  </a:txBody>
                  <a:tcPr marL="5074" marR="5074" marT="5074" marB="0" anchor="b"/>
                </a:tc>
                <a:extLst>
                  <a:ext uri="{0D108BD9-81ED-4DB2-BD59-A6C34878D82A}">
                    <a16:rowId xmlns:a16="http://schemas.microsoft.com/office/drawing/2014/main" val="3303301346"/>
                  </a:ext>
                </a:extLst>
              </a:tr>
              <a:tr h="221642">
                <a:tc>
                  <a:txBody>
                    <a:bodyPr/>
                    <a:lstStyle/>
                    <a:p>
                      <a:pPr algn="r" fontAlgn="b"/>
                      <a:r>
                        <a:rPr lang="en-CA" sz="1400" u="none" strike="noStrike">
                          <a:effectLst/>
                        </a:rPr>
                        <a:t>2019</a:t>
                      </a:r>
                      <a:endParaRPr lang="en-CA" sz="1400" b="0" i="0" u="none" strike="noStrike">
                        <a:solidFill>
                          <a:srgbClr val="000000"/>
                        </a:solidFill>
                        <a:effectLst/>
                        <a:latin typeface="Arial" panose="020B0604020202020204" pitchFamily="34" charset="0"/>
                      </a:endParaRPr>
                    </a:p>
                  </a:txBody>
                  <a:tcPr marL="5074" marR="5074" marT="5074" marB="0" anchor="b"/>
                </a:tc>
                <a:tc>
                  <a:txBody>
                    <a:bodyPr/>
                    <a:lstStyle/>
                    <a:p>
                      <a:pPr algn="r" fontAlgn="b"/>
                      <a:r>
                        <a:rPr lang="en-CA" sz="1400" u="none" strike="noStrike">
                          <a:effectLst/>
                        </a:rPr>
                        <a:t>1983</a:t>
                      </a:r>
                      <a:endParaRPr lang="en-CA" sz="1400" b="0" i="0" u="none" strike="noStrike">
                        <a:solidFill>
                          <a:srgbClr val="000000"/>
                        </a:solidFill>
                        <a:effectLst/>
                        <a:latin typeface="Arial" panose="020B0604020202020204" pitchFamily="34" charset="0"/>
                      </a:endParaRPr>
                    </a:p>
                  </a:txBody>
                  <a:tcPr marL="5074" marR="5074" marT="5074" marB="0" anchor="b"/>
                </a:tc>
                <a:tc>
                  <a:txBody>
                    <a:bodyPr/>
                    <a:lstStyle/>
                    <a:p>
                      <a:pPr algn="l" fontAlgn="b"/>
                      <a:r>
                        <a:rPr lang="en-CA" sz="1400" u="none" strike="noStrike" dirty="0">
                          <a:effectLst/>
                        </a:rPr>
                        <a:t>Remaining PHY Math comment resolutions</a:t>
                      </a:r>
                      <a:endParaRPr lang="en-CA" sz="1400" b="0" i="0" u="none" strike="noStrike" dirty="0">
                        <a:solidFill>
                          <a:srgbClr val="000000"/>
                        </a:solidFill>
                        <a:effectLst/>
                        <a:latin typeface="Arial" panose="020B0604020202020204" pitchFamily="34" charset="0"/>
                      </a:endParaRPr>
                    </a:p>
                  </a:txBody>
                  <a:tcPr marL="5074" marR="5074" marT="5074" marB="0" anchor="b"/>
                </a:tc>
                <a:tc>
                  <a:txBody>
                    <a:bodyPr/>
                    <a:lstStyle/>
                    <a:p>
                      <a:pPr algn="l" fontAlgn="b"/>
                      <a:r>
                        <a:rPr lang="en-CA" sz="1400" u="none" strike="noStrike" dirty="0">
                          <a:effectLst/>
                        </a:rPr>
                        <a:t>Yan Zhang (Marvell)</a:t>
                      </a:r>
                      <a:endParaRPr lang="en-CA" sz="1400" b="0" i="0" u="none" strike="noStrike" dirty="0">
                        <a:solidFill>
                          <a:srgbClr val="000000"/>
                        </a:solidFill>
                        <a:effectLst/>
                        <a:latin typeface="Arial" panose="020B0604020202020204" pitchFamily="34" charset="0"/>
                      </a:endParaRPr>
                    </a:p>
                  </a:txBody>
                  <a:tcPr marL="5074" marR="5074" marT="5074" marB="0" anchor="b"/>
                </a:tc>
                <a:extLst>
                  <a:ext uri="{0D108BD9-81ED-4DB2-BD59-A6C34878D82A}">
                    <a16:rowId xmlns:a16="http://schemas.microsoft.com/office/drawing/2014/main" val="2307813167"/>
                  </a:ext>
                </a:extLst>
              </a:tr>
              <a:tr h="221642">
                <a:tc>
                  <a:txBody>
                    <a:bodyPr/>
                    <a:lstStyle/>
                    <a:p>
                      <a:pPr algn="r" fontAlgn="b"/>
                      <a:r>
                        <a:rPr lang="en-CA" sz="1400" u="none" strike="noStrike">
                          <a:effectLst/>
                        </a:rPr>
                        <a:t>2019</a:t>
                      </a:r>
                      <a:endParaRPr lang="en-CA" sz="1400" b="0" i="0" u="none" strike="noStrike">
                        <a:solidFill>
                          <a:srgbClr val="000000"/>
                        </a:solidFill>
                        <a:effectLst/>
                        <a:latin typeface="Arial" panose="020B0604020202020204" pitchFamily="34" charset="0"/>
                      </a:endParaRPr>
                    </a:p>
                  </a:txBody>
                  <a:tcPr marL="5074" marR="5074" marT="5074" marB="0" anchor="b"/>
                </a:tc>
                <a:tc>
                  <a:txBody>
                    <a:bodyPr/>
                    <a:lstStyle/>
                    <a:p>
                      <a:pPr algn="r" fontAlgn="b"/>
                      <a:r>
                        <a:rPr lang="en-CA" sz="1400" u="none" strike="noStrike">
                          <a:effectLst/>
                        </a:rPr>
                        <a:t>1986</a:t>
                      </a:r>
                      <a:endParaRPr lang="en-CA" sz="1400" b="0" i="0" u="none" strike="noStrike">
                        <a:solidFill>
                          <a:srgbClr val="000000"/>
                        </a:solidFill>
                        <a:effectLst/>
                        <a:latin typeface="Arial" panose="020B0604020202020204" pitchFamily="34" charset="0"/>
                      </a:endParaRPr>
                    </a:p>
                  </a:txBody>
                  <a:tcPr marL="5074" marR="5074" marT="5074" marB="0" anchor="b"/>
                </a:tc>
                <a:tc>
                  <a:txBody>
                    <a:bodyPr/>
                    <a:lstStyle/>
                    <a:p>
                      <a:pPr algn="l" fontAlgn="b"/>
                      <a:r>
                        <a:rPr lang="en-CA" sz="1400" u="none" strike="noStrike">
                          <a:effectLst/>
                        </a:rPr>
                        <a:t>Sounding CRs 11ax Draft 5.0</a:t>
                      </a:r>
                      <a:endParaRPr lang="en-CA" sz="1400" b="0" i="0" u="none" strike="noStrike">
                        <a:solidFill>
                          <a:srgbClr val="000000"/>
                        </a:solidFill>
                        <a:effectLst/>
                        <a:latin typeface="Arial" panose="020B0604020202020204" pitchFamily="34" charset="0"/>
                      </a:endParaRPr>
                    </a:p>
                  </a:txBody>
                  <a:tcPr marL="5074" marR="5074" marT="5074" marB="0" anchor="b"/>
                </a:tc>
                <a:tc>
                  <a:txBody>
                    <a:bodyPr/>
                    <a:lstStyle/>
                    <a:p>
                      <a:pPr algn="l" fontAlgn="b"/>
                      <a:r>
                        <a:rPr lang="en-CA" sz="1400" u="none" strike="noStrike" dirty="0" err="1">
                          <a:effectLst/>
                        </a:rPr>
                        <a:t>Menzo</a:t>
                      </a:r>
                      <a:r>
                        <a:rPr lang="en-CA" sz="1400" u="none" strike="noStrike" dirty="0">
                          <a:effectLst/>
                        </a:rPr>
                        <a:t> </a:t>
                      </a:r>
                      <a:r>
                        <a:rPr lang="en-CA" sz="1400" u="none" strike="noStrike" dirty="0" err="1">
                          <a:effectLst/>
                        </a:rPr>
                        <a:t>Wentink</a:t>
                      </a:r>
                      <a:r>
                        <a:rPr lang="en-CA" sz="1400" u="none" strike="noStrike" dirty="0">
                          <a:effectLst/>
                        </a:rPr>
                        <a:t> (Qualcomm)</a:t>
                      </a:r>
                      <a:endParaRPr lang="en-CA" sz="1400" b="0" i="0" u="none" strike="noStrike" dirty="0">
                        <a:solidFill>
                          <a:srgbClr val="000000"/>
                        </a:solidFill>
                        <a:effectLst/>
                        <a:latin typeface="Arial" panose="020B0604020202020204" pitchFamily="34" charset="0"/>
                      </a:endParaRPr>
                    </a:p>
                  </a:txBody>
                  <a:tcPr marL="5074" marR="5074" marT="5074" marB="0" anchor="b"/>
                </a:tc>
                <a:extLst>
                  <a:ext uri="{0D108BD9-81ED-4DB2-BD59-A6C34878D82A}">
                    <a16:rowId xmlns:a16="http://schemas.microsoft.com/office/drawing/2014/main" val="242205643"/>
                  </a:ext>
                </a:extLst>
              </a:tr>
              <a:tr h="248240">
                <a:tc>
                  <a:txBody>
                    <a:bodyPr/>
                    <a:lstStyle/>
                    <a:p>
                      <a:pPr algn="r" fontAlgn="b"/>
                      <a:r>
                        <a:rPr lang="en-CA" sz="1400" u="none" strike="noStrike">
                          <a:solidFill>
                            <a:srgbClr val="00B050"/>
                          </a:solidFill>
                          <a:effectLst/>
                        </a:rPr>
                        <a:t>2019</a:t>
                      </a:r>
                      <a:endParaRPr lang="en-CA" sz="1400" b="0" i="0" u="none" strike="noStrike">
                        <a:solidFill>
                          <a:srgbClr val="00B050"/>
                        </a:solidFill>
                        <a:effectLst/>
                        <a:latin typeface="Calibri" panose="020F0502020204030204" pitchFamily="34" charset="0"/>
                      </a:endParaRPr>
                    </a:p>
                  </a:txBody>
                  <a:tcPr marL="5074" marR="5074" marT="5074" marB="0" anchor="b"/>
                </a:tc>
                <a:tc>
                  <a:txBody>
                    <a:bodyPr/>
                    <a:lstStyle/>
                    <a:p>
                      <a:pPr algn="r" fontAlgn="b"/>
                      <a:r>
                        <a:rPr lang="en-CA" sz="1400" u="none" strike="noStrike">
                          <a:solidFill>
                            <a:srgbClr val="00B050"/>
                          </a:solidFill>
                          <a:effectLst/>
                        </a:rPr>
                        <a:t>1995</a:t>
                      </a:r>
                      <a:endParaRPr lang="en-CA" sz="1400" b="0" i="0" u="none" strike="noStrike">
                        <a:solidFill>
                          <a:srgbClr val="00B050"/>
                        </a:solidFill>
                        <a:effectLst/>
                        <a:latin typeface="Calibri" panose="020F0502020204030204" pitchFamily="34" charset="0"/>
                      </a:endParaRPr>
                    </a:p>
                  </a:txBody>
                  <a:tcPr marL="5074" marR="5074" marT="5074" marB="0" anchor="b"/>
                </a:tc>
                <a:tc>
                  <a:txBody>
                    <a:bodyPr/>
                    <a:lstStyle/>
                    <a:p>
                      <a:pPr algn="l" fontAlgn="b"/>
                      <a:r>
                        <a:rPr lang="en-CA" sz="1400" u="none" strike="noStrike">
                          <a:solidFill>
                            <a:srgbClr val="00B050"/>
                          </a:solidFill>
                          <a:effectLst/>
                        </a:rPr>
                        <a:t>CR for MU EDCA</a:t>
                      </a:r>
                      <a:endParaRPr lang="en-CA" sz="1400" b="0" i="0" u="none" strike="noStrike">
                        <a:solidFill>
                          <a:srgbClr val="00B050"/>
                        </a:solidFill>
                        <a:effectLst/>
                        <a:latin typeface="Calibri" panose="020F0502020204030204" pitchFamily="34" charset="0"/>
                      </a:endParaRPr>
                    </a:p>
                  </a:txBody>
                  <a:tcPr marL="5074" marR="5074" marT="5074" marB="0" anchor="b"/>
                </a:tc>
                <a:tc>
                  <a:txBody>
                    <a:bodyPr/>
                    <a:lstStyle/>
                    <a:p>
                      <a:pPr algn="l" fontAlgn="b"/>
                      <a:r>
                        <a:rPr lang="en-CA" sz="1400" u="none" strike="noStrike" dirty="0" err="1">
                          <a:solidFill>
                            <a:srgbClr val="00B050"/>
                          </a:solidFill>
                          <a:effectLst/>
                        </a:rPr>
                        <a:t>laurent</a:t>
                      </a:r>
                      <a:r>
                        <a:rPr lang="en-CA" sz="1400" u="none" strike="noStrike" dirty="0">
                          <a:solidFill>
                            <a:srgbClr val="00B050"/>
                          </a:solidFill>
                          <a:effectLst/>
                        </a:rPr>
                        <a:t> </a:t>
                      </a:r>
                      <a:r>
                        <a:rPr lang="en-CA" sz="1400" u="none" strike="noStrike" dirty="0" err="1">
                          <a:solidFill>
                            <a:srgbClr val="00B050"/>
                          </a:solidFill>
                          <a:effectLst/>
                        </a:rPr>
                        <a:t>cariou</a:t>
                      </a:r>
                      <a:r>
                        <a:rPr lang="en-CA" sz="1400" u="none" strike="noStrike" dirty="0">
                          <a:solidFill>
                            <a:srgbClr val="00B050"/>
                          </a:solidFill>
                          <a:effectLst/>
                        </a:rPr>
                        <a:t> (Intel)</a:t>
                      </a:r>
                      <a:endParaRPr lang="en-CA" sz="1400" b="0" i="0" u="none" strike="noStrike" dirty="0">
                        <a:solidFill>
                          <a:srgbClr val="00B050"/>
                        </a:solidFill>
                        <a:effectLst/>
                        <a:latin typeface="Calibri" panose="020F0502020204030204" pitchFamily="34" charset="0"/>
                      </a:endParaRPr>
                    </a:p>
                  </a:txBody>
                  <a:tcPr marL="5074" marR="5074" marT="5074" marB="0" anchor="b"/>
                </a:tc>
                <a:extLst>
                  <a:ext uri="{0D108BD9-81ED-4DB2-BD59-A6C34878D82A}">
                    <a16:rowId xmlns:a16="http://schemas.microsoft.com/office/drawing/2014/main" val="2314377036"/>
                  </a:ext>
                </a:extLst>
              </a:tr>
              <a:tr h="248240">
                <a:tc>
                  <a:txBody>
                    <a:bodyPr/>
                    <a:lstStyle/>
                    <a:p>
                      <a:pPr algn="r" fontAlgn="b"/>
                      <a:r>
                        <a:rPr lang="en-CA" sz="1400" u="none" strike="noStrike">
                          <a:solidFill>
                            <a:srgbClr val="00B050"/>
                          </a:solidFill>
                          <a:effectLst/>
                        </a:rPr>
                        <a:t>2019</a:t>
                      </a:r>
                      <a:endParaRPr lang="en-CA" sz="1400" b="0" i="0" u="none" strike="noStrike">
                        <a:solidFill>
                          <a:srgbClr val="00B050"/>
                        </a:solidFill>
                        <a:effectLst/>
                        <a:latin typeface="Calibri" panose="020F0502020204030204" pitchFamily="34" charset="0"/>
                      </a:endParaRPr>
                    </a:p>
                  </a:txBody>
                  <a:tcPr marL="5074" marR="5074" marT="5074" marB="0" anchor="b"/>
                </a:tc>
                <a:tc>
                  <a:txBody>
                    <a:bodyPr/>
                    <a:lstStyle/>
                    <a:p>
                      <a:pPr algn="r" fontAlgn="b"/>
                      <a:r>
                        <a:rPr lang="en-CA" sz="1400" u="none" strike="noStrike">
                          <a:solidFill>
                            <a:srgbClr val="00B050"/>
                          </a:solidFill>
                          <a:effectLst/>
                        </a:rPr>
                        <a:t>1996</a:t>
                      </a:r>
                      <a:endParaRPr lang="en-CA" sz="1400" b="0" i="0" u="none" strike="noStrike">
                        <a:solidFill>
                          <a:srgbClr val="00B050"/>
                        </a:solidFill>
                        <a:effectLst/>
                        <a:latin typeface="Calibri" panose="020F0502020204030204" pitchFamily="34" charset="0"/>
                      </a:endParaRPr>
                    </a:p>
                  </a:txBody>
                  <a:tcPr marL="5074" marR="5074" marT="5074" marB="0" anchor="b"/>
                </a:tc>
                <a:tc>
                  <a:txBody>
                    <a:bodyPr/>
                    <a:lstStyle/>
                    <a:p>
                      <a:pPr algn="l" fontAlgn="b"/>
                      <a:r>
                        <a:rPr lang="en-CA" sz="1400" u="none" strike="noStrike">
                          <a:solidFill>
                            <a:srgbClr val="00B050"/>
                          </a:solidFill>
                          <a:effectLst/>
                        </a:rPr>
                        <a:t>CR for OPS</a:t>
                      </a:r>
                      <a:endParaRPr lang="en-CA" sz="1400" b="0" i="0" u="none" strike="noStrike">
                        <a:solidFill>
                          <a:srgbClr val="00B050"/>
                        </a:solidFill>
                        <a:effectLst/>
                        <a:latin typeface="Calibri" panose="020F0502020204030204" pitchFamily="34" charset="0"/>
                      </a:endParaRPr>
                    </a:p>
                  </a:txBody>
                  <a:tcPr marL="5074" marR="5074" marT="5074" marB="0" anchor="b"/>
                </a:tc>
                <a:tc>
                  <a:txBody>
                    <a:bodyPr/>
                    <a:lstStyle/>
                    <a:p>
                      <a:pPr algn="l" fontAlgn="b"/>
                      <a:r>
                        <a:rPr lang="en-CA" sz="1400" u="none" strike="noStrike" dirty="0" err="1">
                          <a:solidFill>
                            <a:srgbClr val="00B050"/>
                          </a:solidFill>
                          <a:effectLst/>
                        </a:rPr>
                        <a:t>laurent</a:t>
                      </a:r>
                      <a:r>
                        <a:rPr lang="en-CA" sz="1400" u="none" strike="noStrike" dirty="0">
                          <a:solidFill>
                            <a:srgbClr val="00B050"/>
                          </a:solidFill>
                          <a:effectLst/>
                        </a:rPr>
                        <a:t> </a:t>
                      </a:r>
                      <a:r>
                        <a:rPr lang="en-CA" sz="1400" u="none" strike="noStrike" dirty="0" err="1">
                          <a:solidFill>
                            <a:srgbClr val="00B050"/>
                          </a:solidFill>
                          <a:effectLst/>
                        </a:rPr>
                        <a:t>cariou</a:t>
                      </a:r>
                      <a:r>
                        <a:rPr lang="en-CA" sz="1400" u="none" strike="noStrike" dirty="0">
                          <a:solidFill>
                            <a:srgbClr val="00B050"/>
                          </a:solidFill>
                          <a:effectLst/>
                        </a:rPr>
                        <a:t> (Intel)</a:t>
                      </a:r>
                      <a:endParaRPr lang="en-CA" sz="1400" b="0" i="0" u="none" strike="noStrike" dirty="0">
                        <a:solidFill>
                          <a:srgbClr val="00B050"/>
                        </a:solidFill>
                        <a:effectLst/>
                        <a:latin typeface="Calibri" panose="020F0502020204030204" pitchFamily="34" charset="0"/>
                      </a:endParaRPr>
                    </a:p>
                  </a:txBody>
                  <a:tcPr marL="5074" marR="5074" marT="5074" marB="0" anchor="b"/>
                </a:tc>
                <a:extLst>
                  <a:ext uri="{0D108BD9-81ED-4DB2-BD59-A6C34878D82A}">
                    <a16:rowId xmlns:a16="http://schemas.microsoft.com/office/drawing/2014/main" val="718095726"/>
                  </a:ext>
                </a:extLst>
              </a:tr>
              <a:tr h="248240">
                <a:tc>
                  <a:txBody>
                    <a:bodyPr/>
                    <a:lstStyle/>
                    <a:p>
                      <a:pPr algn="r" fontAlgn="b"/>
                      <a:r>
                        <a:rPr lang="en-CA" sz="1400" u="none" strike="noStrike">
                          <a:solidFill>
                            <a:srgbClr val="00B050"/>
                          </a:solidFill>
                          <a:effectLst/>
                        </a:rPr>
                        <a:t>2019</a:t>
                      </a:r>
                      <a:endParaRPr lang="en-CA" sz="1400" b="0" i="0" u="none" strike="noStrike">
                        <a:solidFill>
                          <a:srgbClr val="00B050"/>
                        </a:solidFill>
                        <a:effectLst/>
                        <a:latin typeface="Calibri" panose="020F0502020204030204" pitchFamily="34" charset="0"/>
                      </a:endParaRPr>
                    </a:p>
                  </a:txBody>
                  <a:tcPr marL="5074" marR="5074" marT="5074" marB="0" anchor="b"/>
                </a:tc>
                <a:tc>
                  <a:txBody>
                    <a:bodyPr/>
                    <a:lstStyle/>
                    <a:p>
                      <a:pPr algn="r" fontAlgn="b"/>
                      <a:r>
                        <a:rPr lang="en-CA" sz="1400" u="none" strike="noStrike">
                          <a:solidFill>
                            <a:srgbClr val="00B050"/>
                          </a:solidFill>
                          <a:effectLst/>
                        </a:rPr>
                        <a:t>1997</a:t>
                      </a:r>
                      <a:endParaRPr lang="en-CA" sz="1400" b="0" i="0" u="none" strike="noStrike">
                        <a:solidFill>
                          <a:srgbClr val="00B050"/>
                        </a:solidFill>
                        <a:effectLst/>
                        <a:latin typeface="Calibri" panose="020F0502020204030204" pitchFamily="34" charset="0"/>
                      </a:endParaRPr>
                    </a:p>
                  </a:txBody>
                  <a:tcPr marL="5074" marR="5074" marT="5074" marB="0" anchor="b"/>
                </a:tc>
                <a:tc>
                  <a:txBody>
                    <a:bodyPr/>
                    <a:lstStyle/>
                    <a:p>
                      <a:pPr algn="l" fontAlgn="b"/>
                      <a:r>
                        <a:rPr lang="en-CA" sz="1400" u="none" strike="noStrike">
                          <a:solidFill>
                            <a:srgbClr val="00B050"/>
                          </a:solidFill>
                          <a:effectLst/>
                        </a:rPr>
                        <a:t>CR for 6 GHz discovery</a:t>
                      </a:r>
                      <a:endParaRPr lang="en-CA" sz="1400" b="0" i="0" u="none" strike="noStrike">
                        <a:solidFill>
                          <a:srgbClr val="00B050"/>
                        </a:solidFill>
                        <a:effectLst/>
                        <a:latin typeface="Calibri" panose="020F0502020204030204" pitchFamily="34" charset="0"/>
                      </a:endParaRPr>
                    </a:p>
                  </a:txBody>
                  <a:tcPr marL="5074" marR="5074" marT="5074" marB="0" anchor="b"/>
                </a:tc>
                <a:tc>
                  <a:txBody>
                    <a:bodyPr/>
                    <a:lstStyle/>
                    <a:p>
                      <a:pPr algn="l" fontAlgn="b"/>
                      <a:r>
                        <a:rPr lang="en-CA" sz="1400" u="none" strike="noStrike" dirty="0" err="1">
                          <a:solidFill>
                            <a:srgbClr val="00B050"/>
                          </a:solidFill>
                          <a:effectLst/>
                        </a:rPr>
                        <a:t>laurent</a:t>
                      </a:r>
                      <a:r>
                        <a:rPr lang="en-CA" sz="1400" u="none" strike="noStrike" dirty="0">
                          <a:solidFill>
                            <a:srgbClr val="00B050"/>
                          </a:solidFill>
                          <a:effectLst/>
                        </a:rPr>
                        <a:t> </a:t>
                      </a:r>
                      <a:r>
                        <a:rPr lang="en-CA" sz="1400" u="none" strike="noStrike" dirty="0" err="1">
                          <a:solidFill>
                            <a:srgbClr val="00B050"/>
                          </a:solidFill>
                          <a:effectLst/>
                        </a:rPr>
                        <a:t>cariou</a:t>
                      </a:r>
                      <a:r>
                        <a:rPr lang="en-CA" sz="1400" u="none" strike="noStrike" dirty="0">
                          <a:solidFill>
                            <a:srgbClr val="00B050"/>
                          </a:solidFill>
                          <a:effectLst/>
                        </a:rPr>
                        <a:t> (Intel)</a:t>
                      </a:r>
                      <a:endParaRPr lang="en-CA" sz="1400" b="0" i="0" u="none" strike="noStrike" dirty="0">
                        <a:solidFill>
                          <a:srgbClr val="00B050"/>
                        </a:solidFill>
                        <a:effectLst/>
                        <a:latin typeface="Calibri" panose="020F0502020204030204" pitchFamily="34" charset="0"/>
                      </a:endParaRPr>
                    </a:p>
                  </a:txBody>
                  <a:tcPr marL="5074" marR="5074" marT="5074" marB="0" anchor="b"/>
                </a:tc>
                <a:extLst>
                  <a:ext uri="{0D108BD9-81ED-4DB2-BD59-A6C34878D82A}">
                    <a16:rowId xmlns:a16="http://schemas.microsoft.com/office/drawing/2014/main" val="2719116448"/>
                  </a:ext>
                </a:extLst>
              </a:tr>
              <a:tr h="248240">
                <a:tc>
                  <a:txBody>
                    <a:bodyPr/>
                    <a:lstStyle/>
                    <a:p>
                      <a:pPr algn="r" fontAlgn="b"/>
                      <a:r>
                        <a:rPr lang="en-CA" sz="1400" u="none" strike="noStrike">
                          <a:effectLst/>
                        </a:rPr>
                        <a:t>2019</a:t>
                      </a:r>
                      <a:endParaRPr lang="en-CA" sz="1400" b="0" i="0" u="none" strike="noStrike">
                        <a:solidFill>
                          <a:srgbClr val="000000"/>
                        </a:solidFill>
                        <a:effectLst/>
                        <a:latin typeface="Calibri" panose="020F0502020204030204" pitchFamily="34" charset="0"/>
                      </a:endParaRPr>
                    </a:p>
                  </a:txBody>
                  <a:tcPr marL="5074" marR="5074" marT="5074" marB="0" anchor="b"/>
                </a:tc>
                <a:tc>
                  <a:txBody>
                    <a:bodyPr/>
                    <a:lstStyle/>
                    <a:p>
                      <a:pPr algn="r" fontAlgn="b"/>
                      <a:r>
                        <a:rPr lang="en-CA" sz="1400" u="none" strike="noStrike">
                          <a:effectLst/>
                        </a:rPr>
                        <a:t>1998</a:t>
                      </a:r>
                      <a:endParaRPr lang="en-CA" sz="1400" b="0" i="0" u="none" strike="noStrike">
                        <a:solidFill>
                          <a:srgbClr val="000000"/>
                        </a:solidFill>
                        <a:effectLst/>
                        <a:latin typeface="Calibri" panose="020F0502020204030204" pitchFamily="34" charset="0"/>
                      </a:endParaRPr>
                    </a:p>
                  </a:txBody>
                  <a:tcPr marL="5074" marR="5074" marT="5074" marB="0" anchor="b"/>
                </a:tc>
                <a:tc>
                  <a:txBody>
                    <a:bodyPr/>
                    <a:lstStyle/>
                    <a:p>
                      <a:pPr algn="l" fontAlgn="b"/>
                      <a:r>
                        <a:rPr lang="en-CA" sz="1400" u="none" strike="noStrike">
                          <a:effectLst/>
                        </a:rPr>
                        <a:t>CR for misc CIDs</a:t>
                      </a:r>
                      <a:endParaRPr lang="en-CA" sz="1400" b="0" i="0" u="none" strike="noStrike">
                        <a:solidFill>
                          <a:srgbClr val="000000"/>
                        </a:solidFill>
                        <a:effectLst/>
                        <a:latin typeface="Calibri" panose="020F0502020204030204" pitchFamily="34" charset="0"/>
                      </a:endParaRPr>
                    </a:p>
                  </a:txBody>
                  <a:tcPr marL="5074" marR="5074" marT="5074" marB="0" anchor="b"/>
                </a:tc>
                <a:tc>
                  <a:txBody>
                    <a:bodyPr/>
                    <a:lstStyle/>
                    <a:p>
                      <a:pPr algn="l" fontAlgn="b"/>
                      <a:r>
                        <a:rPr lang="en-CA" sz="1400" u="none" strike="noStrike" dirty="0" err="1">
                          <a:effectLst/>
                        </a:rPr>
                        <a:t>laurent</a:t>
                      </a:r>
                      <a:r>
                        <a:rPr lang="en-CA" sz="1400" u="none" strike="noStrike" dirty="0">
                          <a:effectLst/>
                        </a:rPr>
                        <a:t> </a:t>
                      </a:r>
                      <a:r>
                        <a:rPr lang="en-CA" sz="1400" u="none" strike="noStrike" dirty="0" err="1">
                          <a:effectLst/>
                        </a:rPr>
                        <a:t>cariou</a:t>
                      </a:r>
                      <a:r>
                        <a:rPr lang="en-CA" sz="1400" u="none" strike="noStrike" dirty="0">
                          <a:effectLst/>
                        </a:rPr>
                        <a:t> (Intel)</a:t>
                      </a:r>
                      <a:endParaRPr lang="en-CA" sz="1400" b="0" i="0" u="none" strike="noStrike" dirty="0">
                        <a:solidFill>
                          <a:srgbClr val="000000"/>
                        </a:solidFill>
                        <a:effectLst/>
                        <a:latin typeface="Calibri" panose="020F0502020204030204" pitchFamily="34" charset="0"/>
                      </a:endParaRPr>
                    </a:p>
                  </a:txBody>
                  <a:tcPr marL="5074" marR="5074" marT="5074" marB="0" anchor="b"/>
                </a:tc>
                <a:extLst>
                  <a:ext uri="{0D108BD9-81ED-4DB2-BD59-A6C34878D82A}">
                    <a16:rowId xmlns:a16="http://schemas.microsoft.com/office/drawing/2014/main" val="1916235835"/>
                  </a:ext>
                </a:extLst>
              </a:tr>
              <a:tr h="248240">
                <a:tc>
                  <a:txBody>
                    <a:bodyPr/>
                    <a:lstStyle/>
                    <a:p>
                      <a:pPr algn="r" fontAlgn="b"/>
                      <a:r>
                        <a:rPr lang="en-CA" sz="1400" u="none" strike="noStrike">
                          <a:solidFill>
                            <a:srgbClr val="00B050"/>
                          </a:solidFill>
                          <a:effectLst/>
                        </a:rPr>
                        <a:t>2019</a:t>
                      </a:r>
                      <a:endParaRPr lang="en-CA" sz="1400" b="0" i="0" u="none" strike="noStrike">
                        <a:solidFill>
                          <a:srgbClr val="00B050"/>
                        </a:solidFill>
                        <a:effectLst/>
                        <a:latin typeface="Calibri" panose="020F0502020204030204" pitchFamily="34" charset="0"/>
                      </a:endParaRPr>
                    </a:p>
                  </a:txBody>
                  <a:tcPr marL="5074" marR="5074" marT="5074" marB="0" anchor="b"/>
                </a:tc>
                <a:tc>
                  <a:txBody>
                    <a:bodyPr/>
                    <a:lstStyle/>
                    <a:p>
                      <a:pPr algn="r" fontAlgn="b"/>
                      <a:r>
                        <a:rPr lang="en-CA" sz="1400" u="none" strike="noStrike">
                          <a:solidFill>
                            <a:srgbClr val="00B050"/>
                          </a:solidFill>
                          <a:effectLst/>
                        </a:rPr>
                        <a:t>2004</a:t>
                      </a:r>
                      <a:endParaRPr lang="en-CA" sz="1400" b="0" i="0" u="none" strike="noStrike">
                        <a:solidFill>
                          <a:srgbClr val="00B050"/>
                        </a:solidFill>
                        <a:effectLst/>
                        <a:latin typeface="Calibri" panose="020F0502020204030204" pitchFamily="34" charset="0"/>
                      </a:endParaRPr>
                    </a:p>
                  </a:txBody>
                  <a:tcPr marL="5074" marR="5074" marT="5074" marB="0" anchor="b"/>
                </a:tc>
                <a:tc>
                  <a:txBody>
                    <a:bodyPr/>
                    <a:lstStyle/>
                    <a:p>
                      <a:pPr algn="l" fontAlgn="b"/>
                      <a:r>
                        <a:rPr lang="en-CA" sz="1400" u="none" strike="noStrike">
                          <a:solidFill>
                            <a:srgbClr val="00B050"/>
                          </a:solidFill>
                          <a:effectLst/>
                        </a:rPr>
                        <a:t>D5.0 PHY CR</a:t>
                      </a:r>
                      <a:endParaRPr lang="en-CA" sz="1400" b="0" i="0" u="none" strike="noStrike">
                        <a:solidFill>
                          <a:srgbClr val="00B050"/>
                        </a:solidFill>
                        <a:effectLst/>
                        <a:latin typeface="Calibri" panose="020F0502020204030204" pitchFamily="34" charset="0"/>
                      </a:endParaRPr>
                    </a:p>
                  </a:txBody>
                  <a:tcPr marL="5074" marR="5074" marT="5074" marB="0" anchor="b"/>
                </a:tc>
                <a:tc>
                  <a:txBody>
                    <a:bodyPr/>
                    <a:lstStyle/>
                    <a:p>
                      <a:pPr algn="l" fontAlgn="b"/>
                      <a:r>
                        <a:rPr lang="en-CA" sz="1400" u="none" strike="noStrike" dirty="0" err="1">
                          <a:solidFill>
                            <a:srgbClr val="00B050"/>
                          </a:solidFill>
                          <a:effectLst/>
                        </a:rPr>
                        <a:t>Youhan</a:t>
                      </a:r>
                      <a:r>
                        <a:rPr lang="en-CA" sz="1400" u="none" strike="noStrike" dirty="0">
                          <a:solidFill>
                            <a:srgbClr val="00B050"/>
                          </a:solidFill>
                          <a:effectLst/>
                        </a:rPr>
                        <a:t> Kim (Qualcomm)</a:t>
                      </a:r>
                      <a:endParaRPr lang="en-CA" sz="1400" b="0" i="0" u="none" strike="noStrike" dirty="0">
                        <a:solidFill>
                          <a:srgbClr val="00B050"/>
                        </a:solidFill>
                        <a:effectLst/>
                        <a:latin typeface="Calibri" panose="020F0502020204030204" pitchFamily="34" charset="0"/>
                      </a:endParaRPr>
                    </a:p>
                  </a:txBody>
                  <a:tcPr marL="5074" marR="5074" marT="5074" marB="0" anchor="b"/>
                </a:tc>
                <a:extLst>
                  <a:ext uri="{0D108BD9-81ED-4DB2-BD59-A6C34878D82A}">
                    <a16:rowId xmlns:a16="http://schemas.microsoft.com/office/drawing/2014/main" val="3673178633"/>
                  </a:ext>
                </a:extLst>
              </a:tr>
              <a:tr h="248240">
                <a:tc>
                  <a:txBody>
                    <a:bodyPr/>
                    <a:lstStyle/>
                    <a:p>
                      <a:pPr algn="r" fontAlgn="b"/>
                      <a:r>
                        <a:rPr lang="en-CA" sz="1400" u="none" strike="noStrike">
                          <a:effectLst/>
                        </a:rPr>
                        <a:t>2019</a:t>
                      </a:r>
                      <a:endParaRPr lang="en-CA" sz="1400" b="0" i="0" u="none" strike="noStrike">
                        <a:solidFill>
                          <a:srgbClr val="000000"/>
                        </a:solidFill>
                        <a:effectLst/>
                        <a:latin typeface="Calibri" panose="020F0502020204030204" pitchFamily="34" charset="0"/>
                      </a:endParaRPr>
                    </a:p>
                  </a:txBody>
                  <a:tcPr marL="5074" marR="5074" marT="5074" marB="0" anchor="b"/>
                </a:tc>
                <a:tc>
                  <a:txBody>
                    <a:bodyPr/>
                    <a:lstStyle/>
                    <a:p>
                      <a:pPr algn="r" fontAlgn="b"/>
                      <a:r>
                        <a:rPr lang="en-CA" sz="1400" u="none" strike="noStrike">
                          <a:effectLst/>
                        </a:rPr>
                        <a:t>2006</a:t>
                      </a:r>
                      <a:endParaRPr lang="en-CA" sz="1400" b="0" i="0" u="none" strike="noStrike">
                        <a:solidFill>
                          <a:srgbClr val="000000"/>
                        </a:solidFill>
                        <a:effectLst/>
                        <a:latin typeface="Calibri" panose="020F0502020204030204" pitchFamily="34" charset="0"/>
                      </a:endParaRPr>
                    </a:p>
                  </a:txBody>
                  <a:tcPr marL="5074" marR="5074" marT="5074" marB="0" anchor="b"/>
                </a:tc>
                <a:tc>
                  <a:txBody>
                    <a:bodyPr/>
                    <a:lstStyle/>
                    <a:p>
                      <a:pPr algn="l" fontAlgn="b"/>
                      <a:r>
                        <a:rPr lang="en-CA" sz="1400" u="none" strike="noStrike">
                          <a:effectLst/>
                        </a:rPr>
                        <a:t>D5.0 TX Spectral Mask CR</a:t>
                      </a:r>
                      <a:endParaRPr lang="en-CA" sz="1400" b="0" i="0" u="none" strike="noStrike">
                        <a:solidFill>
                          <a:srgbClr val="000000"/>
                        </a:solidFill>
                        <a:effectLst/>
                        <a:latin typeface="Calibri" panose="020F0502020204030204" pitchFamily="34" charset="0"/>
                      </a:endParaRPr>
                    </a:p>
                  </a:txBody>
                  <a:tcPr marL="5074" marR="5074" marT="5074" marB="0" anchor="b"/>
                </a:tc>
                <a:tc>
                  <a:txBody>
                    <a:bodyPr/>
                    <a:lstStyle/>
                    <a:p>
                      <a:pPr algn="l" fontAlgn="b"/>
                      <a:r>
                        <a:rPr lang="en-CA" sz="1400" u="none" strike="noStrike" dirty="0" err="1">
                          <a:effectLst/>
                        </a:rPr>
                        <a:t>Youhan</a:t>
                      </a:r>
                      <a:r>
                        <a:rPr lang="en-CA" sz="1400" u="none" strike="noStrike" dirty="0">
                          <a:effectLst/>
                        </a:rPr>
                        <a:t> Kim (Qualcomm)</a:t>
                      </a:r>
                      <a:endParaRPr lang="en-CA" sz="1400" b="0" i="0" u="none" strike="noStrike" dirty="0">
                        <a:solidFill>
                          <a:srgbClr val="000000"/>
                        </a:solidFill>
                        <a:effectLst/>
                        <a:latin typeface="Calibri" panose="020F0502020204030204" pitchFamily="34" charset="0"/>
                      </a:endParaRPr>
                    </a:p>
                  </a:txBody>
                  <a:tcPr marL="5074" marR="5074" marT="5074" marB="0" anchor="b"/>
                </a:tc>
                <a:extLst>
                  <a:ext uri="{0D108BD9-81ED-4DB2-BD59-A6C34878D82A}">
                    <a16:rowId xmlns:a16="http://schemas.microsoft.com/office/drawing/2014/main" val="4057818221"/>
                  </a:ext>
                </a:extLst>
              </a:tr>
              <a:tr h="248240">
                <a:tc>
                  <a:txBody>
                    <a:bodyPr/>
                    <a:lstStyle/>
                    <a:p>
                      <a:pPr algn="r" fontAlgn="b"/>
                      <a:r>
                        <a:rPr lang="en-CA" sz="1400" u="none" strike="noStrike">
                          <a:effectLst/>
                        </a:rPr>
                        <a:t>2019</a:t>
                      </a:r>
                      <a:endParaRPr lang="en-CA" sz="1400" b="0" i="0" u="none" strike="noStrike">
                        <a:solidFill>
                          <a:srgbClr val="000000"/>
                        </a:solidFill>
                        <a:effectLst/>
                        <a:latin typeface="Calibri" panose="020F0502020204030204" pitchFamily="34" charset="0"/>
                      </a:endParaRPr>
                    </a:p>
                  </a:txBody>
                  <a:tcPr marL="5074" marR="5074" marT="5074" marB="0" anchor="b"/>
                </a:tc>
                <a:tc>
                  <a:txBody>
                    <a:bodyPr/>
                    <a:lstStyle/>
                    <a:p>
                      <a:pPr algn="r" fontAlgn="b"/>
                      <a:r>
                        <a:rPr lang="en-CA" sz="1400" u="none" strike="noStrike">
                          <a:effectLst/>
                        </a:rPr>
                        <a:t>2016</a:t>
                      </a:r>
                      <a:endParaRPr lang="en-CA" sz="1400" b="0" i="0" u="none" strike="noStrike">
                        <a:solidFill>
                          <a:srgbClr val="000000"/>
                        </a:solidFill>
                        <a:effectLst/>
                        <a:latin typeface="Calibri" panose="020F0502020204030204" pitchFamily="34" charset="0"/>
                      </a:endParaRPr>
                    </a:p>
                  </a:txBody>
                  <a:tcPr marL="5074" marR="5074" marT="5074" marB="0" anchor="b"/>
                </a:tc>
                <a:tc>
                  <a:txBody>
                    <a:bodyPr/>
                    <a:lstStyle/>
                    <a:p>
                      <a:pPr algn="l" fontAlgn="b"/>
                      <a:r>
                        <a:rPr lang="en-CA" sz="1400" u="none" strike="noStrike">
                          <a:effectLst/>
                        </a:rPr>
                        <a:t>CR BQR</a:t>
                      </a:r>
                      <a:endParaRPr lang="en-CA" sz="1400" b="0" i="0" u="none" strike="noStrike">
                        <a:solidFill>
                          <a:srgbClr val="000000"/>
                        </a:solidFill>
                        <a:effectLst/>
                        <a:latin typeface="Calibri" panose="020F0502020204030204" pitchFamily="34" charset="0"/>
                      </a:endParaRPr>
                    </a:p>
                  </a:txBody>
                  <a:tcPr marL="5074" marR="5074" marT="5074" marB="0" anchor="b"/>
                </a:tc>
                <a:tc>
                  <a:txBody>
                    <a:bodyPr/>
                    <a:lstStyle/>
                    <a:p>
                      <a:pPr algn="l" fontAlgn="b"/>
                      <a:r>
                        <a:rPr lang="en-CA" sz="1400" u="none" strike="noStrike">
                          <a:effectLst/>
                        </a:rPr>
                        <a:t>Zhou Lan (Broadcom Inc.)</a:t>
                      </a:r>
                      <a:endParaRPr lang="en-CA" sz="1400" b="0" i="0" u="none" strike="noStrike">
                        <a:solidFill>
                          <a:srgbClr val="000000"/>
                        </a:solidFill>
                        <a:effectLst/>
                        <a:latin typeface="Calibri" panose="020F0502020204030204" pitchFamily="34" charset="0"/>
                      </a:endParaRPr>
                    </a:p>
                  </a:txBody>
                  <a:tcPr marL="5074" marR="5074" marT="5074" marB="0" anchor="b"/>
                </a:tc>
                <a:extLst>
                  <a:ext uri="{0D108BD9-81ED-4DB2-BD59-A6C34878D82A}">
                    <a16:rowId xmlns:a16="http://schemas.microsoft.com/office/drawing/2014/main" val="3199124031"/>
                  </a:ext>
                </a:extLst>
              </a:tr>
              <a:tr h="248240">
                <a:tc>
                  <a:txBody>
                    <a:bodyPr/>
                    <a:lstStyle/>
                    <a:p>
                      <a:pPr algn="r" fontAlgn="b"/>
                      <a:r>
                        <a:rPr lang="en-CA" sz="1400" u="none" strike="noStrike">
                          <a:effectLst/>
                        </a:rPr>
                        <a:t>2019</a:t>
                      </a:r>
                      <a:endParaRPr lang="en-CA" sz="1400" b="0" i="0" u="none" strike="noStrike">
                        <a:solidFill>
                          <a:srgbClr val="000000"/>
                        </a:solidFill>
                        <a:effectLst/>
                        <a:latin typeface="Calibri" panose="020F0502020204030204" pitchFamily="34" charset="0"/>
                      </a:endParaRPr>
                    </a:p>
                  </a:txBody>
                  <a:tcPr marL="5074" marR="5074" marT="5074" marB="0" anchor="b"/>
                </a:tc>
                <a:tc>
                  <a:txBody>
                    <a:bodyPr/>
                    <a:lstStyle/>
                    <a:p>
                      <a:pPr algn="r" fontAlgn="b"/>
                      <a:r>
                        <a:rPr lang="en-CA" sz="1400" u="none" strike="noStrike">
                          <a:effectLst/>
                        </a:rPr>
                        <a:t>2020</a:t>
                      </a:r>
                      <a:endParaRPr lang="en-CA" sz="1400" b="0" i="0" u="none" strike="noStrike">
                        <a:solidFill>
                          <a:srgbClr val="000000"/>
                        </a:solidFill>
                        <a:effectLst/>
                        <a:latin typeface="Calibri" panose="020F0502020204030204" pitchFamily="34" charset="0"/>
                      </a:endParaRPr>
                    </a:p>
                  </a:txBody>
                  <a:tcPr marL="5074" marR="5074" marT="5074" marB="0" anchor="b"/>
                </a:tc>
                <a:tc>
                  <a:txBody>
                    <a:bodyPr/>
                    <a:lstStyle/>
                    <a:p>
                      <a:pPr algn="l" fontAlgn="b"/>
                      <a:r>
                        <a:rPr lang="en-CA" sz="1400" u="none" strike="noStrike">
                          <a:effectLst/>
                        </a:rPr>
                        <a:t>d5-0 comment resolution 9.7.3</a:t>
                      </a:r>
                      <a:endParaRPr lang="en-CA" sz="1400" b="0" i="0" u="none" strike="noStrike">
                        <a:solidFill>
                          <a:srgbClr val="000000"/>
                        </a:solidFill>
                        <a:effectLst/>
                        <a:latin typeface="Calibri" panose="020F0502020204030204" pitchFamily="34" charset="0"/>
                      </a:endParaRPr>
                    </a:p>
                  </a:txBody>
                  <a:tcPr marL="5074" marR="5074" marT="5074" marB="0" anchor="b"/>
                </a:tc>
                <a:tc>
                  <a:txBody>
                    <a:bodyPr/>
                    <a:lstStyle/>
                    <a:p>
                      <a:pPr algn="l" fontAlgn="b"/>
                      <a:r>
                        <a:rPr lang="en-CA" sz="1400" u="none" strike="noStrike" dirty="0" err="1">
                          <a:effectLst/>
                        </a:rPr>
                        <a:t>Liwen</a:t>
                      </a:r>
                      <a:r>
                        <a:rPr lang="en-CA" sz="1400" u="none" strike="noStrike" dirty="0">
                          <a:effectLst/>
                        </a:rPr>
                        <a:t> Chu (Marvell)</a:t>
                      </a:r>
                      <a:endParaRPr lang="en-CA" sz="1400" b="0" i="0" u="none" strike="noStrike" dirty="0">
                        <a:solidFill>
                          <a:srgbClr val="000000"/>
                        </a:solidFill>
                        <a:effectLst/>
                        <a:latin typeface="Calibri" panose="020F0502020204030204" pitchFamily="34" charset="0"/>
                      </a:endParaRPr>
                    </a:p>
                  </a:txBody>
                  <a:tcPr marL="5074" marR="5074" marT="5074" marB="0" anchor="b"/>
                </a:tc>
                <a:extLst>
                  <a:ext uri="{0D108BD9-81ED-4DB2-BD59-A6C34878D82A}">
                    <a16:rowId xmlns:a16="http://schemas.microsoft.com/office/drawing/2014/main" val="1918492694"/>
                  </a:ext>
                </a:extLst>
              </a:tr>
              <a:tr h="248240">
                <a:tc>
                  <a:txBody>
                    <a:bodyPr/>
                    <a:lstStyle/>
                    <a:p>
                      <a:pPr algn="r" fontAlgn="b"/>
                      <a:r>
                        <a:rPr lang="en-CA" sz="1400" u="none" strike="noStrike">
                          <a:effectLst/>
                        </a:rPr>
                        <a:t>2019</a:t>
                      </a:r>
                      <a:endParaRPr lang="en-CA" sz="1400" b="0" i="0" u="none" strike="noStrike">
                        <a:solidFill>
                          <a:srgbClr val="000000"/>
                        </a:solidFill>
                        <a:effectLst/>
                        <a:latin typeface="Calibri" panose="020F0502020204030204" pitchFamily="34" charset="0"/>
                      </a:endParaRPr>
                    </a:p>
                  </a:txBody>
                  <a:tcPr marL="5074" marR="5074" marT="5074" marB="0" anchor="b"/>
                </a:tc>
                <a:tc>
                  <a:txBody>
                    <a:bodyPr/>
                    <a:lstStyle/>
                    <a:p>
                      <a:pPr algn="r" fontAlgn="b"/>
                      <a:r>
                        <a:rPr lang="en-CA" sz="1400" u="none" strike="noStrike">
                          <a:effectLst/>
                        </a:rPr>
                        <a:t>2021</a:t>
                      </a:r>
                      <a:endParaRPr lang="en-CA" sz="1400" b="0" i="0" u="none" strike="noStrike">
                        <a:solidFill>
                          <a:srgbClr val="000000"/>
                        </a:solidFill>
                        <a:effectLst/>
                        <a:latin typeface="Calibri" panose="020F0502020204030204" pitchFamily="34" charset="0"/>
                      </a:endParaRPr>
                    </a:p>
                  </a:txBody>
                  <a:tcPr marL="5074" marR="5074" marT="5074" marB="0" anchor="b"/>
                </a:tc>
                <a:tc>
                  <a:txBody>
                    <a:bodyPr/>
                    <a:lstStyle/>
                    <a:p>
                      <a:pPr algn="l" fontAlgn="b"/>
                      <a:r>
                        <a:rPr lang="en-CA" sz="1400" u="none" strike="noStrike">
                          <a:effectLst/>
                        </a:rPr>
                        <a:t>Security parameter constraints</a:t>
                      </a:r>
                      <a:endParaRPr lang="en-CA" sz="1400" b="0" i="0" u="none" strike="noStrike">
                        <a:solidFill>
                          <a:srgbClr val="000000"/>
                        </a:solidFill>
                        <a:effectLst/>
                        <a:latin typeface="Calibri" panose="020F0502020204030204" pitchFamily="34" charset="0"/>
                      </a:endParaRPr>
                    </a:p>
                  </a:txBody>
                  <a:tcPr marL="5074" marR="5074" marT="5074" marB="0" anchor="b"/>
                </a:tc>
                <a:tc>
                  <a:txBody>
                    <a:bodyPr/>
                    <a:lstStyle/>
                    <a:p>
                      <a:pPr algn="l" fontAlgn="b"/>
                      <a:r>
                        <a:rPr lang="en-CA" sz="1400" u="none" strike="noStrike" dirty="0" err="1">
                          <a:effectLst/>
                        </a:rPr>
                        <a:t>Jouni</a:t>
                      </a:r>
                      <a:r>
                        <a:rPr lang="en-CA" sz="1400" u="none" strike="noStrike" dirty="0">
                          <a:effectLst/>
                        </a:rPr>
                        <a:t> </a:t>
                      </a:r>
                      <a:r>
                        <a:rPr lang="en-CA" sz="1400" u="none" strike="noStrike" dirty="0" err="1">
                          <a:effectLst/>
                        </a:rPr>
                        <a:t>Malinen</a:t>
                      </a:r>
                      <a:r>
                        <a:rPr lang="en-CA" sz="1400" u="none" strike="noStrike" dirty="0">
                          <a:effectLst/>
                        </a:rPr>
                        <a:t> (Qualcomm)</a:t>
                      </a:r>
                      <a:endParaRPr lang="en-CA" sz="1400" b="0" i="0" u="none" strike="noStrike" dirty="0">
                        <a:solidFill>
                          <a:srgbClr val="000000"/>
                        </a:solidFill>
                        <a:effectLst/>
                        <a:latin typeface="Calibri" panose="020F0502020204030204" pitchFamily="34" charset="0"/>
                      </a:endParaRPr>
                    </a:p>
                  </a:txBody>
                  <a:tcPr marL="5074" marR="5074" marT="5074" marB="0" anchor="b"/>
                </a:tc>
                <a:extLst>
                  <a:ext uri="{0D108BD9-81ED-4DB2-BD59-A6C34878D82A}">
                    <a16:rowId xmlns:a16="http://schemas.microsoft.com/office/drawing/2014/main" val="3359237793"/>
                  </a:ext>
                </a:extLst>
              </a:tr>
              <a:tr h="248240">
                <a:tc>
                  <a:txBody>
                    <a:bodyPr/>
                    <a:lstStyle/>
                    <a:p>
                      <a:pPr algn="r" fontAlgn="b"/>
                      <a:r>
                        <a:rPr lang="en-CA" sz="1400" u="none" strike="noStrike">
                          <a:effectLst/>
                        </a:rPr>
                        <a:t>2019</a:t>
                      </a:r>
                      <a:endParaRPr lang="en-CA" sz="1400" b="0" i="0" u="none" strike="noStrike">
                        <a:solidFill>
                          <a:srgbClr val="000000"/>
                        </a:solidFill>
                        <a:effectLst/>
                        <a:latin typeface="Calibri" panose="020F0502020204030204" pitchFamily="34" charset="0"/>
                      </a:endParaRPr>
                    </a:p>
                  </a:txBody>
                  <a:tcPr marL="5074" marR="5074" marT="5074" marB="0" anchor="b"/>
                </a:tc>
                <a:tc>
                  <a:txBody>
                    <a:bodyPr/>
                    <a:lstStyle/>
                    <a:p>
                      <a:pPr algn="r" fontAlgn="b"/>
                      <a:r>
                        <a:rPr lang="en-CA" sz="1400" u="none" strike="noStrike">
                          <a:effectLst/>
                        </a:rPr>
                        <a:t>2023</a:t>
                      </a:r>
                      <a:endParaRPr lang="en-CA" sz="1400" b="0" i="0" u="none" strike="noStrike">
                        <a:solidFill>
                          <a:srgbClr val="000000"/>
                        </a:solidFill>
                        <a:effectLst/>
                        <a:latin typeface="Calibri" panose="020F0502020204030204" pitchFamily="34" charset="0"/>
                      </a:endParaRPr>
                    </a:p>
                  </a:txBody>
                  <a:tcPr marL="5074" marR="5074" marT="5074" marB="0" anchor="b"/>
                </a:tc>
                <a:tc>
                  <a:txBody>
                    <a:bodyPr/>
                    <a:lstStyle/>
                    <a:p>
                      <a:pPr algn="l" fontAlgn="b"/>
                      <a:r>
                        <a:rPr lang="en-CA" sz="1400" u="none" strike="noStrike">
                          <a:effectLst/>
                        </a:rPr>
                        <a:t>CRs on MCS Table</a:t>
                      </a:r>
                      <a:endParaRPr lang="en-CA" sz="1400" b="0" i="0" u="none" strike="noStrike">
                        <a:solidFill>
                          <a:srgbClr val="000000"/>
                        </a:solidFill>
                        <a:effectLst/>
                        <a:latin typeface="Calibri" panose="020F0502020204030204" pitchFamily="34" charset="0"/>
                      </a:endParaRPr>
                    </a:p>
                  </a:txBody>
                  <a:tcPr marL="5074" marR="5074" marT="5074" marB="0" anchor="b"/>
                </a:tc>
                <a:tc>
                  <a:txBody>
                    <a:bodyPr/>
                    <a:lstStyle/>
                    <a:p>
                      <a:pPr algn="l" fontAlgn="b"/>
                      <a:r>
                        <a:rPr lang="en-CA" sz="1400" u="none" strike="noStrike" dirty="0">
                          <a:effectLst/>
                        </a:rPr>
                        <a:t>Bin Tian (Qualcomm)</a:t>
                      </a:r>
                      <a:endParaRPr lang="en-CA" sz="1400" b="0" i="0" u="none" strike="noStrike" dirty="0">
                        <a:solidFill>
                          <a:srgbClr val="000000"/>
                        </a:solidFill>
                        <a:effectLst/>
                        <a:latin typeface="Calibri" panose="020F0502020204030204" pitchFamily="34" charset="0"/>
                      </a:endParaRPr>
                    </a:p>
                  </a:txBody>
                  <a:tcPr marL="5074" marR="5074" marT="5074" marB="0" anchor="b"/>
                </a:tc>
                <a:extLst>
                  <a:ext uri="{0D108BD9-81ED-4DB2-BD59-A6C34878D82A}">
                    <a16:rowId xmlns:a16="http://schemas.microsoft.com/office/drawing/2014/main" val="770542225"/>
                  </a:ext>
                </a:extLst>
              </a:tr>
            </a:tbl>
          </a:graphicData>
        </a:graphic>
      </p:graphicFrame>
    </p:spTree>
    <p:extLst>
      <p:ext uri="{BB962C8B-B14F-4D97-AF65-F5344CB8AC3E}">
        <p14:creationId xmlns:p14="http://schemas.microsoft.com/office/powerpoint/2010/main" val="16615942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br>
              <a:rPr lang="en-US" altLang="en-US" dirty="0">
                <a:solidFill>
                  <a:srgbClr val="0000FF"/>
                </a:solidFill>
                <a:latin typeface="Arial Black" panose="020B0A04020102020204" pitchFamily="34" charset="0"/>
              </a:rPr>
            </a:b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IEEE 802.11 TGax:</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High Efficiency WLAN</a:t>
            </a:r>
            <a:br>
              <a:rPr lang="en-US" altLang="en-US" dirty="0">
                <a:solidFill>
                  <a:srgbClr val="0000FF"/>
                </a:solidFill>
                <a:latin typeface="Arial Black" panose="020B0A04020102020204" pitchFamily="34" charset="0"/>
              </a:rPr>
            </a:br>
            <a:r>
              <a:rPr lang="en-US" altLang="en-US" dirty="0">
                <a:solidFill>
                  <a:srgbClr val="0000FF"/>
                </a:solidFill>
                <a:latin typeface="Arial Black" panose="020B0A04020102020204" pitchFamily="34" charset="0"/>
              </a:rPr>
              <a:t>Task Group</a:t>
            </a:r>
            <a:endParaRPr lang="en-GB" dirty="0"/>
          </a:p>
        </p:txBody>
      </p:sp>
      <p:sp>
        <p:nvSpPr>
          <p:cNvPr id="4098" name="Rectangle 2"/>
          <p:cNvSpPr>
            <a:spLocks noGrp="1" noChangeArrowheads="1"/>
          </p:cNvSpPr>
          <p:nvPr>
            <p:ph idx="1"/>
          </p:nvPr>
        </p:nvSpPr>
        <p:spPr>
          <a:xfrm>
            <a:off x="2209801" y="2590800"/>
            <a:ext cx="7770813" cy="2971800"/>
          </a:xfrm>
          <a:ln/>
        </p:spPr>
        <p:txBody>
          <a:bodyPr/>
          <a:lstStyle/>
          <a:p>
            <a:pPr algn="ctr">
              <a:lnSpc>
                <a:spcPct val="90000"/>
              </a:lnSpc>
              <a:buFontTx/>
              <a:buNone/>
            </a:pPr>
            <a:r>
              <a:rPr lang="en-GB" dirty="0"/>
              <a:t> </a:t>
            </a:r>
            <a:r>
              <a:rPr lang="en-US" sz="4000" dirty="0">
                <a:latin typeface="Arial" panose="020B0604020202020204" pitchFamily="34" charset="0"/>
              </a:rPr>
              <a:t>November 10-15, 2019</a:t>
            </a:r>
          </a:p>
          <a:p>
            <a:pPr algn="ctr">
              <a:lnSpc>
                <a:spcPct val="90000"/>
              </a:lnSpc>
              <a:buFontTx/>
              <a:buNone/>
            </a:pPr>
            <a:r>
              <a:rPr lang="en-US" sz="4000" dirty="0">
                <a:latin typeface="Arial" panose="020B0604020202020204" pitchFamily="34" charset="0"/>
              </a:rPr>
              <a:t>Big Island, Hawaii</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dirty="0">
                <a:latin typeface="Arial" panose="020B0604020202020204" pitchFamily="34" charset="0"/>
              </a:rPr>
              <a:t>Chair: Osama Aboul-Magd (Huawei Technologies)</a:t>
            </a:r>
          </a:p>
          <a:p>
            <a:pPr algn="ctr">
              <a:lnSpc>
                <a:spcPct val="90000"/>
              </a:lnSpc>
              <a:buFontTx/>
              <a:buNone/>
            </a:pPr>
            <a:r>
              <a:rPr lang="en-US" altLang="en-US" dirty="0">
                <a:latin typeface="Arial" panose="020B0604020202020204" pitchFamily="34" charset="0"/>
              </a:rPr>
              <a:t>Vice Chair: Alfred Asterjadhi (Qualcomm)</a:t>
            </a:r>
          </a:p>
          <a:p>
            <a:pPr algn="ctr">
              <a:lnSpc>
                <a:spcPct val="90000"/>
              </a:lnSpc>
              <a:buFontTx/>
              <a:buNone/>
            </a:pPr>
            <a:r>
              <a:rPr lang="en-US" altLang="en-US" dirty="0">
                <a:latin typeface="Arial" panose="020B0604020202020204" pitchFamily="34" charset="0"/>
              </a:rPr>
              <a:t>Vice Chair: Ron </a:t>
            </a:r>
            <a:r>
              <a:rPr lang="en-US" altLang="en-US" dirty="0" err="1">
                <a:latin typeface="Arial" panose="020B0604020202020204" pitchFamily="34" charset="0"/>
              </a:rPr>
              <a:t>Porat</a:t>
            </a:r>
            <a:r>
              <a:rPr lang="en-US" altLang="en-US" dirty="0">
                <a:latin typeface="Arial" panose="020B0604020202020204" pitchFamily="34" charset="0"/>
              </a:rPr>
              <a:t> (Broadcom)</a:t>
            </a:r>
            <a:endParaRPr lang="en-US" altLang="en-US" sz="2000" dirty="0">
              <a:latin typeface="Arial" panose="020B0604020202020204" pitchFamily="34" charset="0"/>
            </a:endParaRPr>
          </a:p>
          <a:p>
            <a:pPr algn="ctr">
              <a:lnSpc>
                <a:spcPct val="90000"/>
              </a:lnSpc>
              <a:buFontTx/>
              <a:buNone/>
            </a:pPr>
            <a:r>
              <a:rPr lang="en-US" altLang="en-US" dirty="0">
                <a:latin typeface="Arial" panose="020B0604020202020204" pitchFamily="34" charset="0"/>
              </a:rPr>
              <a:t>Secretary: Yasuhiko Inoue (NTT)</a:t>
            </a:r>
          </a:p>
          <a:p>
            <a:pPr algn="ctr">
              <a:lnSpc>
                <a:spcPct val="90000"/>
              </a:lnSpc>
              <a:buFontTx/>
              <a:buNone/>
            </a:pPr>
            <a:r>
              <a:rPr lang="en-US" altLang="en-US" dirty="0">
                <a:latin typeface="Arial" panose="020B0604020202020204" pitchFamily="34" charset="0"/>
              </a:rPr>
              <a:t>Technical Editor: Robert Stacey (Intel)</a:t>
            </a:r>
            <a:endParaRPr lang="en-CA" altLang="en-US" dirty="0"/>
          </a:p>
          <a:p>
            <a:pPr>
              <a:tabLst>
                <a:tab pos="912813" algn="l"/>
                <a:tab pos="1827213" algn="l"/>
                <a:tab pos="2741613" algn="l"/>
                <a:tab pos="3656013" algn="l"/>
                <a:tab pos="4570413" algn="l"/>
                <a:tab pos="5484813" algn="l"/>
                <a:tab pos="6399213" algn="l"/>
                <a:tab pos="7313613" algn="l"/>
                <a:tab pos="8228013" algn="l"/>
                <a:tab pos="9142413" algn="l"/>
                <a:tab pos="10056813" algn="l"/>
              </a:tabLst>
            </a:pP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4" name="Date Placeholder 3"/>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3911877455"/>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F9981D-3C1D-574E-93EE-0F836131B64E}"/>
              </a:ext>
            </a:extLst>
          </p:cNvPr>
          <p:cNvSpPr>
            <a:spLocks noGrp="1"/>
          </p:cNvSpPr>
          <p:nvPr>
            <p:ph type="title"/>
          </p:nvPr>
        </p:nvSpPr>
        <p:spPr/>
        <p:txBody>
          <a:bodyPr/>
          <a:lstStyle/>
          <a:p>
            <a:r>
              <a:rPr lang="en-US" dirty="0"/>
              <a:t>Submissions</a:t>
            </a:r>
          </a:p>
        </p:txBody>
      </p:sp>
      <p:sp>
        <p:nvSpPr>
          <p:cNvPr id="3" name="Date Placeholder 2">
            <a:extLst>
              <a:ext uri="{FF2B5EF4-FFF2-40B4-BE49-F238E27FC236}">
                <a16:creationId xmlns:a16="http://schemas.microsoft.com/office/drawing/2014/main" id="{E38F7BA3-6C1F-B14C-A5F3-BABC2B36B84D}"/>
              </a:ext>
            </a:extLst>
          </p:cNvPr>
          <p:cNvSpPr>
            <a:spLocks noGrp="1"/>
          </p:cNvSpPr>
          <p:nvPr>
            <p:ph type="dt" idx="10"/>
          </p:nvPr>
        </p:nvSpPr>
        <p:spPr/>
        <p:txBody>
          <a:bodyPr/>
          <a:lstStyle/>
          <a:p>
            <a:r>
              <a:rPr lang="en-US"/>
              <a:t>November 2019</a:t>
            </a:r>
            <a:endParaRPr lang="en-GB"/>
          </a:p>
        </p:txBody>
      </p:sp>
      <p:sp>
        <p:nvSpPr>
          <p:cNvPr id="4" name="Footer Placeholder 3">
            <a:extLst>
              <a:ext uri="{FF2B5EF4-FFF2-40B4-BE49-F238E27FC236}">
                <a16:creationId xmlns:a16="http://schemas.microsoft.com/office/drawing/2014/main" id="{BE11D4BC-2530-9348-B4EB-579D8415B80A}"/>
              </a:ext>
            </a:extLst>
          </p:cNvPr>
          <p:cNvSpPr>
            <a:spLocks noGrp="1"/>
          </p:cNvSpPr>
          <p:nvPr>
            <p:ph type="ftr" idx="11"/>
          </p:nvPr>
        </p:nvSpPr>
        <p:spPr/>
        <p:txBody>
          <a:bodyPr/>
          <a:lstStyle/>
          <a:p>
            <a:r>
              <a:rPr lang="en-GB"/>
              <a:t>Osama Aboul-Magd, Huawei Technologies</a:t>
            </a:r>
          </a:p>
        </p:txBody>
      </p:sp>
      <p:sp>
        <p:nvSpPr>
          <p:cNvPr id="5" name="Slide Number Placeholder 4">
            <a:extLst>
              <a:ext uri="{FF2B5EF4-FFF2-40B4-BE49-F238E27FC236}">
                <a16:creationId xmlns:a16="http://schemas.microsoft.com/office/drawing/2014/main" id="{A6A29356-FFBC-7040-B20D-E4E251311D40}"/>
              </a:ext>
            </a:extLst>
          </p:cNvPr>
          <p:cNvSpPr>
            <a:spLocks noGrp="1"/>
          </p:cNvSpPr>
          <p:nvPr>
            <p:ph type="sldNum" idx="12"/>
          </p:nvPr>
        </p:nvSpPr>
        <p:spPr/>
        <p:txBody>
          <a:bodyPr/>
          <a:lstStyle/>
          <a:p>
            <a:r>
              <a:rPr lang="en-GB"/>
              <a:t>Slide </a:t>
            </a:r>
            <a:fld id="{06B781AF-4CCF-49B0-A572-DE54FBE5D942}" type="slidenum">
              <a:rPr lang="en-GB" smtClean="0"/>
              <a:pPr/>
              <a:t>20</a:t>
            </a:fld>
            <a:endParaRPr lang="en-GB"/>
          </a:p>
        </p:txBody>
      </p:sp>
      <p:graphicFrame>
        <p:nvGraphicFramePr>
          <p:cNvPr id="6" name="Table 5">
            <a:extLst>
              <a:ext uri="{FF2B5EF4-FFF2-40B4-BE49-F238E27FC236}">
                <a16:creationId xmlns:a16="http://schemas.microsoft.com/office/drawing/2014/main" id="{0BBCD2DC-46B4-0F42-BAE5-22FBA35169D4}"/>
              </a:ext>
            </a:extLst>
          </p:cNvPr>
          <p:cNvGraphicFramePr>
            <a:graphicFrameLocks noGrp="1"/>
          </p:cNvGraphicFramePr>
          <p:nvPr>
            <p:extLst>
              <p:ext uri="{D42A27DB-BD31-4B8C-83A1-F6EECF244321}">
                <p14:modId xmlns:p14="http://schemas.microsoft.com/office/powerpoint/2010/main" val="104318098"/>
              </p:ext>
            </p:extLst>
          </p:nvPr>
        </p:nvGraphicFramePr>
        <p:xfrm>
          <a:off x="2876550" y="2673350"/>
          <a:ext cx="6438901" cy="1729734"/>
        </p:xfrm>
        <a:graphic>
          <a:graphicData uri="http://schemas.openxmlformats.org/drawingml/2006/table">
            <a:tbl>
              <a:tblPr>
                <a:tableStyleId>{5C22544A-7EE6-4342-B048-85BDC9FD1C3A}</a:tableStyleId>
              </a:tblPr>
              <a:tblGrid>
                <a:gridCol w="647381">
                  <a:extLst>
                    <a:ext uri="{9D8B030D-6E8A-4147-A177-3AD203B41FA5}">
                      <a16:colId xmlns:a16="http://schemas.microsoft.com/office/drawing/2014/main" val="2538985307"/>
                    </a:ext>
                  </a:extLst>
                </a:gridCol>
                <a:gridCol w="660075">
                  <a:extLst>
                    <a:ext uri="{9D8B030D-6E8A-4147-A177-3AD203B41FA5}">
                      <a16:colId xmlns:a16="http://schemas.microsoft.com/office/drawing/2014/main" val="3444588687"/>
                    </a:ext>
                  </a:extLst>
                </a:gridCol>
                <a:gridCol w="2884653">
                  <a:extLst>
                    <a:ext uri="{9D8B030D-6E8A-4147-A177-3AD203B41FA5}">
                      <a16:colId xmlns:a16="http://schemas.microsoft.com/office/drawing/2014/main" val="2355996672"/>
                    </a:ext>
                  </a:extLst>
                </a:gridCol>
                <a:gridCol w="2246792">
                  <a:extLst>
                    <a:ext uri="{9D8B030D-6E8A-4147-A177-3AD203B41FA5}">
                      <a16:colId xmlns:a16="http://schemas.microsoft.com/office/drawing/2014/main" val="3452875093"/>
                    </a:ext>
                  </a:extLst>
                </a:gridCol>
              </a:tblGrid>
              <a:tr h="215900">
                <a:tc>
                  <a:txBody>
                    <a:bodyPr/>
                    <a:lstStyle/>
                    <a:p>
                      <a:pPr algn="ctr" fontAlgn="b"/>
                      <a:r>
                        <a:rPr lang="en-CA" sz="1400" b="1" u="none" strike="noStrike">
                          <a:effectLst/>
                        </a:rPr>
                        <a:t>Year</a:t>
                      </a:r>
                      <a:endParaRPr lang="en-CA" sz="1400" b="1" i="0" u="none" strike="noStrike">
                        <a:solidFill>
                          <a:srgbClr val="000000"/>
                        </a:solidFill>
                        <a:effectLst/>
                        <a:latin typeface="Calibri" panose="020F0502020204030204" pitchFamily="34" charset="0"/>
                      </a:endParaRPr>
                    </a:p>
                  </a:txBody>
                  <a:tcPr marL="5074" marR="5074" marT="5074" marB="0" anchor="b"/>
                </a:tc>
                <a:tc>
                  <a:txBody>
                    <a:bodyPr/>
                    <a:lstStyle/>
                    <a:p>
                      <a:pPr algn="ctr" fontAlgn="b"/>
                      <a:r>
                        <a:rPr lang="en-CA" sz="1400" b="1" u="none" strike="noStrike">
                          <a:effectLst/>
                        </a:rPr>
                        <a:t>DCN</a:t>
                      </a:r>
                      <a:endParaRPr lang="en-CA" sz="1400" b="1" i="0" u="none" strike="noStrike">
                        <a:solidFill>
                          <a:srgbClr val="000000"/>
                        </a:solidFill>
                        <a:effectLst/>
                        <a:latin typeface="Calibri" panose="020F0502020204030204" pitchFamily="34" charset="0"/>
                      </a:endParaRPr>
                    </a:p>
                  </a:txBody>
                  <a:tcPr marL="5074" marR="5074" marT="5074" marB="0" anchor="b"/>
                </a:tc>
                <a:tc>
                  <a:txBody>
                    <a:bodyPr/>
                    <a:lstStyle/>
                    <a:p>
                      <a:pPr algn="ctr" fontAlgn="b"/>
                      <a:r>
                        <a:rPr lang="en-CA" sz="1400" b="1" u="none" strike="noStrike">
                          <a:effectLst/>
                        </a:rPr>
                        <a:t>Title</a:t>
                      </a:r>
                      <a:endParaRPr lang="en-CA" sz="1400" b="1" i="0" u="none" strike="noStrike">
                        <a:solidFill>
                          <a:srgbClr val="000000"/>
                        </a:solidFill>
                        <a:effectLst/>
                        <a:latin typeface="Calibri" panose="020F0502020204030204" pitchFamily="34" charset="0"/>
                      </a:endParaRPr>
                    </a:p>
                  </a:txBody>
                  <a:tcPr marL="5074" marR="5074" marT="5074" marB="0" anchor="b"/>
                </a:tc>
                <a:tc>
                  <a:txBody>
                    <a:bodyPr/>
                    <a:lstStyle/>
                    <a:p>
                      <a:pPr algn="ctr" fontAlgn="b"/>
                      <a:r>
                        <a:rPr lang="en-CA" sz="1400" b="1" u="none" strike="noStrike" dirty="0">
                          <a:effectLst/>
                        </a:rPr>
                        <a:t>Author</a:t>
                      </a:r>
                      <a:endParaRPr lang="en-CA" sz="1400" b="1" i="0" u="none" strike="noStrike" dirty="0">
                        <a:solidFill>
                          <a:srgbClr val="000000"/>
                        </a:solidFill>
                        <a:effectLst/>
                        <a:latin typeface="Calibri" panose="020F0502020204030204" pitchFamily="34" charset="0"/>
                      </a:endParaRPr>
                    </a:p>
                  </a:txBody>
                  <a:tcPr marL="5074" marR="5074" marT="5074" marB="0" anchor="b"/>
                </a:tc>
                <a:extLst>
                  <a:ext uri="{0D108BD9-81ED-4DB2-BD59-A6C34878D82A}">
                    <a16:rowId xmlns:a16="http://schemas.microsoft.com/office/drawing/2014/main" val="1424059946"/>
                  </a:ext>
                </a:extLst>
              </a:tr>
              <a:tr h="215900">
                <a:tc>
                  <a:txBody>
                    <a:bodyPr/>
                    <a:lstStyle/>
                    <a:p>
                      <a:pPr algn="r" fontAlgn="t"/>
                      <a:r>
                        <a:rPr lang="en-CA" sz="1200" u="none" strike="noStrike">
                          <a:effectLst/>
                        </a:rPr>
                        <a:t>2019</a:t>
                      </a:r>
                      <a:endParaRPr lang="en-CA" sz="1200" b="0" i="0" u="none" strike="noStrike">
                        <a:solidFill>
                          <a:srgbClr val="000000"/>
                        </a:solidFill>
                        <a:effectLst/>
                        <a:latin typeface="Calibri" panose="020F0502020204030204" pitchFamily="34" charset="0"/>
                      </a:endParaRPr>
                    </a:p>
                  </a:txBody>
                  <a:tcPr marL="9525" marR="9525" marT="9525" marB="0"/>
                </a:tc>
                <a:tc>
                  <a:txBody>
                    <a:bodyPr/>
                    <a:lstStyle/>
                    <a:p>
                      <a:pPr algn="r" fontAlgn="t"/>
                      <a:r>
                        <a:rPr lang="en-CA" sz="1200" u="none" strike="noStrike">
                          <a:effectLst/>
                        </a:rPr>
                        <a:t>2025</a:t>
                      </a:r>
                      <a:endParaRPr lang="en-CA" sz="1200" b="0" i="0" u="none" strike="noStrike">
                        <a:solidFill>
                          <a:srgbClr val="000000"/>
                        </a:solidFill>
                        <a:effectLst/>
                        <a:latin typeface="Calibri" panose="020F0502020204030204" pitchFamily="34" charset="0"/>
                      </a:endParaRPr>
                    </a:p>
                  </a:txBody>
                  <a:tcPr marL="9525" marR="9525" marT="9525" marB="0"/>
                </a:tc>
                <a:tc>
                  <a:txBody>
                    <a:bodyPr/>
                    <a:lstStyle/>
                    <a:p>
                      <a:pPr algn="l" fontAlgn="t"/>
                      <a:r>
                        <a:rPr lang="en-CA" sz="1200" u="none" strike="noStrike">
                          <a:effectLst/>
                        </a:rPr>
                        <a:t>d5.0 comment resolution 26.6.3.1</a:t>
                      </a:r>
                      <a:endParaRPr lang="en-CA" sz="1200" b="0" i="0" u="none" strike="noStrike">
                        <a:solidFill>
                          <a:srgbClr val="000000"/>
                        </a:solidFill>
                        <a:effectLst/>
                        <a:latin typeface="Calibri" panose="020F0502020204030204" pitchFamily="34" charset="0"/>
                      </a:endParaRPr>
                    </a:p>
                  </a:txBody>
                  <a:tcPr marL="9525" marR="9525" marT="9525" marB="0"/>
                </a:tc>
                <a:tc>
                  <a:txBody>
                    <a:bodyPr/>
                    <a:lstStyle/>
                    <a:p>
                      <a:pPr algn="l" fontAlgn="t"/>
                      <a:r>
                        <a:rPr lang="en-CA" sz="1200" u="none" strike="noStrike" dirty="0" err="1">
                          <a:effectLst/>
                        </a:rPr>
                        <a:t>Liwen</a:t>
                      </a:r>
                      <a:r>
                        <a:rPr lang="en-CA" sz="1200" u="none" strike="noStrike" dirty="0">
                          <a:effectLst/>
                        </a:rPr>
                        <a:t> Chu (Marvell)</a:t>
                      </a:r>
                      <a:endParaRPr lang="en-CA" sz="1200" b="0" i="0" u="none" strike="noStrike" dirty="0">
                        <a:solidFill>
                          <a:srgbClr val="000000"/>
                        </a:solidFill>
                        <a:effectLst/>
                        <a:latin typeface="Calibri" panose="020F0502020204030204" pitchFamily="34" charset="0"/>
                      </a:endParaRPr>
                    </a:p>
                  </a:txBody>
                  <a:tcPr marL="9525" marR="9525" marT="9525" marB="0"/>
                </a:tc>
                <a:extLst>
                  <a:ext uri="{0D108BD9-81ED-4DB2-BD59-A6C34878D82A}">
                    <a16:rowId xmlns:a16="http://schemas.microsoft.com/office/drawing/2014/main" val="3981598903"/>
                  </a:ext>
                </a:extLst>
              </a:tr>
              <a:tr h="215900">
                <a:tc>
                  <a:txBody>
                    <a:bodyPr/>
                    <a:lstStyle/>
                    <a:p>
                      <a:pPr algn="r" fontAlgn="t"/>
                      <a:r>
                        <a:rPr lang="en-CA" sz="1200" u="none" strike="noStrike">
                          <a:effectLst/>
                        </a:rPr>
                        <a:t>2019</a:t>
                      </a:r>
                      <a:endParaRPr lang="en-CA" sz="1200" b="0" i="0" u="none" strike="noStrike">
                        <a:solidFill>
                          <a:srgbClr val="000000"/>
                        </a:solidFill>
                        <a:effectLst/>
                        <a:latin typeface="Calibri" panose="020F0502020204030204" pitchFamily="34" charset="0"/>
                      </a:endParaRPr>
                    </a:p>
                  </a:txBody>
                  <a:tcPr marL="9525" marR="9525" marT="9525" marB="0"/>
                </a:tc>
                <a:tc>
                  <a:txBody>
                    <a:bodyPr/>
                    <a:lstStyle/>
                    <a:p>
                      <a:pPr algn="r" fontAlgn="t"/>
                      <a:r>
                        <a:rPr lang="en-CA" sz="1200" u="none" strike="noStrike">
                          <a:effectLst/>
                        </a:rPr>
                        <a:t>2030</a:t>
                      </a:r>
                      <a:endParaRPr lang="en-CA" sz="1200" b="0" i="0" u="none" strike="noStrike">
                        <a:solidFill>
                          <a:srgbClr val="000000"/>
                        </a:solidFill>
                        <a:effectLst/>
                        <a:latin typeface="Calibri" panose="020F0502020204030204" pitchFamily="34" charset="0"/>
                      </a:endParaRPr>
                    </a:p>
                  </a:txBody>
                  <a:tcPr marL="9525" marR="9525" marT="9525" marB="0"/>
                </a:tc>
                <a:tc>
                  <a:txBody>
                    <a:bodyPr/>
                    <a:lstStyle/>
                    <a:p>
                      <a:pPr algn="l" fontAlgn="t"/>
                      <a:r>
                        <a:rPr lang="en-CA" sz="1200" u="none" strike="noStrike">
                          <a:effectLst/>
                        </a:rPr>
                        <a:t>CR on CID 22392</a:t>
                      </a:r>
                      <a:endParaRPr lang="en-CA" sz="1200" b="0" i="0" u="none" strike="noStrike">
                        <a:solidFill>
                          <a:srgbClr val="000000"/>
                        </a:solidFill>
                        <a:effectLst/>
                        <a:latin typeface="Calibri" panose="020F0502020204030204" pitchFamily="34" charset="0"/>
                      </a:endParaRPr>
                    </a:p>
                  </a:txBody>
                  <a:tcPr marL="9525" marR="9525" marT="9525" marB="0"/>
                </a:tc>
                <a:tc>
                  <a:txBody>
                    <a:bodyPr/>
                    <a:lstStyle/>
                    <a:p>
                      <a:pPr algn="l" fontAlgn="t"/>
                      <a:r>
                        <a:rPr lang="en-CA" sz="1200" u="none" strike="noStrike">
                          <a:effectLst/>
                        </a:rPr>
                        <a:t>Ross Jian Yu (Huawei)</a:t>
                      </a:r>
                      <a:endParaRPr lang="en-CA" sz="1200" b="0" i="0" u="none" strike="noStrike">
                        <a:solidFill>
                          <a:srgbClr val="000000"/>
                        </a:solidFill>
                        <a:effectLst/>
                        <a:latin typeface="Calibri" panose="020F0502020204030204" pitchFamily="34" charset="0"/>
                      </a:endParaRPr>
                    </a:p>
                  </a:txBody>
                  <a:tcPr marL="9525" marR="9525" marT="9525" marB="0"/>
                </a:tc>
                <a:extLst>
                  <a:ext uri="{0D108BD9-81ED-4DB2-BD59-A6C34878D82A}">
                    <a16:rowId xmlns:a16="http://schemas.microsoft.com/office/drawing/2014/main" val="4174547960"/>
                  </a:ext>
                </a:extLst>
              </a:tr>
              <a:tr h="215900">
                <a:tc>
                  <a:txBody>
                    <a:bodyPr/>
                    <a:lstStyle/>
                    <a:p>
                      <a:pPr algn="r" fontAlgn="t"/>
                      <a:r>
                        <a:rPr lang="en-CA" sz="1200" u="none" strike="noStrike">
                          <a:effectLst/>
                        </a:rPr>
                        <a:t>2019</a:t>
                      </a:r>
                      <a:endParaRPr lang="en-CA" sz="1200" b="0" i="0" u="none" strike="noStrike">
                        <a:solidFill>
                          <a:srgbClr val="000000"/>
                        </a:solidFill>
                        <a:effectLst/>
                        <a:latin typeface="Calibri" panose="020F0502020204030204" pitchFamily="34" charset="0"/>
                      </a:endParaRPr>
                    </a:p>
                  </a:txBody>
                  <a:tcPr marL="9525" marR="9525" marT="9525" marB="0"/>
                </a:tc>
                <a:tc>
                  <a:txBody>
                    <a:bodyPr/>
                    <a:lstStyle/>
                    <a:p>
                      <a:pPr algn="r" fontAlgn="t"/>
                      <a:r>
                        <a:rPr lang="en-CA" sz="1200" u="none" strike="noStrike">
                          <a:effectLst/>
                        </a:rPr>
                        <a:t>2031</a:t>
                      </a:r>
                      <a:endParaRPr lang="en-CA" sz="1200" b="0" i="0" u="none" strike="noStrike">
                        <a:solidFill>
                          <a:srgbClr val="000000"/>
                        </a:solidFill>
                        <a:effectLst/>
                        <a:latin typeface="Calibri" panose="020F0502020204030204" pitchFamily="34" charset="0"/>
                      </a:endParaRPr>
                    </a:p>
                  </a:txBody>
                  <a:tcPr marL="9525" marR="9525" marT="9525" marB="0"/>
                </a:tc>
                <a:tc>
                  <a:txBody>
                    <a:bodyPr/>
                    <a:lstStyle/>
                    <a:p>
                      <a:pPr algn="l" fontAlgn="t"/>
                      <a:r>
                        <a:rPr lang="en-CA" sz="1200" u="none" strike="noStrike">
                          <a:effectLst/>
                        </a:rPr>
                        <a:t>d5.0 MAC miscellaneous cids</a:t>
                      </a:r>
                      <a:endParaRPr lang="en-CA" sz="1200" b="0" i="0" u="none" strike="noStrike">
                        <a:solidFill>
                          <a:srgbClr val="000000"/>
                        </a:solidFill>
                        <a:effectLst/>
                        <a:latin typeface="Calibri" panose="020F0502020204030204" pitchFamily="34" charset="0"/>
                      </a:endParaRPr>
                    </a:p>
                  </a:txBody>
                  <a:tcPr marL="9525" marR="9525" marT="9525" marB="0"/>
                </a:tc>
                <a:tc>
                  <a:txBody>
                    <a:bodyPr/>
                    <a:lstStyle/>
                    <a:p>
                      <a:pPr algn="l" fontAlgn="t"/>
                      <a:r>
                        <a:rPr lang="en-CA" sz="1200" u="none" strike="noStrike">
                          <a:effectLst/>
                        </a:rPr>
                        <a:t>Liwen Chu (Marvell)</a:t>
                      </a:r>
                      <a:endParaRPr lang="en-CA" sz="1200" b="0" i="0" u="none" strike="noStrike">
                        <a:solidFill>
                          <a:srgbClr val="000000"/>
                        </a:solidFill>
                        <a:effectLst/>
                        <a:latin typeface="Calibri" panose="020F0502020204030204" pitchFamily="34" charset="0"/>
                      </a:endParaRPr>
                    </a:p>
                  </a:txBody>
                  <a:tcPr marL="9525" marR="9525" marT="9525" marB="0"/>
                </a:tc>
                <a:extLst>
                  <a:ext uri="{0D108BD9-81ED-4DB2-BD59-A6C34878D82A}">
                    <a16:rowId xmlns:a16="http://schemas.microsoft.com/office/drawing/2014/main" val="344174509"/>
                  </a:ext>
                </a:extLst>
              </a:tr>
              <a:tr h="431800">
                <a:tc>
                  <a:txBody>
                    <a:bodyPr/>
                    <a:lstStyle/>
                    <a:p>
                      <a:pPr algn="r" fontAlgn="t"/>
                      <a:r>
                        <a:rPr lang="en-CA" sz="1200" u="none" strike="noStrike">
                          <a:effectLst/>
                        </a:rPr>
                        <a:t>2019</a:t>
                      </a:r>
                      <a:endParaRPr lang="en-CA" sz="1200" b="0" i="0" u="none" strike="noStrike">
                        <a:solidFill>
                          <a:srgbClr val="000000"/>
                        </a:solidFill>
                        <a:effectLst/>
                        <a:latin typeface="Calibri" panose="020F0502020204030204" pitchFamily="34" charset="0"/>
                      </a:endParaRPr>
                    </a:p>
                  </a:txBody>
                  <a:tcPr marL="9525" marR="9525" marT="9525" marB="0"/>
                </a:tc>
                <a:tc>
                  <a:txBody>
                    <a:bodyPr/>
                    <a:lstStyle/>
                    <a:p>
                      <a:pPr algn="r" fontAlgn="t"/>
                      <a:r>
                        <a:rPr lang="en-CA" sz="1200" u="none" strike="noStrike">
                          <a:effectLst/>
                        </a:rPr>
                        <a:t>2035</a:t>
                      </a:r>
                      <a:endParaRPr lang="en-CA" sz="1200" b="0" i="0" u="none" strike="noStrike">
                        <a:solidFill>
                          <a:srgbClr val="000000"/>
                        </a:solidFill>
                        <a:effectLst/>
                        <a:latin typeface="Calibri" panose="020F0502020204030204" pitchFamily="34" charset="0"/>
                      </a:endParaRPr>
                    </a:p>
                  </a:txBody>
                  <a:tcPr marL="9525" marR="9525" marT="9525" marB="0"/>
                </a:tc>
                <a:tc>
                  <a:txBody>
                    <a:bodyPr/>
                    <a:lstStyle/>
                    <a:p>
                      <a:pPr algn="l" fontAlgn="t"/>
                      <a:r>
                        <a:rPr lang="en-CA" sz="1200" u="none" strike="noStrike">
                          <a:effectLst/>
                        </a:rPr>
                        <a:t>Transmit Spectral Mask for Preamble Punctured Channels</a:t>
                      </a:r>
                      <a:endParaRPr lang="en-CA" sz="1200" b="0" i="0" u="none" strike="noStrike">
                        <a:solidFill>
                          <a:srgbClr val="000000"/>
                        </a:solidFill>
                        <a:effectLst/>
                        <a:latin typeface="Calibri" panose="020F0502020204030204" pitchFamily="34" charset="0"/>
                      </a:endParaRPr>
                    </a:p>
                  </a:txBody>
                  <a:tcPr marL="9525" marR="9525" marT="9525" marB="0"/>
                </a:tc>
                <a:tc>
                  <a:txBody>
                    <a:bodyPr/>
                    <a:lstStyle/>
                    <a:p>
                      <a:pPr algn="l" fontAlgn="t"/>
                      <a:r>
                        <a:rPr lang="en-CA" sz="1200" u="none" strike="noStrike">
                          <a:effectLst/>
                        </a:rPr>
                        <a:t>Dorin Viorel</a:t>
                      </a:r>
                      <a:endParaRPr lang="en-CA" sz="1200" b="0" i="0" u="none" strike="noStrike">
                        <a:solidFill>
                          <a:srgbClr val="000000"/>
                        </a:solidFill>
                        <a:effectLst/>
                        <a:latin typeface="Calibri" panose="020F0502020204030204" pitchFamily="34" charset="0"/>
                      </a:endParaRPr>
                    </a:p>
                  </a:txBody>
                  <a:tcPr marL="9525" marR="9525" marT="9525" marB="0"/>
                </a:tc>
                <a:extLst>
                  <a:ext uri="{0D108BD9-81ED-4DB2-BD59-A6C34878D82A}">
                    <a16:rowId xmlns:a16="http://schemas.microsoft.com/office/drawing/2014/main" val="3330567673"/>
                  </a:ext>
                </a:extLst>
              </a:tr>
              <a:tr h="431800">
                <a:tc>
                  <a:txBody>
                    <a:bodyPr/>
                    <a:lstStyle/>
                    <a:p>
                      <a:pPr algn="r" fontAlgn="t"/>
                      <a:r>
                        <a:rPr lang="en-CA" sz="1200" u="none" strike="sngStrike">
                          <a:effectLst/>
                        </a:rPr>
                        <a:t>2019</a:t>
                      </a:r>
                      <a:endParaRPr lang="en-CA" sz="1200" b="0" i="0" u="none" strike="sngStrike">
                        <a:solidFill>
                          <a:srgbClr val="000000"/>
                        </a:solidFill>
                        <a:effectLst/>
                        <a:latin typeface="Calibri" panose="020F0502020204030204" pitchFamily="34" charset="0"/>
                      </a:endParaRPr>
                    </a:p>
                  </a:txBody>
                  <a:tcPr marL="9525" marR="9525" marT="9525" marB="0"/>
                </a:tc>
                <a:tc>
                  <a:txBody>
                    <a:bodyPr/>
                    <a:lstStyle/>
                    <a:p>
                      <a:pPr algn="r" fontAlgn="t"/>
                      <a:r>
                        <a:rPr lang="en-CA" sz="1200" u="none" strike="sngStrike">
                          <a:effectLst/>
                        </a:rPr>
                        <a:t>2038</a:t>
                      </a:r>
                      <a:endParaRPr lang="en-CA" sz="1200" b="0" i="0" u="none" strike="sngStrike">
                        <a:solidFill>
                          <a:srgbClr val="000000"/>
                        </a:solidFill>
                        <a:effectLst/>
                        <a:latin typeface="Calibri" panose="020F0502020204030204" pitchFamily="34" charset="0"/>
                      </a:endParaRPr>
                    </a:p>
                  </a:txBody>
                  <a:tcPr marL="9525" marR="9525" marT="9525" marB="0"/>
                </a:tc>
                <a:tc>
                  <a:txBody>
                    <a:bodyPr/>
                    <a:lstStyle/>
                    <a:p>
                      <a:pPr algn="l" fontAlgn="t"/>
                      <a:r>
                        <a:rPr lang="en-CA" sz="1200" u="none" strike="sngStrike">
                          <a:effectLst/>
                        </a:rPr>
                        <a:t>LB 244 CR - CIDs 22413 and 22414</a:t>
                      </a:r>
                      <a:endParaRPr lang="en-CA" sz="1200" b="0" i="0" u="none" strike="sngStrike">
                        <a:solidFill>
                          <a:srgbClr val="000000"/>
                        </a:solidFill>
                        <a:effectLst/>
                        <a:latin typeface="Calibri" panose="020F0502020204030204" pitchFamily="34" charset="0"/>
                      </a:endParaRPr>
                    </a:p>
                  </a:txBody>
                  <a:tcPr marL="9525" marR="9525" marT="9525" marB="0"/>
                </a:tc>
                <a:tc>
                  <a:txBody>
                    <a:bodyPr/>
                    <a:lstStyle/>
                    <a:p>
                      <a:pPr algn="l" fontAlgn="t"/>
                      <a:r>
                        <a:rPr lang="en-CA" sz="1200" u="none" strike="sngStrike" dirty="0">
                          <a:effectLst/>
                        </a:rPr>
                        <a:t>Osama </a:t>
                      </a:r>
                      <a:r>
                        <a:rPr lang="en-CA" sz="1200" u="none" strike="sngStrike" dirty="0" err="1">
                          <a:effectLst/>
                        </a:rPr>
                        <a:t>Aboul-Magd</a:t>
                      </a:r>
                      <a:r>
                        <a:rPr lang="en-CA" sz="1200" u="none" strike="sngStrike" dirty="0">
                          <a:effectLst/>
                        </a:rPr>
                        <a:t> (Huawei Technologies)</a:t>
                      </a:r>
                      <a:endParaRPr lang="en-CA" sz="1200" b="0" i="0" u="none" strike="sngStrike" dirty="0">
                        <a:solidFill>
                          <a:srgbClr val="000000"/>
                        </a:solidFill>
                        <a:effectLst/>
                        <a:latin typeface="Calibri" panose="020F0502020204030204" pitchFamily="34" charset="0"/>
                      </a:endParaRPr>
                    </a:p>
                  </a:txBody>
                  <a:tcPr marL="9525" marR="9525" marT="9525" marB="0"/>
                </a:tc>
                <a:extLst>
                  <a:ext uri="{0D108BD9-81ED-4DB2-BD59-A6C34878D82A}">
                    <a16:rowId xmlns:a16="http://schemas.microsoft.com/office/drawing/2014/main" val="3815541906"/>
                  </a:ext>
                </a:extLst>
              </a:tr>
            </a:tbl>
          </a:graphicData>
        </a:graphic>
      </p:graphicFrame>
    </p:spTree>
    <p:extLst>
      <p:ext uri="{BB962C8B-B14F-4D97-AF65-F5344CB8AC3E}">
        <p14:creationId xmlns:p14="http://schemas.microsoft.com/office/powerpoint/2010/main" val="316163786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Approval of  TG Minutes (September 2019 Meeting and </a:t>
            </a:r>
            <a:r>
              <a:rPr lang="en-US" altLang="en-US" dirty="0" err="1"/>
              <a:t>Telecon</a:t>
            </a:r>
            <a:r>
              <a:rPr lang="en-US" altLang="en-US" dirty="0"/>
              <a:t> Minutes) </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en-US" sz="2000" dirty="0"/>
              <a:t>Approve TGax minutes of meetings and teleconferences from September 2019 Interim meeting to today:  </a:t>
            </a:r>
          </a:p>
          <a:p>
            <a:pPr lvl="1">
              <a:buFont typeface="Arial" panose="020B0604020202020204" pitchFamily="34" charset="0"/>
              <a:buChar char="•"/>
            </a:pPr>
            <a:r>
              <a:rPr lang="en-US" altLang="en-US" sz="1600" dirty="0">
                <a:hlinkClick r:id="rId2"/>
              </a:rPr>
              <a:t>https://mentor.ieee.org/802.11/dcn/19/11-19-1630-00-00ax-tgax-september-2019-hanoi-meeting-minutes.docx</a:t>
            </a:r>
            <a:endParaRPr lang="en-US" altLang="en-US" sz="1600" dirty="0"/>
          </a:p>
          <a:p>
            <a:pPr lvl="1">
              <a:buFont typeface="Arial" panose="020B0604020202020204" pitchFamily="34" charset="0"/>
              <a:buChar char="•"/>
            </a:pPr>
            <a:r>
              <a:rPr lang="en-US" altLang="en-US" sz="1600" dirty="0">
                <a:hlinkClick r:id="rId3"/>
              </a:rPr>
              <a:t>https://mentor.ieee.org/802.11/dcn/19/11-19-1990-00-00ax-tgax-teleconference-minutes-october-29-2019.docx</a:t>
            </a:r>
            <a:r>
              <a:rPr lang="en-US" altLang="en-US" sz="1600" dirty="0"/>
              <a:t>  </a:t>
            </a:r>
          </a:p>
          <a:p>
            <a:pPr lvl="1">
              <a:buFont typeface="Arial" panose="020B0604020202020204" pitchFamily="34" charset="0"/>
              <a:buChar char="•"/>
            </a:pPr>
            <a:endParaRPr lang="en-US" altLang="en-US" sz="1600" dirty="0"/>
          </a:p>
          <a:p>
            <a:pPr>
              <a:buFont typeface="Arial" panose="020B0604020202020204" pitchFamily="34" charset="0"/>
              <a:buChar char="•"/>
            </a:pPr>
            <a:r>
              <a:rPr lang="en-US" altLang="en-US" sz="2000" dirty="0"/>
              <a:t>Move:	Allan Jones	Second: Bin Tian</a:t>
            </a:r>
          </a:p>
          <a:p>
            <a:pPr>
              <a:buFont typeface="Arial" panose="020B0604020202020204" pitchFamily="34" charset="0"/>
              <a:buChar char="•"/>
            </a:pPr>
            <a:r>
              <a:rPr lang="en-US" altLang="en-US" sz="2000" dirty="0"/>
              <a:t>Approved with unanimous consent</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340124197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582202-94F8-5545-B6B3-E56B0A3DA9A8}"/>
              </a:ext>
            </a:extLst>
          </p:cNvPr>
          <p:cNvSpPr>
            <a:spLocks noGrp="1"/>
          </p:cNvSpPr>
          <p:nvPr>
            <p:ph type="title"/>
          </p:nvPr>
        </p:nvSpPr>
        <p:spPr/>
        <p:txBody>
          <a:bodyPr/>
          <a:lstStyle/>
          <a:p>
            <a:r>
              <a:rPr lang="en-US" dirty="0"/>
              <a:t>Summary of WG LB 244 Results</a:t>
            </a:r>
          </a:p>
        </p:txBody>
      </p:sp>
      <p:sp>
        <p:nvSpPr>
          <p:cNvPr id="3" name="Content Placeholder 2">
            <a:extLst>
              <a:ext uri="{FF2B5EF4-FFF2-40B4-BE49-F238E27FC236}">
                <a16:creationId xmlns:a16="http://schemas.microsoft.com/office/drawing/2014/main" id="{99C00573-B3C6-3F42-967E-063E540FEA83}"/>
              </a:ext>
            </a:extLst>
          </p:cNvPr>
          <p:cNvSpPr>
            <a:spLocks noGrp="1"/>
          </p:cNvSpPr>
          <p:nvPr>
            <p:ph idx="1"/>
          </p:nvPr>
        </p:nvSpPr>
        <p:spPr/>
        <p:txBody>
          <a:bodyPr/>
          <a:lstStyle/>
          <a:p>
            <a:pPr>
              <a:buFont typeface="Arial" panose="020B0604020202020204" pitchFamily="34" charset="0"/>
              <a:buChar char="•"/>
            </a:pPr>
            <a:r>
              <a:rPr lang="en-CA" dirty="0"/>
              <a:t>Draft 5.0 completed recirculation ballot on October 24. The approval percentage was 93.8%. 558 comments were receive (including those on the CAD – 34 comments). </a:t>
            </a:r>
            <a:r>
              <a:rPr lang="en-US" dirty="0"/>
              <a:t>166 editorial, 385 technical, and 7 general.</a:t>
            </a:r>
          </a:p>
          <a:p>
            <a:pPr>
              <a:buFont typeface="Arial" panose="020B0604020202020204" pitchFamily="34" charset="0"/>
              <a:buChar char="•"/>
            </a:pPr>
            <a:r>
              <a:rPr lang="en-US" dirty="0"/>
              <a:t>Draft 5.1 is available in the member area including resolutions to the Editorial comments.</a:t>
            </a:r>
          </a:p>
        </p:txBody>
      </p:sp>
      <p:sp>
        <p:nvSpPr>
          <p:cNvPr id="4" name="Slide Number Placeholder 3">
            <a:extLst>
              <a:ext uri="{FF2B5EF4-FFF2-40B4-BE49-F238E27FC236}">
                <a16:creationId xmlns:a16="http://schemas.microsoft.com/office/drawing/2014/main" id="{50D2B7CE-8C49-584C-91BF-4D23F64E36BE}"/>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0FBC54A4-E2A2-834C-90C4-CA4A33A4C8F2}"/>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5CD938C7-A52C-F04B-8BE6-DAB39E0B779D}"/>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179406725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A6CE9D8-19D1-5C48-BDDC-22F3870E7344}"/>
              </a:ext>
            </a:extLst>
          </p:cNvPr>
          <p:cNvSpPr>
            <a:spLocks noGrp="1"/>
          </p:cNvSpPr>
          <p:nvPr>
            <p:ph type="title"/>
          </p:nvPr>
        </p:nvSpPr>
        <p:spPr/>
        <p:txBody>
          <a:bodyPr/>
          <a:lstStyle/>
          <a:p>
            <a:r>
              <a:rPr lang="en-US" dirty="0"/>
              <a:t>11-19/1995 (Laurent </a:t>
            </a:r>
            <a:r>
              <a:rPr lang="en-US" dirty="0" err="1"/>
              <a:t>Cariou</a:t>
            </a:r>
            <a:r>
              <a:rPr lang="en-US" dirty="0"/>
              <a:t>)</a:t>
            </a:r>
          </a:p>
        </p:txBody>
      </p:sp>
      <p:sp>
        <p:nvSpPr>
          <p:cNvPr id="3" name="Content Placeholder 2">
            <a:extLst>
              <a:ext uri="{FF2B5EF4-FFF2-40B4-BE49-F238E27FC236}">
                <a16:creationId xmlns:a16="http://schemas.microsoft.com/office/drawing/2014/main" id="{2A700B7B-3EAF-514F-A61A-FBFFFA0541B4}"/>
              </a:ext>
            </a:extLst>
          </p:cNvPr>
          <p:cNvSpPr>
            <a:spLocks noGrp="1"/>
          </p:cNvSpPr>
          <p:nvPr>
            <p:ph idx="1"/>
          </p:nvPr>
        </p:nvSpPr>
        <p:spPr/>
        <p:txBody>
          <a:bodyPr/>
          <a:lstStyle/>
          <a:p>
            <a:pPr>
              <a:buFont typeface="Arial" panose="020B0604020202020204" pitchFamily="34" charset="0"/>
              <a:buChar char="•"/>
            </a:pPr>
            <a:r>
              <a:rPr lang="en-US" dirty="0"/>
              <a:t>Do you accept resolutions to CIDs </a:t>
            </a:r>
            <a:r>
              <a:rPr lang="en-GB" dirty="0">
                <a:solidFill>
                  <a:srgbClr val="FF0000"/>
                </a:solidFill>
              </a:rPr>
              <a:t>22186 </a:t>
            </a:r>
            <a:r>
              <a:rPr lang="en-GB" dirty="0">
                <a:solidFill>
                  <a:schemeClr val="tx1"/>
                </a:solidFill>
              </a:rPr>
              <a:t>22285</a:t>
            </a:r>
            <a:r>
              <a:rPr lang="en-GB" dirty="0">
                <a:solidFill>
                  <a:srgbClr val="FF0000"/>
                </a:solidFill>
              </a:rPr>
              <a:t> 22324 22325 </a:t>
            </a:r>
            <a:r>
              <a:rPr lang="en-GB" dirty="0"/>
              <a:t>22376 22377 22432 22433 </a:t>
            </a:r>
            <a:r>
              <a:rPr lang="en-GB" dirty="0">
                <a:solidFill>
                  <a:srgbClr val="FF0000"/>
                </a:solidFill>
              </a:rPr>
              <a:t>22497</a:t>
            </a:r>
            <a:r>
              <a:rPr lang="en-GB" dirty="0"/>
              <a:t> </a:t>
            </a:r>
            <a:r>
              <a:rPr lang="en-GB" dirty="0">
                <a:solidFill>
                  <a:schemeClr val="tx1"/>
                </a:solidFill>
              </a:rPr>
              <a:t>22545</a:t>
            </a:r>
            <a:r>
              <a:rPr lang="en-GB" dirty="0"/>
              <a:t> in doc 11-19/1995r1?</a:t>
            </a:r>
          </a:p>
          <a:p>
            <a:pPr>
              <a:buFont typeface="Arial" panose="020B0604020202020204" pitchFamily="34" charset="0"/>
              <a:buChar char="•"/>
            </a:pPr>
            <a:endParaRPr lang="en-GB" dirty="0"/>
          </a:p>
          <a:p>
            <a:pPr>
              <a:buFont typeface="Arial" panose="020B0604020202020204" pitchFamily="34" charset="0"/>
              <a:buChar char="•"/>
            </a:pPr>
            <a:r>
              <a:rPr lang="en-GB" dirty="0"/>
              <a:t>Passed with unanimous consent – only CIDs written in black</a:t>
            </a:r>
          </a:p>
          <a:p>
            <a:pPr>
              <a:buFont typeface="Arial" panose="020B0604020202020204" pitchFamily="34" charset="0"/>
              <a:buChar char="•"/>
            </a:pPr>
            <a:endParaRPr lang="en-GB" dirty="0"/>
          </a:p>
          <a:p>
            <a:pPr>
              <a:buFont typeface="Arial" panose="020B0604020202020204" pitchFamily="34" charset="0"/>
              <a:buChar char="•"/>
            </a:pPr>
            <a:endParaRPr lang="en-CA" dirty="0"/>
          </a:p>
          <a:p>
            <a:endParaRPr lang="en-US" dirty="0"/>
          </a:p>
        </p:txBody>
      </p:sp>
      <p:sp>
        <p:nvSpPr>
          <p:cNvPr id="4" name="Slide Number Placeholder 3">
            <a:extLst>
              <a:ext uri="{FF2B5EF4-FFF2-40B4-BE49-F238E27FC236}">
                <a16:creationId xmlns:a16="http://schemas.microsoft.com/office/drawing/2014/main" id="{B2F4971A-2ECF-9746-9DCD-D92CA0A9D7B9}"/>
              </a:ext>
            </a:extLst>
          </p:cNvPr>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a:extLst>
              <a:ext uri="{FF2B5EF4-FFF2-40B4-BE49-F238E27FC236}">
                <a16:creationId xmlns:a16="http://schemas.microsoft.com/office/drawing/2014/main" id="{1987F143-DC7A-D94F-B83F-6A7D775DA6B4}"/>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4EF98BF0-C622-9247-92E7-40AB1C90C98D}"/>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236665492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FDB0F2-53D6-274B-9648-347955FB0A11}"/>
              </a:ext>
            </a:extLst>
          </p:cNvPr>
          <p:cNvSpPr>
            <a:spLocks noGrp="1"/>
          </p:cNvSpPr>
          <p:nvPr>
            <p:ph type="title"/>
          </p:nvPr>
        </p:nvSpPr>
        <p:spPr/>
        <p:txBody>
          <a:bodyPr/>
          <a:lstStyle/>
          <a:p>
            <a:r>
              <a:rPr lang="en-US" dirty="0"/>
              <a:t>11-19/1997 (Laurent </a:t>
            </a:r>
            <a:r>
              <a:rPr lang="en-US" dirty="0" err="1"/>
              <a:t>Cariou</a:t>
            </a:r>
            <a:r>
              <a:rPr lang="en-US" dirty="0"/>
              <a:t>)</a:t>
            </a:r>
          </a:p>
        </p:txBody>
      </p:sp>
      <p:sp>
        <p:nvSpPr>
          <p:cNvPr id="3" name="Content Placeholder 2">
            <a:extLst>
              <a:ext uri="{FF2B5EF4-FFF2-40B4-BE49-F238E27FC236}">
                <a16:creationId xmlns:a16="http://schemas.microsoft.com/office/drawing/2014/main" id="{71DB2F41-DD57-AC41-B857-0DC305365E1E}"/>
              </a:ext>
            </a:extLst>
          </p:cNvPr>
          <p:cNvSpPr>
            <a:spLocks noGrp="1"/>
          </p:cNvSpPr>
          <p:nvPr>
            <p:ph idx="1"/>
          </p:nvPr>
        </p:nvSpPr>
        <p:spPr/>
        <p:txBody>
          <a:bodyPr/>
          <a:lstStyle/>
          <a:p>
            <a:pPr>
              <a:buFont typeface="Arial" panose="020B0604020202020204" pitchFamily="34" charset="0"/>
              <a:buChar char="•"/>
            </a:pPr>
            <a:r>
              <a:rPr lang="en-US" dirty="0"/>
              <a:t>Do you accept resolutions to CIDs </a:t>
            </a:r>
            <a:r>
              <a:rPr lang="en-GB" dirty="0"/>
              <a:t>22527, 22528, 22529, 22530, 22531, 22532, 22533</a:t>
            </a:r>
            <a:r>
              <a:rPr lang="en-CA" dirty="0"/>
              <a:t> in doc 11-19/1997r2?</a:t>
            </a:r>
          </a:p>
          <a:p>
            <a:pPr>
              <a:buFont typeface="Arial" panose="020B0604020202020204" pitchFamily="34" charset="0"/>
              <a:buChar char="•"/>
            </a:pPr>
            <a:endParaRPr lang="en-CA" dirty="0"/>
          </a:p>
          <a:p>
            <a:pPr>
              <a:buFont typeface="Arial" panose="020B0604020202020204" pitchFamily="34" charset="0"/>
              <a:buChar char="•"/>
            </a:pPr>
            <a:r>
              <a:rPr lang="en-CA" dirty="0"/>
              <a:t>Passed with unanimous consent.</a:t>
            </a:r>
            <a:endParaRPr lang="en-US" dirty="0"/>
          </a:p>
        </p:txBody>
      </p:sp>
      <p:sp>
        <p:nvSpPr>
          <p:cNvPr id="4" name="Slide Number Placeholder 3">
            <a:extLst>
              <a:ext uri="{FF2B5EF4-FFF2-40B4-BE49-F238E27FC236}">
                <a16:creationId xmlns:a16="http://schemas.microsoft.com/office/drawing/2014/main" id="{AFC2B97C-4BB4-B34D-B885-F23A3EAEA35F}"/>
              </a:ext>
            </a:extLst>
          </p:cNvPr>
          <p:cNvSpPr>
            <a:spLocks noGrp="1"/>
          </p:cNvSpPr>
          <p:nvPr>
            <p:ph type="sldNum" idx="12"/>
          </p:nvPr>
        </p:nvSpPr>
        <p:spPr/>
        <p:txBody>
          <a:bodyPr/>
          <a:lstStyle/>
          <a:p>
            <a:r>
              <a:rPr lang="en-GB"/>
              <a:t>Slide </a:t>
            </a:r>
            <a:fld id="{440F5867-744E-4AA6-B0ED-4C44D2DFBB7B}" type="slidenum">
              <a:rPr lang="en-GB" smtClean="0"/>
              <a:pPr/>
              <a:t>24</a:t>
            </a:fld>
            <a:endParaRPr lang="en-GB" dirty="0"/>
          </a:p>
        </p:txBody>
      </p:sp>
      <p:sp>
        <p:nvSpPr>
          <p:cNvPr id="5" name="Footer Placeholder 4">
            <a:extLst>
              <a:ext uri="{FF2B5EF4-FFF2-40B4-BE49-F238E27FC236}">
                <a16:creationId xmlns:a16="http://schemas.microsoft.com/office/drawing/2014/main" id="{BCB15312-2874-5E43-93FA-C2B05F95201C}"/>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4C592FA3-BE62-1A42-9E99-290FCE8FDAF0}"/>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64912913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4FBF06-9B5A-E04E-9573-5923ED87C372}"/>
              </a:ext>
            </a:extLst>
          </p:cNvPr>
          <p:cNvSpPr>
            <a:spLocks noGrp="1"/>
          </p:cNvSpPr>
          <p:nvPr>
            <p:ph type="title"/>
          </p:nvPr>
        </p:nvSpPr>
        <p:spPr/>
        <p:txBody>
          <a:bodyPr/>
          <a:lstStyle/>
          <a:p>
            <a:r>
              <a:rPr lang="en-US" dirty="0"/>
              <a:t>11-19/1996 (Laurent </a:t>
            </a:r>
            <a:r>
              <a:rPr lang="en-US" dirty="0" err="1"/>
              <a:t>Cariou</a:t>
            </a:r>
            <a:r>
              <a:rPr lang="en-US" dirty="0"/>
              <a:t>)</a:t>
            </a:r>
          </a:p>
        </p:txBody>
      </p:sp>
      <p:sp>
        <p:nvSpPr>
          <p:cNvPr id="3" name="Content Placeholder 2">
            <a:extLst>
              <a:ext uri="{FF2B5EF4-FFF2-40B4-BE49-F238E27FC236}">
                <a16:creationId xmlns:a16="http://schemas.microsoft.com/office/drawing/2014/main" id="{F635028B-EBF1-7E4C-9AF2-12BE718EF85B}"/>
              </a:ext>
            </a:extLst>
          </p:cNvPr>
          <p:cNvSpPr>
            <a:spLocks noGrp="1"/>
          </p:cNvSpPr>
          <p:nvPr>
            <p:ph idx="1"/>
          </p:nvPr>
        </p:nvSpPr>
        <p:spPr/>
        <p:txBody>
          <a:bodyPr/>
          <a:lstStyle/>
          <a:p>
            <a:pPr>
              <a:buFont typeface="Arial" panose="020B0604020202020204" pitchFamily="34" charset="0"/>
              <a:buChar char="•"/>
            </a:pPr>
            <a:r>
              <a:rPr lang="en-US" dirty="0"/>
              <a:t>Do you accept resolutions to CIDs </a:t>
            </a:r>
            <a:r>
              <a:rPr lang="en-GB" dirty="0"/>
              <a:t>22223 22224 22225 </a:t>
            </a:r>
            <a:r>
              <a:rPr lang="en-GB" dirty="0">
                <a:solidFill>
                  <a:srgbClr val="FF0000"/>
                </a:solidFill>
              </a:rPr>
              <a:t>22251</a:t>
            </a:r>
            <a:r>
              <a:rPr lang="en-GB" dirty="0"/>
              <a:t> </a:t>
            </a:r>
            <a:r>
              <a:rPr lang="en-GB" dirty="0">
                <a:solidFill>
                  <a:srgbClr val="FF0000"/>
                </a:solidFill>
              </a:rPr>
              <a:t>22252</a:t>
            </a:r>
            <a:r>
              <a:rPr lang="en-GB" dirty="0"/>
              <a:t> 22254 22255 22256 22257</a:t>
            </a:r>
            <a:r>
              <a:rPr lang="en-CA" dirty="0"/>
              <a:t> in doc 11-19/1996r0?</a:t>
            </a:r>
          </a:p>
          <a:p>
            <a:pPr>
              <a:buFont typeface="Arial" panose="020B0604020202020204" pitchFamily="34" charset="0"/>
              <a:buChar char="•"/>
            </a:pPr>
            <a:endParaRPr lang="en-CA" dirty="0"/>
          </a:p>
          <a:p>
            <a:pPr>
              <a:buFont typeface="Arial" panose="020B0604020202020204" pitchFamily="34" charset="0"/>
              <a:buChar char="•"/>
            </a:pPr>
            <a:r>
              <a:rPr lang="en-CA" dirty="0"/>
              <a:t>Approved with unanimous consent – CIDs written in black</a:t>
            </a:r>
          </a:p>
          <a:p>
            <a:pPr>
              <a:buFont typeface="Arial" panose="020B0604020202020204" pitchFamily="34" charset="0"/>
              <a:buChar char="•"/>
            </a:pPr>
            <a:endParaRPr lang="en-CA" dirty="0"/>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0B2B0368-D6E1-4F4E-96FB-22006ECC7BBD}"/>
              </a:ext>
            </a:extLst>
          </p:cNvPr>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a:extLst>
              <a:ext uri="{FF2B5EF4-FFF2-40B4-BE49-F238E27FC236}">
                <a16:creationId xmlns:a16="http://schemas.microsoft.com/office/drawing/2014/main" id="{C70F7C3A-8695-9E46-AC5A-6B32D3BF7893}"/>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0FAAACB3-F17F-9F4B-92F9-BDBA294F5AE8}"/>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81106057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FE7DB6-063D-6A4D-9AC0-3D375BFD05D5}"/>
              </a:ext>
            </a:extLst>
          </p:cNvPr>
          <p:cNvSpPr>
            <a:spLocks noGrp="1"/>
          </p:cNvSpPr>
          <p:nvPr>
            <p:ph type="title"/>
          </p:nvPr>
        </p:nvSpPr>
        <p:spPr/>
        <p:txBody>
          <a:bodyPr/>
          <a:lstStyle/>
          <a:p>
            <a:r>
              <a:rPr lang="en-US" dirty="0"/>
              <a:t>11-19/2004 (</a:t>
            </a:r>
            <a:r>
              <a:rPr lang="en-US" dirty="0" err="1"/>
              <a:t>Youhan</a:t>
            </a:r>
            <a:r>
              <a:rPr lang="en-US" dirty="0"/>
              <a:t> Kim)</a:t>
            </a:r>
          </a:p>
        </p:txBody>
      </p:sp>
      <p:sp>
        <p:nvSpPr>
          <p:cNvPr id="3" name="Content Placeholder 2">
            <a:extLst>
              <a:ext uri="{FF2B5EF4-FFF2-40B4-BE49-F238E27FC236}">
                <a16:creationId xmlns:a16="http://schemas.microsoft.com/office/drawing/2014/main" id="{240D96FD-D5B8-6344-B9B2-A2DEBA4AF269}"/>
              </a:ext>
            </a:extLst>
          </p:cNvPr>
          <p:cNvSpPr>
            <a:spLocks noGrp="1"/>
          </p:cNvSpPr>
          <p:nvPr>
            <p:ph idx="1"/>
          </p:nvPr>
        </p:nvSpPr>
        <p:spPr/>
        <p:txBody>
          <a:bodyPr/>
          <a:lstStyle/>
          <a:p>
            <a:pPr>
              <a:buFont typeface="Arial" panose="020B0604020202020204" pitchFamily="34" charset="0"/>
              <a:buChar char="•"/>
            </a:pPr>
            <a:r>
              <a:rPr lang="en-US" dirty="0"/>
              <a:t>Do you accept resolutions to CIDs </a:t>
            </a:r>
            <a:r>
              <a:rPr lang="en-GB" dirty="0"/>
              <a:t>22460, 22024, 22025, 22026, 22027, 22548, 22297, 22298, 22556, 22367, 22396, 22505, 22506 in doc 11-19/2004r1?</a:t>
            </a:r>
          </a:p>
          <a:p>
            <a:pPr>
              <a:buFont typeface="Arial" panose="020B0604020202020204" pitchFamily="34" charset="0"/>
              <a:buChar char="•"/>
            </a:pPr>
            <a:endParaRPr lang="en-GB" dirty="0"/>
          </a:p>
          <a:p>
            <a:pPr>
              <a:buFont typeface="Arial" panose="020B0604020202020204" pitchFamily="34" charset="0"/>
              <a:buChar char="•"/>
            </a:pPr>
            <a:r>
              <a:rPr lang="en-GB" dirty="0"/>
              <a:t>Approved with unanimous consent. </a:t>
            </a:r>
            <a:endParaRPr lang="en-CA" dirty="0"/>
          </a:p>
          <a:p>
            <a:endParaRPr lang="en-US" dirty="0"/>
          </a:p>
        </p:txBody>
      </p:sp>
      <p:sp>
        <p:nvSpPr>
          <p:cNvPr id="4" name="Slide Number Placeholder 3">
            <a:extLst>
              <a:ext uri="{FF2B5EF4-FFF2-40B4-BE49-F238E27FC236}">
                <a16:creationId xmlns:a16="http://schemas.microsoft.com/office/drawing/2014/main" id="{802634FC-EB33-0447-9BD9-C37D7D206C86}"/>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9AC07F58-E134-184D-9A8E-F68B1A839864}"/>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5AE6805E-7F75-7544-9A0A-C814696D44AC}"/>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2525876541"/>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9200" y="685801"/>
            <a:ext cx="9753600" cy="1065213"/>
          </a:xfrm>
        </p:spPr>
        <p:txBody>
          <a:bodyPr/>
          <a:lstStyle/>
          <a:p>
            <a:r>
              <a:rPr lang="en-US" altLang="en-US" dirty="0"/>
              <a:t>Agenda for Tuesday November 12, 08:00 – 10:00</a:t>
            </a:r>
            <a:r>
              <a:rPr lang="en-US" altLang="en-US" dirty="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a:t>Presentations and Comment Resolution</a:t>
            </a:r>
          </a:p>
          <a:p>
            <a:pPr lvl="0">
              <a:lnSpc>
                <a:spcPct val="80000"/>
              </a:lnSpc>
              <a:buFont typeface="Arial" panose="020B0604020202020204" pitchFamily="34" charset="0"/>
              <a:buChar char="•"/>
            </a:pPr>
            <a:r>
              <a:rPr lang="en-US" altLang="en-US" dirty="0"/>
              <a:t>Recess</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27</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201637809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023CE0-4570-B245-8C9E-72EFC463F775}"/>
              </a:ext>
            </a:extLst>
          </p:cNvPr>
          <p:cNvSpPr>
            <a:spLocks noGrp="1"/>
          </p:cNvSpPr>
          <p:nvPr>
            <p:ph type="title"/>
          </p:nvPr>
        </p:nvSpPr>
        <p:spPr/>
        <p:txBody>
          <a:bodyPr/>
          <a:lstStyle/>
          <a:p>
            <a:r>
              <a:rPr lang="en-US" dirty="0"/>
              <a:t>11-19/1957 (</a:t>
            </a:r>
            <a:r>
              <a:rPr lang="en-US" dirty="0" err="1"/>
              <a:t>Yongho</a:t>
            </a:r>
            <a:r>
              <a:rPr lang="en-US" dirty="0"/>
              <a:t> Seok)</a:t>
            </a:r>
          </a:p>
        </p:txBody>
      </p:sp>
      <p:sp>
        <p:nvSpPr>
          <p:cNvPr id="3" name="Content Placeholder 2">
            <a:extLst>
              <a:ext uri="{FF2B5EF4-FFF2-40B4-BE49-F238E27FC236}">
                <a16:creationId xmlns:a16="http://schemas.microsoft.com/office/drawing/2014/main" id="{B100D812-949C-5A4F-9D0F-00219E6F2190}"/>
              </a:ext>
            </a:extLst>
          </p:cNvPr>
          <p:cNvSpPr>
            <a:spLocks noGrp="1"/>
          </p:cNvSpPr>
          <p:nvPr>
            <p:ph idx="1"/>
          </p:nvPr>
        </p:nvSpPr>
        <p:spPr/>
        <p:txBody>
          <a:bodyPr/>
          <a:lstStyle/>
          <a:p>
            <a:pPr>
              <a:buFont typeface="Arial" panose="020B0604020202020204" pitchFamily="34" charset="0"/>
              <a:buChar char="•"/>
            </a:pPr>
            <a:r>
              <a:rPr lang="en-US" dirty="0"/>
              <a:t>Do you accept resolutions to CIDs </a:t>
            </a:r>
            <a:r>
              <a:rPr lang="en-GB" dirty="0">
                <a:solidFill>
                  <a:srgbClr val="FF0000"/>
                </a:solidFill>
              </a:rPr>
              <a:t>22087, 22120</a:t>
            </a:r>
            <a:r>
              <a:rPr lang="en-GB" dirty="0"/>
              <a:t>, 22178, 22265, 22357, 22358 (6 CIDs) in doc 11-19/1957r1?</a:t>
            </a:r>
          </a:p>
          <a:p>
            <a:pPr>
              <a:buFont typeface="Arial" panose="020B0604020202020204" pitchFamily="34" charset="0"/>
              <a:buChar char="•"/>
            </a:pPr>
            <a:endParaRPr lang="en-GB" dirty="0"/>
          </a:p>
          <a:p>
            <a:pPr>
              <a:buFont typeface="Arial" panose="020B0604020202020204" pitchFamily="34" charset="0"/>
              <a:buChar char="•"/>
            </a:pPr>
            <a:r>
              <a:rPr lang="en-GB" dirty="0"/>
              <a:t>Approved with unanimous consent.</a:t>
            </a:r>
          </a:p>
          <a:p>
            <a:endParaRPr lang="en-GB" dirty="0"/>
          </a:p>
          <a:p>
            <a:endParaRPr lang="en-GB" dirty="0"/>
          </a:p>
          <a:p>
            <a:endParaRPr lang="en-US" dirty="0"/>
          </a:p>
        </p:txBody>
      </p:sp>
      <p:sp>
        <p:nvSpPr>
          <p:cNvPr id="4" name="Slide Number Placeholder 3">
            <a:extLst>
              <a:ext uri="{FF2B5EF4-FFF2-40B4-BE49-F238E27FC236}">
                <a16:creationId xmlns:a16="http://schemas.microsoft.com/office/drawing/2014/main" id="{2872C412-9DDA-BB40-A277-D3EE42047932}"/>
              </a:ext>
            </a:extLst>
          </p:cNvPr>
          <p:cNvSpPr>
            <a:spLocks noGrp="1"/>
          </p:cNvSpPr>
          <p:nvPr>
            <p:ph type="sldNum" idx="12"/>
          </p:nvPr>
        </p:nvSpPr>
        <p:spPr/>
        <p:txBody>
          <a:bodyPr/>
          <a:lstStyle/>
          <a:p>
            <a:r>
              <a:rPr lang="en-GB"/>
              <a:t>Slide </a:t>
            </a:r>
            <a:fld id="{440F5867-744E-4AA6-B0ED-4C44D2DFBB7B}" type="slidenum">
              <a:rPr lang="en-GB" smtClean="0"/>
              <a:pPr/>
              <a:t>28</a:t>
            </a:fld>
            <a:endParaRPr lang="en-GB" dirty="0"/>
          </a:p>
        </p:txBody>
      </p:sp>
      <p:sp>
        <p:nvSpPr>
          <p:cNvPr id="5" name="Footer Placeholder 4">
            <a:extLst>
              <a:ext uri="{FF2B5EF4-FFF2-40B4-BE49-F238E27FC236}">
                <a16:creationId xmlns:a16="http://schemas.microsoft.com/office/drawing/2014/main" id="{E166D5D5-A982-FD44-AF63-3C7A92EEB114}"/>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505AFBC8-69DE-3442-8FAC-E4F35DB4EEDA}"/>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1740387031"/>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1DA8C0F-4B53-2F42-AD4A-F81C6F187B69}"/>
              </a:ext>
            </a:extLst>
          </p:cNvPr>
          <p:cNvSpPr>
            <a:spLocks noGrp="1"/>
          </p:cNvSpPr>
          <p:nvPr>
            <p:ph type="title"/>
          </p:nvPr>
        </p:nvSpPr>
        <p:spPr/>
        <p:txBody>
          <a:bodyPr/>
          <a:lstStyle/>
          <a:p>
            <a:r>
              <a:rPr lang="en-US" dirty="0"/>
              <a:t>11-19/1810 (Po-Kai Huang)</a:t>
            </a:r>
          </a:p>
        </p:txBody>
      </p:sp>
      <p:sp>
        <p:nvSpPr>
          <p:cNvPr id="3" name="Content Placeholder 2">
            <a:extLst>
              <a:ext uri="{FF2B5EF4-FFF2-40B4-BE49-F238E27FC236}">
                <a16:creationId xmlns:a16="http://schemas.microsoft.com/office/drawing/2014/main" id="{7C5E2B03-BE7D-2347-A431-800F58DF37A4}"/>
              </a:ext>
            </a:extLst>
          </p:cNvPr>
          <p:cNvSpPr>
            <a:spLocks noGrp="1"/>
          </p:cNvSpPr>
          <p:nvPr>
            <p:ph idx="1"/>
          </p:nvPr>
        </p:nvSpPr>
        <p:spPr/>
        <p:txBody>
          <a:bodyPr/>
          <a:lstStyle/>
          <a:p>
            <a:pPr>
              <a:buFont typeface="Arial" panose="020B0604020202020204" pitchFamily="34" charset="0"/>
              <a:buChar char="•"/>
            </a:pPr>
            <a:r>
              <a:rPr lang="en-US" dirty="0"/>
              <a:t>Do you accept resolutions to CIDs 22061, 22083, 22184, 22335, 22507 in doc 11-19/1810r1?</a:t>
            </a:r>
          </a:p>
          <a:p>
            <a:pPr>
              <a:buFont typeface="Arial" panose="020B0604020202020204" pitchFamily="34" charset="0"/>
              <a:buChar char="•"/>
            </a:pPr>
            <a:endParaRPr lang="en-US" dirty="0"/>
          </a:p>
          <a:p>
            <a:pPr>
              <a:buFont typeface="Arial" panose="020B0604020202020204" pitchFamily="34" charset="0"/>
              <a:buChar char="•"/>
            </a:pPr>
            <a:r>
              <a:rPr lang="en-US" dirty="0"/>
              <a:t>Approved with unanimous consent.</a:t>
            </a:r>
          </a:p>
          <a:p>
            <a:endParaRPr lang="en-US" dirty="0"/>
          </a:p>
          <a:p>
            <a:endParaRPr lang="en-US" dirty="0"/>
          </a:p>
        </p:txBody>
      </p:sp>
      <p:sp>
        <p:nvSpPr>
          <p:cNvPr id="4" name="Slide Number Placeholder 3">
            <a:extLst>
              <a:ext uri="{FF2B5EF4-FFF2-40B4-BE49-F238E27FC236}">
                <a16:creationId xmlns:a16="http://schemas.microsoft.com/office/drawing/2014/main" id="{3C1E66A4-B8FB-814F-BC05-D198EE203D41}"/>
              </a:ext>
            </a:extLst>
          </p:cNvPr>
          <p:cNvSpPr>
            <a:spLocks noGrp="1"/>
          </p:cNvSpPr>
          <p:nvPr>
            <p:ph type="sldNum" idx="12"/>
          </p:nvPr>
        </p:nvSpPr>
        <p:spPr/>
        <p:txBody>
          <a:bodyPr/>
          <a:lstStyle/>
          <a:p>
            <a:r>
              <a:rPr lang="en-GB"/>
              <a:t>Slide </a:t>
            </a:r>
            <a:fld id="{440F5867-744E-4AA6-B0ED-4C44D2DFBB7B}" type="slidenum">
              <a:rPr lang="en-GB" smtClean="0"/>
              <a:pPr/>
              <a:t>29</a:t>
            </a:fld>
            <a:endParaRPr lang="en-GB" dirty="0"/>
          </a:p>
        </p:txBody>
      </p:sp>
      <p:sp>
        <p:nvSpPr>
          <p:cNvPr id="5" name="Footer Placeholder 4">
            <a:extLst>
              <a:ext uri="{FF2B5EF4-FFF2-40B4-BE49-F238E27FC236}">
                <a16:creationId xmlns:a16="http://schemas.microsoft.com/office/drawing/2014/main" id="{31E82BE6-2351-7945-867E-5EFE5F595B6B}"/>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1A9F4C24-7B4B-E444-BD4B-5AEE016DB383}"/>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152927925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1143001" y="2286000"/>
            <a:ext cx="9906000" cy="838200"/>
          </a:xfrm>
        </p:spPr>
        <p:txBody>
          <a:bodyPr/>
          <a:lstStyle/>
          <a:p>
            <a:r>
              <a:rPr lang="en-US" altLang="en-US" sz="2800" dirty="0"/>
              <a:t>Please announce your affiliation when you first address the group during a meeting slot</a:t>
            </a:r>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159547057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FD03CDB-5F46-0C46-8D88-8FCBE81C9CB9}"/>
              </a:ext>
            </a:extLst>
          </p:cNvPr>
          <p:cNvSpPr>
            <a:spLocks noGrp="1"/>
          </p:cNvSpPr>
          <p:nvPr>
            <p:ph type="title"/>
          </p:nvPr>
        </p:nvSpPr>
        <p:spPr/>
        <p:txBody>
          <a:bodyPr/>
          <a:lstStyle/>
          <a:p>
            <a:r>
              <a:rPr lang="en-US" dirty="0"/>
              <a:t>11-19/1814r0 (Po-Kai Huang)</a:t>
            </a:r>
          </a:p>
        </p:txBody>
      </p:sp>
      <p:sp>
        <p:nvSpPr>
          <p:cNvPr id="3" name="Content Placeholder 2">
            <a:extLst>
              <a:ext uri="{FF2B5EF4-FFF2-40B4-BE49-F238E27FC236}">
                <a16:creationId xmlns:a16="http://schemas.microsoft.com/office/drawing/2014/main" id="{CDC4D538-B406-FF46-8B11-CE49626A8F17}"/>
              </a:ext>
            </a:extLst>
          </p:cNvPr>
          <p:cNvSpPr>
            <a:spLocks noGrp="1"/>
          </p:cNvSpPr>
          <p:nvPr>
            <p:ph idx="1"/>
          </p:nvPr>
        </p:nvSpPr>
        <p:spPr/>
        <p:txBody>
          <a:bodyPr/>
          <a:lstStyle/>
          <a:p>
            <a:pPr>
              <a:buFont typeface="Arial" panose="020B0604020202020204" pitchFamily="34" charset="0"/>
              <a:buChar char="•"/>
            </a:pPr>
            <a:r>
              <a:rPr lang="en-US" dirty="0"/>
              <a:t>Do you accept resolutions to CIDs </a:t>
            </a:r>
            <a:r>
              <a:rPr lang="en-GB" dirty="0">
                <a:solidFill>
                  <a:srgbClr val="FF0000"/>
                </a:solidFill>
              </a:rPr>
              <a:t>22119</a:t>
            </a:r>
            <a:r>
              <a:rPr lang="en-GB" dirty="0"/>
              <a:t>, 22338 in doc 11-19/1814r0?</a:t>
            </a:r>
          </a:p>
          <a:p>
            <a:pPr>
              <a:buFont typeface="Arial" panose="020B0604020202020204" pitchFamily="34" charset="0"/>
              <a:buChar char="•"/>
            </a:pPr>
            <a:endParaRPr lang="en-GB" dirty="0"/>
          </a:p>
          <a:p>
            <a:r>
              <a:rPr lang="en-GB" dirty="0"/>
              <a:t>Approved with unanimous consent.</a:t>
            </a:r>
          </a:p>
          <a:p>
            <a:endParaRPr lang="en-GB" dirty="0"/>
          </a:p>
          <a:p>
            <a:endParaRPr lang="en-CA" dirty="0"/>
          </a:p>
          <a:p>
            <a:endParaRPr lang="en-US" dirty="0"/>
          </a:p>
        </p:txBody>
      </p:sp>
      <p:sp>
        <p:nvSpPr>
          <p:cNvPr id="4" name="Slide Number Placeholder 3">
            <a:extLst>
              <a:ext uri="{FF2B5EF4-FFF2-40B4-BE49-F238E27FC236}">
                <a16:creationId xmlns:a16="http://schemas.microsoft.com/office/drawing/2014/main" id="{CC272084-A1B7-C546-B2F0-5C14A611DA4A}"/>
              </a:ext>
            </a:extLst>
          </p:cNvPr>
          <p:cNvSpPr>
            <a:spLocks noGrp="1"/>
          </p:cNvSpPr>
          <p:nvPr>
            <p:ph type="sldNum" idx="12"/>
          </p:nvPr>
        </p:nvSpPr>
        <p:spPr/>
        <p:txBody>
          <a:bodyPr/>
          <a:lstStyle/>
          <a:p>
            <a:r>
              <a:rPr lang="en-GB"/>
              <a:t>Slide </a:t>
            </a:r>
            <a:fld id="{440F5867-744E-4AA6-B0ED-4C44D2DFBB7B}" type="slidenum">
              <a:rPr lang="en-GB" smtClean="0"/>
              <a:pPr/>
              <a:t>30</a:t>
            </a:fld>
            <a:endParaRPr lang="en-GB" dirty="0"/>
          </a:p>
        </p:txBody>
      </p:sp>
      <p:sp>
        <p:nvSpPr>
          <p:cNvPr id="5" name="Footer Placeholder 4">
            <a:extLst>
              <a:ext uri="{FF2B5EF4-FFF2-40B4-BE49-F238E27FC236}">
                <a16:creationId xmlns:a16="http://schemas.microsoft.com/office/drawing/2014/main" id="{49967D71-F06A-B24A-9C71-B8FCFDA842D4}"/>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170B511C-077A-1842-A365-0777FE6BF4FD}"/>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298157114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07ADB7-22B5-F548-BA71-780ACC99B207}"/>
              </a:ext>
            </a:extLst>
          </p:cNvPr>
          <p:cNvSpPr>
            <a:spLocks noGrp="1"/>
          </p:cNvSpPr>
          <p:nvPr>
            <p:ph type="title"/>
          </p:nvPr>
        </p:nvSpPr>
        <p:spPr/>
        <p:txBody>
          <a:bodyPr/>
          <a:lstStyle/>
          <a:p>
            <a:r>
              <a:rPr lang="en-US" dirty="0"/>
              <a:t>11-19/1816 (po-Kai Huang)</a:t>
            </a:r>
          </a:p>
        </p:txBody>
      </p:sp>
      <p:sp>
        <p:nvSpPr>
          <p:cNvPr id="3" name="Content Placeholder 2">
            <a:extLst>
              <a:ext uri="{FF2B5EF4-FFF2-40B4-BE49-F238E27FC236}">
                <a16:creationId xmlns:a16="http://schemas.microsoft.com/office/drawing/2014/main" id="{48FDDC8C-4D02-CC41-AD21-669BCBE9E645}"/>
              </a:ext>
            </a:extLst>
          </p:cNvPr>
          <p:cNvSpPr>
            <a:spLocks noGrp="1"/>
          </p:cNvSpPr>
          <p:nvPr>
            <p:ph idx="1"/>
          </p:nvPr>
        </p:nvSpPr>
        <p:spPr/>
        <p:txBody>
          <a:bodyPr/>
          <a:lstStyle/>
          <a:p>
            <a:pPr>
              <a:buFont typeface="Arial" panose="020B0604020202020204" pitchFamily="34" charset="0"/>
              <a:buChar char="•"/>
            </a:pPr>
            <a:r>
              <a:rPr lang="en-US" dirty="0"/>
              <a:t>Do you accept resolutions to CIDs </a:t>
            </a:r>
            <a:r>
              <a:rPr lang="en-GB" dirty="0"/>
              <a:t>22000, 22001, 22105, 22143, </a:t>
            </a:r>
            <a:r>
              <a:rPr lang="en-GB" dirty="0">
                <a:solidFill>
                  <a:srgbClr val="FF0000"/>
                </a:solidFill>
              </a:rPr>
              <a:t>22144</a:t>
            </a:r>
            <a:r>
              <a:rPr lang="en-GB" dirty="0"/>
              <a:t>, 22234, 22235, 22288 in doc 11-19/1816r1?</a:t>
            </a:r>
          </a:p>
          <a:p>
            <a:pPr>
              <a:buFont typeface="Arial" panose="020B0604020202020204" pitchFamily="34" charset="0"/>
              <a:buChar char="•"/>
            </a:pPr>
            <a:endParaRPr lang="en-GB" dirty="0"/>
          </a:p>
          <a:p>
            <a:pPr>
              <a:buFont typeface="Arial" panose="020B0604020202020204" pitchFamily="34" charset="0"/>
              <a:buChar char="•"/>
            </a:pPr>
            <a:r>
              <a:rPr lang="en-GB" dirty="0"/>
              <a:t>Approved with unanimous consent.</a:t>
            </a:r>
          </a:p>
          <a:p>
            <a:pPr>
              <a:buFont typeface="Arial" panose="020B0604020202020204" pitchFamily="34" charset="0"/>
              <a:buChar char="•"/>
            </a:pPr>
            <a:r>
              <a:rPr lang="en-GB" dirty="0"/>
              <a:t>Resolution </a:t>
            </a:r>
            <a:r>
              <a:rPr lang="en-GB"/>
              <a:t>to CID </a:t>
            </a:r>
            <a:r>
              <a:rPr lang="en-GB" dirty="0"/>
              <a:t>22144 was approved later during the AM1 time slot</a:t>
            </a:r>
            <a:r>
              <a:rPr lang="en-GB"/>
              <a:t>. </a:t>
            </a:r>
            <a:endParaRPr lang="en-GB" dirty="0"/>
          </a:p>
          <a:p>
            <a:pPr>
              <a:buFont typeface="Arial" panose="020B0604020202020204" pitchFamily="34" charset="0"/>
              <a:buChar char="•"/>
            </a:pPr>
            <a:endParaRPr lang="en-GB" dirty="0"/>
          </a:p>
          <a:p>
            <a:pPr>
              <a:buFont typeface="Arial" panose="020B0604020202020204" pitchFamily="34" charset="0"/>
              <a:buChar char="•"/>
            </a:pPr>
            <a:endParaRPr lang="en-GB" dirty="0"/>
          </a:p>
          <a:p>
            <a:pPr>
              <a:buFont typeface="Arial" panose="020B0604020202020204" pitchFamily="34" charset="0"/>
              <a:buChar char="•"/>
            </a:pPr>
            <a:endParaRPr lang="en-CA" dirty="0"/>
          </a:p>
          <a:p>
            <a:endParaRPr lang="en-US" dirty="0"/>
          </a:p>
        </p:txBody>
      </p:sp>
      <p:sp>
        <p:nvSpPr>
          <p:cNvPr id="4" name="Slide Number Placeholder 3">
            <a:extLst>
              <a:ext uri="{FF2B5EF4-FFF2-40B4-BE49-F238E27FC236}">
                <a16:creationId xmlns:a16="http://schemas.microsoft.com/office/drawing/2014/main" id="{6F8B0895-4C3E-3145-B772-AB9C2BAD7898}"/>
              </a:ext>
            </a:extLst>
          </p:cNvPr>
          <p:cNvSpPr>
            <a:spLocks noGrp="1"/>
          </p:cNvSpPr>
          <p:nvPr>
            <p:ph type="sldNum" idx="12"/>
          </p:nvPr>
        </p:nvSpPr>
        <p:spPr/>
        <p:txBody>
          <a:bodyPr/>
          <a:lstStyle/>
          <a:p>
            <a:r>
              <a:rPr lang="en-GB"/>
              <a:t>Slide </a:t>
            </a:r>
            <a:fld id="{440F5867-744E-4AA6-B0ED-4C44D2DFBB7B}" type="slidenum">
              <a:rPr lang="en-GB" smtClean="0"/>
              <a:pPr/>
              <a:t>31</a:t>
            </a:fld>
            <a:endParaRPr lang="en-GB" dirty="0"/>
          </a:p>
        </p:txBody>
      </p:sp>
      <p:sp>
        <p:nvSpPr>
          <p:cNvPr id="5" name="Footer Placeholder 4">
            <a:extLst>
              <a:ext uri="{FF2B5EF4-FFF2-40B4-BE49-F238E27FC236}">
                <a16:creationId xmlns:a16="http://schemas.microsoft.com/office/drawing/2014/main" id="{0E752C1D-776B-F640-882B-5BA94C3C64BD}"/>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53E64561-9262-D648-887F-AA4B5AD1DA7A}"/>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599841322"/>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E719861-9245-3145-AC47-68E294C7E881}"/>
              </a:ext>
            </a:extLst>
          </p:cNvPr>
          <p:cNvSpPr>
            <a:spLocks noGrp="1"/>
          </p:cNvSpPr>
          <p:nvPr>
            <p:ph type="title"/>
          </p:nvPr>
        </p:nvSpPr>
        <p:spPr/>
        <p:txBody>
          <a:bodyPr/>
          <a:lstStyle/>
          <a:p>
            <a:r>
              <a:rPr lang="en-US" dirty="0"/>
              <a:t>11-19/1819 (</a:t>
            </a:r>
            <a:r>
              <a:rPr lang="en-US" dirty="0" err="1"/>
              <a:t>Tomo</a:t>
            </a:r>
            <a:r>
              <a:rPr lang="en-US" dirty="0"/>
              <a:t> Adachi)</a:t>
            </a:r>
          </a:p>
        </p:txBody>
      </p:sp>
      <p:sp>
        <p:nvSpPr>
          <p:cNvPr id="3" name="Content Placeholder 2">
            <a:extLst>
              <a:ext uri="{FF2B5EF4-FFF2-40B4-BE49-F238E27FC236}">
                <a16:creationId xmlns:a16="http://schemas.microsoft.com/office/drawing/2014/main" id="{763A1795-17BA-D44B-B64D-DDE02FE203F3}"/>
              </a:ext>
            </a:extLst>
          </p:cNvPr>
          <p:cNvSpPr>
            <a:spLocks noGrp="1"/>
          </p:cNvSpPr>
          <p:nvPr>
            <p:ph idx="1"/>
          </p:nvPr>
        </p:nvSpPr>
        <p:spPr/>
        <p:txBody>
          <a:bodyPr/>
          <a:lstStyle/>
          <a:p>
            <a:pPr>
              <a:buFont typeface="Arial" panose="020B0604020202020204" pitchFamily="34" charset="0"/>
              <a:buChar char="•"/>
            </a:pPr>
            <a:r>
              <a:rPr lang="en-US" dirty="0"/>
              <a:t>Do you accept resolution to CID 22060 in doc 11-19/1819r0?</a:t>
            </a:r>
          </a:p>
          <a:p>
            <a:pPr>
              <a:buFont typeface="Arial" panose="020B0604020202020204" pitchFamily="34" charset="0"/>
              <a:buChar char="•"/>
            </a:pPr>
            <a:endParaRPr lang="en-US" dirty="0"/>
          </a:p>
          <a:p>
            <a:pPr>
              <a:buFont typeface="Arial" panose="020B0604020202020204" pitchFamily="34" charset="0"/>
              <a:buChar char="•"/>
            </a:pPr>
            <a:r>
              <a:rPr lang="en-US" dirty="0"/>
              <a:t>Approved with unanimous consent.</a:t>
            </a:r>
          </a:p>
        </p:txBody>
      </p:sp>
      <p:sp>
        <p:nvSpPr>
          <p:cNvPr id="4" name="Slide Number Placeholder 3">
            <a:extLst>
              <a:ext uri="{FF2B5EF4-FFF2-40B4-BE49-F238E27FC236}">
                <a16:creationId xmlns:a16="http://schemas.microsoft.com/office/drawing/2014/main" id="{39460D5D-35C3-E441-9372-EE68FC89F287}"/>
              </a:ext>
            </a:extLst>
          </p:cNvPr>
          <p:cNvSpPr>
            <a:spLocks noGrp="1"/>
          </p:cNvSpPr>
          <p:nvPr>
            <p:ph type="sldNum" idx="12"/>
          </p:nvPr>
        </p:nvSpPr>
        <p:spPr/>
        <p:txBody>
          <a:bodyPr/>
          <a:lstStyle/>
          <a:p>
            <a:r>
              <a:rPr lang="en-GB"/>
              <a:t>Slide </a:t>
            </a:r>
            <a:fld id="{440F5867-744E-4AA6-B0ED-4C44D2DFBB7B}" type="slidenum">
              <a:rPr lang="en-GB" smtClean="0"/>
              <a:pPr/>
              <a:t>32</a:t>
            </a:fld>
            <a:endParaRPr lang="en-GB" dirty="0"/>
          </a:p>
        </p:txBody>
      </p:sp>
      <p:sp>
        <p:nvSpPr>
          <p:cNvPr id="5" name="Footer Placeholder 4">
            <a:extLst>
              <a:ext uri="{FF2B5EF4-FFF2-40B4-BE49-F238E27FC236}">
                <a16:creationId xmlns:a16="http://schemas.microsoft.com/office/drawing/2014/main" id="{D8BF750E-B827-EE47-81C9-E862D78FD0A5}"/>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77F6D261-DEDE-FC4A-9467-265874ECE0C0}"/>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412894096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A323D3E-492D-B74C-AAC7-81E1B692458D}"/>
              </a:ext>
            </a:extLst>
          </p:cNvPr>
          <p:cNvSpPr>
            <a:spLocks noGrp="1"/>
          </p:cNvSpPr>
          <p:nvPr>
            <p:ph type="title"/>
          </p:nvPr>
        </p:nvSpPr>
        <p:spPr/>
        <p:txBody>
          <a:bodyPr/>
          <a:lstStyle/>
          <a:p>
            <a:r>
              <a:rPr lang="en-US" dirty="0"/>
              <a:t>11-19/1906 (Abhishek Patil)</a:t>
            </a:r>
          </a:p>
        </p:txBody>
      </p:sp>
      <p:sp>
        <p:nvSpPr>
          <p:cNvPr id="3" name="Content Placeholder 2">
            <a:extLst>
              <a:ext uri="{FF2B5EF4-FFF2-40B4-BE49-F238E27FC236}">
                <a16:creationId xmlns:a16="http://schemas.microsoft.com/office/drawing/2014/main" id="{668CFF16-1CF2-A14D-B2A1-0A54EDF3BDDE}"/>
              </a:ext>
            </a:extLst>
          </p:cNvPr>
          <p:cNvSpPr>
            <a:spLocks noGrp="1"/>
          </p:cNvSpPr>
          <p:nvPr>
            <p:ph idx="1"/>
          </p:nvPr>
        </p:nvSpPr>
        <p:spPr/>
        <p:txBody>
          <a:bodyPr/>
          <a:lstStyle/>
          <a:p>
            <a:pPr>
              <a:buFont typeface="Arial" panose="020B0604020202020204" pitchFamily="34" charset="0"/>
              <a:buChar char="•"/>
            </a:pPr>
            <a:r>
              <a:rPr lang="en-US" dirty="0"/>
              <a:t>Do you accept resolution to CIDs 22404, 22405, 22406, 22407 in doc 11-19/1906r1?</a:t>
            </a:r>
          </a:p>
          <a:p>
            <a:pPr>
              <a:buFont typeface="Arial" panose="020B0604020202020204" pitchFamily="34" charset="0"/>
              <a:buChar char="•"/>
            </a:pPr>
            <a:endParaRPr lang="en-US" dirty="0"/>
          </a:p>
          <a:p>
            <a:pPr>
              <a:buFont typeface="Arial" panose="020B0604020202020204" pitchFamily="34" charset="0"/>
              <a:buChar char="•"/>
            </a:pPr>
            <a:r>
              <a:rPr lang="en-CA" dirty="0"/>
              <a:t>Approved with unanimous consent.</a:t>
            </a:r>
          </a:p>
        </p:txBody>
      </p:sp>
      <p:sp>
        <p:nvSpPr>
          <p:cNvPr id="4" name="Slide Number Placeholder 3">
            <a:extLst>
              <a:ext uri="{FF2B5EF4-FFF2-40B4-BE49-F238E27FC236}">
                <a16:creationId xmlns:a16="http://schemas.microsoft.com/office/drawing/2014/main" id="{AEB93E0B-6680-5A4D-9030-0C8D4AC1CD5B}"/>
              </a:ext>
            </a:extLst>
          </p:cNvPr>
          <p:cNvSpPr>
            <a:spLocks noGrp="1"/>
          </p:cNvSpPr>
          <p:nvPr>
            <p:ph type="sldNum" idx="12"/>
          </p:nvPr>
        </p:nvSpPr>
        <p:spPr/>
        <p:txBody>
          <a:bodyPr/>
          <a:lstStyle/>
          <a:p>
            <a:r>
              <a:rPr lang="en-GB"/>
              <a:t>Slide </a:t>
            </a:r>
            <a:fld id="{440F5867-744E-4AA6-B0ED-4C44D2DFBB7B}" type="slidenum">
              <a:rPr lang="en-GB" smtClean="0"/>
              <a:pPr/>
              <a:t>33</a:t>
            </a:fld>
            <a:endParaRPr lang="en-GB" dirty="0"/>
          </a:p>
        </p:txBody>
      </p:sp>
      <p:sp>
        <p:nvSpPr>
          <p:cNvPr id="5" name="Footer Placeholder 4">
            <a:extLst>
              <a:ext uri="{FF2B5EF4-FFF2-40B4-BE49-F238E27FC236}">
                <a16:creationId xmlns:a16="http://schemas.microsoft.com/office/drawing/2014/main" id="{6FB9B183-F3BE-C247-93F6-234C05E675D5}"/>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3B79612B-D1DB-5A4E-AA8C-36247A1AC68A}"/>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41869935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693392-1741-4D4B-87B0-6EDBC614D45B}"/>
              </a:ext>
            </a:extLst>
          </p:cNvPr>
          <p:cNvSpPr>
            <a:spLocks noGrp="1"/>
          </p:cNvSpPr>
          <p:nvPr>
            <p:ph type="title"/>
          </p:nvPr>
        </p:nvSpPr>
        <p:spPr/>
        <p:txBody>
          <a:bodyPr/>
          <a:lstStyle/>
          <a:p>
            <a:r>
              <a:rPr lang="en-US" dirty="0"/>
              <a:t>11-19/1905 (Abhishek Patil)</a:t>
            </a:r>
          </a:p>
        </p:txBody>
      </p:sp>
      <p:sp>
        <p:nvSpPr>
          <p:cNvPr id="3" name="Content Placeholder 2">
            <a:extLst>
              <a:ext uri="{FF2B5EF4-FFF2-40B4-BE49-F238E27FC236}">
                <a16:creationId xmlns:a16="http://schemas.microsoft.com/office/drawing/2014/main" id="{B30D7A41-BC14-CA46-BB7A-A991A4DC0BBD}"/>
              </a:ext>
            </a:extLst>
          </p:cNvPr>
          <p:cNvSpPr>
            <a:spLocks noGrp="1"/>
          </p:cNvSpPr>
          <p:nvPr>
            <p:ph idx="1"/>
          </p:nvPr>
        </p:nvSpPr>
        <p:spPr/>
        <p:txBody>
          <a:bodyPr/>
          <a:lstStyle/>
          <a:p>
            <a:pPr>
              <a:buFont typeface="Arial" panose="020B0604020202020204" pitchFamily="34" charset="0"/>
              <a:buChar char="•"/>
            </a:pPr>
            <a:r>
              <a:rPr lang="en-US" dirty="0"/>
              <a:t>Do you accept resolutions to CIDs 22103, 22106, 22006, 22217, 22115, </a:t>
            </a:r>
            <a:r>
              <a:rPr lang="en-US" dirty="0">
                <a:solidFill>
                  <a:srgbClr val="FF0000"/>
                </a:solidFill>
              </a:rPr>
              <a:t>22122</a:t>
            </a:r>
            <a:r>
              <a:rPr lang="en-US" dirty="0"/>
              <a:t>, 22281 in doc 11-19/1905r2?</a:t>
            </a:r>
          </a:p>
          <a:p>
            <a:pPr>
              <a:buFont typeface="Arial" panose="020B0604020202020204" pitchFamily="34" charset="0"/>
              <a:buChar char="•"/>
            </a:pPr>
            <a:endParaRPr lang="en-US" dirty="0"/>
          </a:p>
          <a:p>
            <a:pPr>
              <a:buFont typeface="Arial" panose="020B0604020202020204" pitchFamily="34" charset="0"/>
              <a:buChar char="•"/>
            </a:pPr>
            <a:r>
              <a:rPr lang="en-US" dirty="0"/>
              <a:t>Approved with unanimous consent.</a:t>
            </a:r>
            <a:endParaRPr lang="en-CA" dirty="0"/>
          </a:p>
        </p:txBody>
      </p:sp>
      <p:sp>
        <p:nvSpPr>
          <p:cNvPr id="4" name="Slide Number Placeholder 3">
            <a:extLst>
              <a:ext uri="{FF2B5EF4-FFF2-40B4-BE49-F238E27FC236}">
                <a16:creationId xmlns:a16="http://schemas.microsoft.com/office/drawing/2014/main" id="{855A03E6-7AF9-B843-B6CC-E0BC4DBFA199}"/>
              </a:ext>
            </a:extLst>
          </p:cNvPr>
          <p:cNvSpPr>
            <a:spLocks noGrp="1"/>
          </p:cNvSpPr>
          <p:nvPr>
            <p:ph type="sldNum" idx="12"/>
          </p:nvPr>
        </p:nvSpPr>
        <p:spPr/>
        <p:txBody>
          <a:bodyPr/>
          <a:lstStyle/>
          <a:p>
            <a:r>
              <a:rPr lang="en-GB"/>
              <a:t>Slide </a:t>
            </a:r>
            <a:fld id="{440F5867-744E-4AA6-B0ED-4C44D2DFBB7B}" type="slidenum">
              <a:rPr lang="en-GB" smtClean="0"/>
              <a:pPr/>
              <a:t>34</a:t>
            </a:fld>
            <a:endParaRPr lang="en-GB" dirty="0"/>
          </a:p>
        </p:txBody>
      </p:sp>
      <p:sp>
        <p:nvSpPr>
          <p:cNvPr id="5" name="Footer Placeholder 4">
            <a:extLst>
              <a:ext uri="{FF2B5EF4-FFF2-40B4-BE49-F238E27FC236}">
                <a16:creationId xmlns:a16="http://schemas.microsoft.com/office/drawing/2014/main" id="{2E45C0CB-B3A8-E741-98C6-49EEEA602D25}"/>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4C5EB920-F80A-294B-8118-67137B7036B2}"/>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259512119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219200" y="685801"/>
            <a:ext cx="9753600" cy="1065213"/>
          </a:xfrm>
        </p:spPr>
        <p:txBody>
          <a:bodyPr/>
          <a:lstStyle/>
          <a:p>
            <a:r>
              <a:rPr lang="en-US" altLang="en-US" dirty="0"/>
              <a:t>Agenda for Tuesday November 12, 10:30 – 12:30</a:t>
            </a:r>
            <a:r>
              <a:rPr lang="en-US" altLang="en-US" dirty="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a:t>Presentations and Comment Resolution</a:t>
            </a:r>
          </a:p>
          <a:p>
            <a:pPr lvl="1">
              <a:lnSpc>
                <a:spcPct val="80000"/>
              </a:lnSpc>
              <a:buFont typeface="Arial" panose="020B0604020202020204" pitchFamily="34" charset="0"/>
              <a:buChar char="•"/>
            </a:pPr>
            <a:r>
              <a:rPr lang="en-US" altLang="en-US" dirty="0"/>
              <a:t>Preamble puncturing</a:t>
            </a:r>
          </a:p>
          <a:p>
            <a:pPr lvl="1">
              <a:lnSpc>
                <a:spcPct val="80000"/>
              </a:lnSpc>
              <a:buFont typeface="Arial" panose="020B0604020202020204" pitchFamily="34" charset="0"/>
              <a:buChar char="•"/>
            </a:pPr>
            <a:r>
              <a:rPr lang="en-US" altLang="en-US" dirty="0"/>
              <a:t>Other PHY submissions</a:t>
            </a:r>
          </a:p>
          <a:p>
            <a:pPr lvl="0">
              <a:lnSpc>
                <a:spcPct val="80000"/>
              </a:lnSpc>
              <a:buFont typeface="Arial" panose="020B0604020202020204" pitchFamily="34" charset="0"/>
              <a:buChar char="•"/>
            </a:pPr>
            <a:r>
              <a:rPr lang="en-US" altLang="en-US" dirty="0"/>
              <a:t>Recess</a:t>
            </a:r>
          </a:p>
          <a:p>
            <a:endParaRPr lang="en-US" dirty="0"/>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35</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170284410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B0E1845-A2AD-6646-8EF8-9CBB5BF9DF2A}"/>
              </a:ext>
            </a:extLst>
          </p:cNvPr>
          <p:cNvSpPr>
            <a:spLocks noGrp="1"/>
          </p:cNvSpPr>
          <p:nvPr>
            <p:ph type="title"/>
          </p:nvPr>
        </p:nvSpPr>
        <p:spPr/>
        <p:txBody>
          <a:bodyPr/>
          <a:lstStyle/>
          <a:p>
            <a:r>
              <a:rPr lang="en-US" dirty="0"/>
              <a:t>Straw Poll (11-19/2035)</a:t>
            </a:r>
          </a:p>
        </p:txBody>
      </p:sp>
      <p:sp>
        <p:nvSpPr>
          <p:cNvPr id="3" name="Content Placeholder 2">
            <a:extLst>
              <a:ext uri="{FF2B5EF4-FFF2-40B4-BE49-F238E27FC236}">
                <a16:creationId xmlns:a16="http://schemas.microsoft.com/office/drawing/2014/main" id="{46CE34EC-CF21-E943-B0EB-D0627E58764C}"/>
              </a:ext>
            </a:extLst>
          </p:cNvPr>
          <p:cNvSpPr>
            <a:spLocks noGrp="1"/>
          </p:cNvSpPr>
          <p:nvPr>
            <p:ph idx="1"/>
          </p:nvPr>
        </p:nvSpPr>
        <p:spPr/>
        <p:txBody>
          <a:bodyPr/>
          <a:lstStyle/>
          <a:p>
            <a:r>
              <a:rPr lang="en-US" dirty="0"/>
              <a:t>Do you support enhancing 11ax puncturing mask specification?</a:t>
            </a:r>
          </a:p>
          <a:p>
            <a:endParaRPr lang="en-US" dirty="0"/>
          </a:p>
          <a:p>
            <a:r>
              <a:rPr lang="en-US" dirty="0"/>
              <a:t>Yes: 4</a:t>
            </a:r>
          </a:p>
          <a:p>
            <a:r>
              <a:rPr lang="en-US" dirty="0"/>
              <a:t>No: 23</a:t>
            </a:r>
          </a:p>
          <a:p>
            <a:r>
              <a:rPr lang="en-US" dirty="0"/>
              <a:t>Abstain: 16</a:t>
            </a:r>
          </a:p>
          <a:p>
            <a:r>
              <a:rPr lang="en-US" dirty="0"/>
              <a:t>Need more time: 16</a:t>
            </a:r>
          </a:p>
        </p:txBody>
      </p:sp>
      <p:sp>
        <p:nvSpPr>
          <p:cNvPr id="4" name="Slide Number Placeholder 3">
            <a:extLst>
              <a:ext uri="{FF2B5EF4-FFF2-40B4-BE49-F238E27FC236}">
                <a16:creationId xmlns:a16="http://schemas.microsoft.com/office/drawing/2014/main" id="{6118949F-849E-CC43-B9A8-7033F38CF3CB}"/>
              </a:ext>
            </a:extLst>
          </p:cNvPr>
          <p:cNvSpPr>
            <a:spLocks noGrp="1"/>
          </p:cNvSpPr>
          <p:nvPr>
            <p:ph type="sldNum" idx="12"/>
          </p:nvPr>
        </p:nvSpPr>
        <p:spPr/>
        <p:txBody>
          <a:bodyPr/>
          <a:lstStyle/>
          <a:p>
            <a:r>
              <a:rPr lang="en-GB"/>
              <a:t>Slide </a:t>
            </a:r>
            <a:fld id="{440F5867-744E-4AA6-B0ED-4C44D2DFBB7B}" type="slidenum">
              <a:rPr lang="en-GB" smtClean="0"/>
              <a:pPr/>
              <a:t>36</a:t>
            </a:fld>
            <a:endParaRPr lang="en-GB" dirty="0"/>
          </a:p>
        </p:txBody>
      </p:sp>
      <p:sp>
        <p:nvSpPr>
          <p:cNvPr id="5" name="Footer Placeholder 4">
            <a:extLst>
              <a:ext uri="{FF2B5EF4-FFF2-40B4-BE49-F238E27FC236}">
                <a16:creationId xmlns:a16="http://schemas.microsoft.com/office/drawing/2014/main" id="{73A63C6D-95B9-A842-8204-407CDABC9110}"/>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A72F3C18-9E98-EA4B-AAA9-68FE585FF19D}"/>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3332154428"/>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B8E25C-906B-AE48-BACA-8CA330100E6D}"/>
              </a:ext>
            </a:extLst>
          </p:cNvPr>
          <p:cNvSpPr>
            <a:spLocks noGrp="1"/>
          </p:cNvSpPr>
          <p:nvPr>
            <p:ph type="title"/>
          </p:nvPr>
        </p:nvSpPr>
        <p:spPr/>
        <p:txBody>
          <a:bodyPr/>
          <a:lstStyle/>
          <a:p>
            <a:r>
              <a:rPr lang="en-US" dirty="0"/>
              <a:t>11-19/1983 (Yan Zhang)</a:t>
            </a:r>
          </a:p>
        </p:txBody>
      </p:sp>
      <p:sp>
        <p:nvSpPr>
          <p:cNvPr id="3" name="Content Placeholder 2">
            <a:extLst>
              <a:ext uri="{FF2B5EF4-FFF2-40B4-BE49-F238E27FC236}">
                <a16:creationId xmlns:a16="http://schemas.microsoft.com/office/drawing/2014/main" id="{C8157414-1CCF-B740-A13D-4E3D6DA95ED8}"/>
              </a:ext>
            </a:extLst>
          </p:cNvPr>
          <p:cNvSpPr>
            <a:spLocks noGrp="1"/>
          </p:cNvSpPr>
          <p:nvPr>
            <p:ph idx="1"/>
          </p:nvPr>
        </p:nvSpPr>
        <p:spPr/>
        <p:txBody>
          <a:bodyPr/>
          <a:lstStyle/>
          <a:p>
            <a:pPr>
              <a:buFont typeface="Arial" panose="020B0604020202020204" pitchFamily="34" charset="0"/>
              <a:buChar char="•"/>
            </a:pPr>
            <a:r>
              <a:rPr lang="en-US" dirty="0"/>
              <a:t>Do you accept resolutions to CIDs 22036, 22462, 22044, 22043, 22045, 22455, 22072, 22037, 22450, 22451, 22033, 22034, 22035 in doc 11-19/1983r1?</a:t>
            </a:r>
          </a:p>
          <a:p>
            <a:pPr>
              <a:buFont typeface="Arial" panose="020B0604020202020204" pitchFamily="34" charset="0"/>
              <a:buChar char="•"/>
            </a:pPr>
            <a:endParaRPr lang="en-US" dirty="0"/>
          </a:p>
          <a:p>
            <a:pPr>
              <a:buFont typeface="Arial" panose="020B0604020202020204" pitchFamily="34" charset="0"/>
              <a:buChar char="•"/>
            </a:pPr>
            <a:r>
              <a:rPr lang="en-US" dirty="0"/>
              <a:t>Approved with unanimous consent.</a:t>
            </a:r>
          </a:p>
        </p:txBody>
      </p:sp>
      <p:sp>
        <p:nvSpPr>
          <p:cNvPr id="4" name="Slide Number Placeholder 3">
            <a:extLst>
              <a:ext uri="{FF2B5EF4-FFF2-40B4-BE49-F238E27FC236}">
                <a16:creationId xmlns:a16="http://schemas.microsoft.com/office/drawing/2014/main" id="{0DC1D842-6675-8E42-B6A4-F0040C0EB556}"/>
              </a:ext>
            </a:extLst>
          </p:cNvPr>
          <p:cNvSpPr>
            <a:spLocks noGrp="1"/>
          </p:cNvSpPr>
          <p:nvPr>
            <p:ph type="sldNum" idx="12"/>
          </p:nvPr>
        </p:nvSpPr>
        <p:spPr/>
        <p:txBody>
          <a:bodyPr/>
          <a:lstStyle/>
          <a:p>
            <a:r>
              <a:rPr lang="en-GB"/>
              <a:t>Slide </a:t>
            </a:r>
            <a:fld id="{440F5867-744E-4AA6-B0ED-4C44D2DFBB7B}" type="slidenum">
              <a:rPr lang="en-GB" smtClean="0"/>
              <a:pPr/>
              <a:t>37</a:t>
            </a:fld>
            <a:endParaRPr lang="en-GB" dirty="0"/>
          </a:p>
        </p:txBody>
      </p:sp>
      <p:sp>
        <p:nvSpPr>
          <p:cNvPr id="5" name="Footer Placeholder 4">
            <a:extLst>
              <a:ext uri="{FF2B5EF4-FFF2-40B4-BE49-F238E27FC236}">
                <a16:creationId xmlns:a16="http://schemas.microsoft.com/office/drawing/2014/main" id="{AE46A578-7F04-DD4F-8484-BBA015A7BFE4}"/>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8DDF5039-B15C-2B4D-B73D-9072D68BD9D4}"/>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425871596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DE0EC6-B704-724D-ACA6-E7B7CFD71219}"/>
              </a:ext>
            </a:extLst>
          </p:cNvPr>
          <p:cNvSpPr>
            <a:spLocks noGrp="1"/>
          </p:cNvSpPr>
          <p:nvPr>
            <p:ph type="title"/>
          </p:nvPr>
        </p:nvSpPr>
        <p:spPr/>
        <p:txBody>
          <a:bodyPr/>
          <a:lstStyle/>
          <a:p>
            <a:r>
              <a:rPr lang="en-US" dirty="0"/>
              <a:t>11-19/1986 (Bo Sun)</a:t>
            </a:r>
          </a:p>
        </p:txBody>
      </p:sp>
      <p:sp>
        <p:nvSpPr>
          <p:cNvPr id="3" name="Content Placeholder 2">
            <a:extLst>
              <a:ext uri="{FF2B5EF4-FFF2-40B4-BE49-F238E27FC236}">
                <a16:creationId xmlns:a16="http://schemas.microsoft.com/office/drawing/2014/main" id="{9008C795-092C-B644-A222-B1953EC709E6}"/>
              </a:ext>
            </a:extLst>
          </p:cNvPr>
          <p:cNvSpPr>
            <a:spLocks noGrp="1"/>
          </p:cNvSpPr>
          <p:nvPr>
            <p:ph idx="1"/>
          </p:nvPr>
        </p:nvSpPr>
        <p:spPr/>
        <p:txBody>
          <a:bodyPr/>
          <a:lstStyle/>
          <a:p>
            <a:pPr lvl="0">
              <a:buFont typeface="Arial" panose="020B0604020202020204" pitchFamily="34" charset="0"/>
              <a:buChar char="•"/>
            </a:pPr>
            <a:r>
              <a:rPr lang="en-US" dirty="0"/>
              <a:t>Do you accept resolutions to CIDs </a:t>
            </a:r>
            <a:r>
              <a:rPr lang="en-GB" dirty="0"/>
              <a:t>22029, 22162, 22210, 22295, 22382, 22383, 22415, 22418, 22458, 22459, </a:t>
            </a:r>
            <a:r>
              <a:rPr lang="en-GB"/>
              <a:t>22554 in doc 11-19/1986r0?</a:t>
            </a:r>
            <a:endParaRPr lang="en-CA" dirty="0"/>
          </a:p>
          <a:p>
            <a:endParaRPr lang="en-CA" dirty="0"/>
          </a:p>
        </p:txBody>
      </p:sp>
      <p:sp>
        <p:nvSpPr>
          <p:cNvPr id="4" name="Slide Number Placeholder 3">
            <a:extLst>
              <a:ext uri="{FF2B5EF4-FFF2-40B4-BE49-F238E27FC236}">
                <a16:creationId xmlns:a16="http://schemas.microsoft.com/office/drawing/2014/main" id="{AC903AAC-10E1-8F43-A0F6-A21210C7FF74}"/>
              </a:ext>
            </a:extLst>
          </p:cNvPr>
          <p:cNvSpPr>
            <a:spLocks noGrp="1"/>
          </p:cNvSpPr>
          <p:nvPr>
            <p:ph type="sldNum" idx="12"/>
          </p:nvPr>
        </p:nvSpPr>
        <p:spPr/>
        <p:txBody>
          <a:bodyPr/>
          <a:lstStyle/>
          <a:p>
            <a:r>
              <a:rPr lang="en-GB"/>
              <a:t>Slide </a:t>
            </a:r>
            <a:fld id="{440F5867-744E-4AA6-B0ED-4C44D2DFBB7B}" type="slidenum">
              <a:rPr lang="en-GB" smtClean="0"/>
              <a:pPr/>
              <a:t>38</a:t>
            </a:fld>
            <a:endParaRPr lang="en-GB" dirty="0"/>
          </a:p>
        </p:txBody>
      </p:sp>
      <p:sp>
        <p:nvSpPr>
          <p:cNvPr id="5" name="Footer Placeholder 4">
            <a:extLst>
              <a:ext uri="{FF2B5EF4-FFF2-40B4-BE49-F238E27FC236}">
                <a16:creationId xmlns:a16="http://schemas.microsoft.com/office/drawing/2014/main" id="{4B251EA3-56A9-954E-BEF1-1E952DDAD842}"/>
              </a:ext>
            </a:extLst>
          </p:cNvPr>
          <p:cNvSpPr>
            <a:spLocks noGrp="1"/>
          </p:cNvSpPr>
          <p:nvPr>
            <p:ph type="ftr" idx="14"/>
          </p:nvPr>
        </p:nvSpPr>
        <p:spPr/>
        <p:txBody>
          <a:bodyPr/>
          <a:lstStyle/>
          <a:p>
            <a:r>
              <a:rPr lang="en-GB"/>
              <a:t>Osama Aboul-Magd, Huawei Technologies</a:t>
            </a:r>
            <a:endParaRPr lang="en-GB" dirty="0"/>
          </a:p>
        </p:txBody>
      </p:sp>
      <p:sp>
        <p:nvSpPr>
          <p:cNvPr id="6" name="Date Placeholder 5">
            <a:extLst>
              <a:ext uri="{FF2B5EF4-FFF2-40B4-BE49-F238E27FC236}">
                <a16:creationId xmlns:a16="http://schemas.microsoft.com/office/drawing/2014/main" id="{B54DEC0F-EB6B-DF47-AD7B-45B09512711B}"/>
              </a:ext>
            </a:extLst>
          </p:cNvPr>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2276310478"/>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14401" y="685801"/>
            <a:ext cx="9905999" cy="1065213"/>
          </a:xfrm>
        </p:spPr>
        <p:txBody>
          <a:bodyPr/>
          <a:lstStyle/>
          <a:p>
            <a:r>
              <a:rPr lang="en-US" altLang="en-US" dirty="0"/>
              <a:t>Agenda for Tuesday November 12, 16:00 – 18:00</a:t>
            </a:r>
            <a:r>
              <a:rPr lang="en-US" altLang="en-US" dirty="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a:t>Presentations and Comment Resolution</a:t>
            </a:r>
          </a:p>
          <a:p>
            <a:pPr lvl="0">
              <a:lnSpc>
                <a:spcPct val="80000"/>
              </a:lnSpc>
              <a:buFont typeface="Arial" panose="020B0604020202020204" pitchFamily="34" charset="0"/>
              <a:buChar char="•"/>
            </a:pPr>
            <a:r>
              <a:rPr lang="en-US" altLang="en-US" dirty="0"/>
              <a:t>Recess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39</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30523095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Attendance</a:t>
            </a:r>
          </a:p>
        </p:txBody>
      </p:sp>
      <p:sp>
        <p:nvSpPr>
          <p:cNvPr id="3" name="Content Placeholder 2"/>
          <p:cNvSpPr>
            <a:spLocks noGrp="1"/>
          </p:cNvSpPr>
          <p:nvPr>
            <p:ph idx="1"/>
          </p:nvPr>
        </p:nvSpPr>
        <p:spPr/>
        <p:txBody>
          <a:bodyPr/>
          <a:lstStyle/>
          <a:p>
            <a:pPr marL="457200" indent="-457200"/>
            <a:r>
              <a:rPr lang="en-US" altLang="en-US" dirty="0">
                <a:hlinkClick r:id="rId2"/>
              </a:rPr>
              <a:t>http://newton.meeting.verilan.com</a:t>
            </a:r>
            <a:r>
              <a:rPr lang="en-US" altLang="en-US" dirty="0"/>
              <a:t>  </a:t>
            </a:r>
          </a:p>
          <a:p>
            <a:pPr marL="457200" indent="-457200"/>
            <a:endParaRPr lang="en-US" altLang="en-US" sz="3600" dirty="0"/>
          </a:p>
          <a:p>
            <a:pPr marL="457200" indent="-457200">
              <a:buFontTx/>
              <a:buAutoNum type="arabicPeriod"/>
            </a:pPr>
            <a:r>
              <a:rPr lang="en-US" altLang="en-US" sz="3600" dirty="0"/>
              <a:t>Register</a:t>
            </a:r>
          </a:p>
          <a:p>
            <a:pPr marL="457200" indent="-457200">
              <a:buFontTx/>
              <a:buAutoNum type="arabicPeriod"/>
            </a:pPr>
            <a:r>
              <a:rPr lang="en-US" altLang="en-US" sz="3600" dirty="0"/>
              <a:t>Indicate attendance</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1513800374"/>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Agenda for Wednesday November 13, 08:00 – 10:00</a:t>
            </a:r>
            <a:r>
              <a:rPr lang="en-US" altLang="en-US" dirty="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a:t>Presentations and Comment Resolution</a:t>
            </a:r>
          </a:p>
          <a:p>
            <a:pPr lvl="0">
              <a:lnSpc>
                <a:spcPct val="80000"/>
              </a:lnSpc>
              <a:buFont typeface="Arial" panose="020B0604020202020204" pitchFamily="34" charset="0"/>
              <a:buChar char="•"/>
            </a:pPr>
            <a:r>
              <a:rPr lang="en-US" altLang="en-US" dirty="0"/>
              <a:t>Recess</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40</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283389428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685801"/>
            <a:ext cx="9677400" cy="1065213"/>
          </a:xfrm>
        </p:spPr>
        <p:txBody>
          <a:bodyPr/>
          <a:lstStyle/>
          <a:p>
            <a:r>
              <a:rPr lang="en-US" altLang="en-US" dirty="0"/>
              <a:t>Agenda for Wednesday November 13 13:30 – 15:30</a:t>
            </a:r>
            <a:r>
              <a:rPr lang="en-US" altLang="en-US" dirty="0">
                <a:sym typeface="Wingdings" panose="05000000000000000000" pitchFamily="2" charset="2"/>
              </a:rPr>
              <a:t> </a:t>
            </a:r>
            <a:endParaRPr lang="en-US" dirty="0"/>
          </a:p>
        </p:txBody>
      </p:sp>
      <p:sp>
        <p:nvSpPr>
          <p:cNvPr id="3" name="Content Placeholder 2"/>
          <p:cNvSpPr>
            <a:spLocks noGrp="1"/>
          </p:cNvSpPr>
          <p:nvPr>
            <p:ph idx="1"/>
          </p:nvPr>
        </p:nvSpPr>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a:t>Presentations and Comment Resolution</a:t>
            </a:r>
          </a:p>
          <a:p>
            <a:pPr lvl="0">
              <a:lnSpc>
                <a:spcPct val="80000"/>
              </a:lnSpc>
              <a:buFont typeface="Arial" panose="020B0604020202020204" pitchFamily="34" charset="0"/>
              <a:buChar char="•"/>
            </a:pPr>
            <a:r>
              <a:rPr lang="en-US" altLang="en-US" dirty="0"/>
              <a:t>Recess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41</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471069688"/>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66800" y="685801"/>
            <a:ext cx="9601200" cy="1065213"/>
          </a:xfrm>
        </p:spPr>
        <p:txBody>
          <a:bodyPr/>
          <a:lstStyle/>
          <a:p>
            <a:r>
              <a:rPr lang="en-US" altLang="en-US" dirty="0"/>
              <a:t>Agenda for Thursday November 14, 10:30 – 12:30</a:t>
            </a:r>
            <a:endParaRPr lang="en-US" dirty="0"/>
          </a:p>
        </p:txBody>
      </p:sp>
      <p:sp>
        <p:nvSpPr>
          <p:cNvPr id="3" name="Content Placeholder 2"/>
          <p:cNvSpPr>
            <a:spLocks noGrp="1"/>
          </p:cNvSpPr>
          <p:nvPr>
            <p:ph idx="1"/>
          </p:nvPr>
        </p:nvSpPr>
        <p:spPr/>
        <p:txBody>
          <a:bodyPr/>
          <a:lstStyle/>
          <a:p>
            <a:pPr>
              <a:lnSpc>
                <a:spcPct val="80000"/>
              </a:lnSpc>
              <a:buFont typeface="Arial" panose="020B0604020202020204" pitchFamily="34" charset="0"/>
              <a:buChar char="•"/>
            </a:pPr>
            <a:r>
              <a:rPr lang="en-US" altLang="en-US" dirty="0"/>
              <a:t>Call meeting to order </a:t>
            </a:r>
          </a:p>
          <a:p>
            <a:pPr>
              <a:buFont typeface="Arial" panose="020B0604020202020204" pitchFamily="34" charset="0"/>
              <a:buChar char="•"/>
            </a:pPr>
            <a:r>
              <a:rPr lang="en-US" altLang="en-US" dirty="0"/>
              <a:t>IEEE-SA IPR policy and Procedure</a:t>
            </a:r>
          </a:p>
          <a:p>
            <a:pPr>
              <a:lnSpc>
                <a:spcPct val="80000"/>
              </a:lnSpc>
              <a:buFont typeface="Arial" panose="020B0604020202020204" pitchFamily="34" charset="0"/>
              <a:buChar char="•"/>
            </a:pPr>
            <a:r>
              <a:rPr lang="en-US" altLang="en-US" dirty="0"/>
              <a:t>Presentations and Comment Resolution</a:t>
            </a:r>
          </a:p>
          <a:p>
            <a:pPr>
              <a:lnSpc>
                <a:spcPct val="80000"/>
              </a:lnSpc>
              <a:buFont typeface="Arial" panose="020B0604020202020204" pitchFamily="34" charset="0"/>
              <a:buChar char="•"/>
            </a:pPr>
            <a:r>
              <a:rPr lang="en-US" altLang="en-US" dirty="0"/>
              <a:t>Recess</a:t>
            </a:r>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42</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3094505688"/>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143000" y="685801"/>
            <a:ext cx="9525000" cy="1065213"/>
          </a:xfrm>
        </p:spPr>
        <p:txBody>
          <a:bodyPr/>
          <a:lstStyle/>
          <a:p>
            <a:r>
              <a:rPr lang="en-US" altLang="en-US" dirty="0"/>
              <a:t>Agenda for Thursday November 14, 16:00 – 18:00</a:t>
            </a:r>
            <a:endParaRPr lang="en-US" dirty="0"/>
          </a:p>
        </p:txBody>
      </p:sp>
      <p:sp>
        <p:nvSpPr>
          <p:cNvPr id="3" name="Content Placeholder 2"/>
          <p:cNvSpPr>
            <a:spLocks noGrp="1"/>
          </p:cNvSpPr>
          <p:nvPr>
            <p:ph idx="1"/>
          </p:nvPr>
        </p:nvSpPr>
        <p:spPr/>
        <p:txBody>
          <a:bodyPr/>
          <a:lstStyle/>
          <a:p>
            <a:pPr>
              <a:lnSpc>
                <a:spcPct val="80000"/>
              </a:lnSpc>
              <a:buFont typeface="Arial" panose="020B0604020202020204" pitchFamily="34" charset="0"/>
              <a:buChar char="•"/>
            </a:pPr>
            <a:r>
              <a:rPr lang="en-US" altLang="en-US" dirty="0"/>
              <a:t>TG Meeting</a:t>
            </a:r>
          </a:p>
          <a:p>
            <a:pPr>
              <a:lnSpc>
                <a:spcPct val="80000"/>
              </a:lnSpc>
              <a:buFont typeface="Arial" panose="020B0604020202020204" pitchFamily="34" charset="0"/>
              <a:buChar char="•"/>
            </a:pPr>
            <a:r>
              <a:rPr lang="en-US" altLang="en-US" dirty="0"/>
              <a:t>Call Meeting to order</a:t>
            </a:r>
          </a:p>
          <a:p>
            <a:pPr>
              <a:lnSpc>
                <a:spcPct val="80000"/>
              </a:lnSpc>
              <a:buFont typeface="Arial" panose="020B0604020202020204" pitchFamily="34" charset="0"/>
              <a:buChar char="•"/>
            </a:pPr>
            <a:r>
              <a:rPr lang="en-US" altLang="en-US" dirty="0"/>
              <a:t>IEEE-SA IPR policy and Procedure.</a:t>
            </a:r>
          </a:p>
          <a:p>
            <a:pPr>
              <a:lnSpc>
                <a:spcPct val="80000"/>
              </a:lnSpc>
              <a:buFont typeface="Arial" panose="020B0604020202020204" pitchFamily="34" charset="0"/>
              <a:buChar char="•"/>
            </a:pPr>
            <a:r>
              <a:rPr lang="en-US" altLang="en-US" dirty="0"/>
              <a:t>TG Motions</a:t>
            </a:r>
          </a:p>
          <a:p>
            <a:pPr>
              <a:lnSpc>
                <a:spcPct val="80000"/>
              </a:lnSpc>
              <a:buFont typeface="Arial" panose="020B0604020202020204" pitchFamily="34" charset="0"/>
              <a:buChar char="•"/>
            </a:pPr>
            <a:r>
              <a:rPr lang="en-US" altLang="en-US" dirty="0"/>
              <a:t>Goals for January 2020</a:t>
            </a:r>
          </a:p>
          <a:p>
            <a:pPr>
              <a:lnSpc>
                <a:spcPct val="80000"/>
              </a:lnSpc>
              <a:buFont typeface="Arial" panose="020B0604020202020204" pitchFamily="34" charset="0"/>
              <a:buChar char="•"/>
            </a:pPr>
            <a:r>
              <a:rPr lang="en-US" altLang="en-US" dirty="0"/>
              <a:t>Ad hoc meeting, if necessary</a:t>
            </a:r>
          </a:p>
          <a:p>
            <a:pPr>
              <a:lnSpc>
                <a:spcPct val="80000"/>
              </a:lnSpc>
              <a:buFont typeface="Arial" panose="020B0604020202020204" pitchFamily="34" charset="0"/>
              <a:buChar char="•"/>
            </a:pPr>
            <a:r>
              <a:rPr lang="en-US" altLang="en-US" dirty="0" err="1"/>
              <a:t>Telecon</a:t>
            </a:r>
            <a:r>
              <a:rPr lang="en-US" altLang="en-US" dirty="0"/>
              <a:t> Schedule</a:t>
            </a:r>
          </a:p>
          <a:p>
            <a:pPr>
              <a:lnSpc>
                <a:spcPct val="80000"/>
              </a:lnSpc>
              <a:buFont typeface="Arial" panose="020B0604020202020204" pitchFamily="34" charset="0"/>
              <a:buChar char="•"/>
            </a:pPr>
            <a:r>
              <a:rPr lang="en-US" altLang="en-US" dirty="0"/>
              <a:t>Adjourn</a:t>
            </a:r>
          </a:p>
          <a:p>
            <a:pPr>
              <a:buFont typeface="Arial" panose="020B0604020202020204" pitchFamily="34" charset="0"/>
              <a:buChar char="•"/>
            </a:pPr>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43</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1434798368"/>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Ad Hoc Meeting</a:t>
            </a:r>
          </a:p>
        </p:txBody>
      </p:sp>
      <p:sp>
        <p:nvSpPr>
          <p:cNvPr id="3" name="Content Placeholder 2"/>
          <p:cNvSpPr>
            <a:spLocks noGrp="1"/>
          </p:cNvSpPr>
          <p:nvPr>
            <p:ph idx="1"/>
          </p:nvPr>
        </p:nvSpPr>
        <p:spPr/>
        <p:txBody>
          <a:bodyPr/>
          <a:lstStyle/>
          <a:p>
            <a:pPr>
              <a:spcBef>
                <a:spcPts val="0"/>
              </a:spcBef>
              <a:spcAft>
                <a:spcPts val="0"/>
              </a:spcAft>
              <a:buFont typeface="Symbol" panose="05050102010706020507" pitchFamily="18" charset="2"/>
              <a:buChar char=""/>
              <a:tabLst>
                <a:tab pos="457200" algn="l"/>
              </a:tabLst>
            </a:pPr>
            <a:r>
              <a:rPr lang="en-GB" dirty="0">
                <a:latin typeface="Times New Roman" panose="02020603050405020304" pitchFamily="18" charset="0"/>
                <a:ea typeface="Times New Roman" panose="02020603050405020304" pitchFamily="18" charset="0"/>
              </a:rPr>
              <a:t>Authorize &lt;group&gt; to hold an ad-hoc meeting on &lt;dates&gt; in &lt;location&gt;, with the preferred venue being &lt;preferred location&gt;, for the purpose of &lt;purpose&gt;.</a:t>
            </a:r>
            <a:endParaRPr lang="en-US" dirty="0">
              <a:latin typeface="Times New Roman" panose="02020603050405020304" pitchFamily="18" charset="0"/>
              <a:ea typeface="Times New Roman" panose="02020603050405020304" pitchFamily="18" charset="0"/>
            </a:endParaRPr>
          </a:p>
          <a:p>
            <a:pPr marL="0">
              <a:spcBef>
                <a:spcPts val="0"/>
              </a:spcBef>
              <a:spcAft>
                <a:spcPts val="0"/>
              </a:spcAft>
            </a:pPr>
            <a:r>
              <a:rPr lang="en-GB" dirty="0">
                <a:latin typeface="Times New Roman" panose="02020603050405020304" pitchFamily="18" charset="0"/>
                <a:ea typeface="Times New Roman" panose="02020603050405020304" pitchFamily="18" charset="0"/>
              </a:rPr>
              <a:t> </a:t>
            </a:r>
            <a:endParaRPr lang="en-US" dirty="0">
              <a:latin typeface="Times New Roman" panose="02020603050405020304" pitchFamily="18" charset="0"/>
              <a:ea typeface="Times New Roman" panose="02020603050405020304" pitchFamily="18" charset="0"/>
            </a:endParaRPr>
          </a:p>
          <a:p>
            <a:pPr>
              <a:spcBef>
                <a:spcPts val="0"/>
              </a:spcBef>
              <a:spcAft>
                <a:spcPts val="0"/>
              </a:spcAft>
              <a:buFont typeface="Symbol" panose="05050102010706020507" pitchFamily="18" charset="2"/>
              <a:buChar char=""/>
              <a:tabLst>
                <a:tab pos="457200" algn="l"/>
              </a:tabLst>
            </a:pPr>
            <a:r>
              <a:rPr lang="en-GB" dirty="0">
                <a:latin typeface="Times New Roman" panose="02020603050405020304" pitchFamily="18" charset="0"/>
                <a:ea typeface="Times New Roman" panose="02020603050405020304" pitchFamily="18" charset="0"/>
              </a:rPr>
              <a:t>[Moved by &lt;name&gt; on behalf of &lt;group&gt;</a:t>
            </a:r>
            <a:endParaRPr lang="en-US" dirty="0">
              <a:latin typeface="Times New Roman" panose="02020603050405020304" pitchFamily="18" charset="0"/>
              <a:ea typeface="Times New Roman" panose="02020603050405020304" pitchFamily="18" charset="0"/>
            </a:endParaRPr>
          </a:p>
          <a:p>
            <a:pPr>
              <a:spcBef>
                <a:spcPts val="0"/>
              </a:spcBef>
              <a:spcAft>
                <a:spcPts val="0"/>
              </a:spcAft>
              <a:buFont typeface="Symbol" panose="05050102010706020507" pitchFamily="18" charset="2"/>
              <a:buChar char=""/>
              <a:tabLst>
                <a:tab pos="457200" algn="l"/>
              </a:tabLst>
            </a:pPr>
            <a:r>
              <a:rPr lang="en-GB" dirty="0">
                <a:latin typeface="Times New Roman" panose="02020603050405020304" pitchFamily="18" charset="0"/>
                <a:ea typeface="Times New Roman" panose="02020603050405020304" pitchFamily="18" charset="0"/>
              </a:rPr>
              <a:t>&lt;group&gt; vote: </a:t>
            </a:r>
            <a:endParaRPr lang="en-US" dirty="0">
              <a:latin typeface="Times New Roman" panose="02020603050405020304" pitchFamily="18" charset="0"/>
              <a:ea typeface="Times New Roman" panose="02020603050405020304" pitchFamily="18" charset="0"/>
            </a:endParaRPr>
          </a:p>
          <a:p>
            <a:pPr>
              <a:spcBef>
                <a:spcPts val="0"/>
              </a:spcBef>
              <a:spcAft>
                <a:spcPts val="0"/>
              </a:spcAft>
              <a:buFont typeface="Symbol" panose="05050102010706020507" pitchFamily="18" charset="2"/>
              <a:buChar char=""/>
              <a:tabLst>
                <a:tab pos="457200" algn="l"/>
              </a:tabLst>
            </a:pPr>
            <a:r>
              <a:rPr lang="en-GB" dirty="0">
                <a:latin typeface="Times New Roman" panose="02020603050405020304" pitchFamily="18" charset="0"/>
                <a:ea typeface="Times New Roman" panose="02020603050405020304" pitchFamily="18" charset="0"/>
              </a:rPr>
              <a:t>Moved: &lt;name&gt;,  Seconded: &lt;name&gt;, Result: y-n-a]</a:t>
            </a:r>
            <a:endParaRPr lang="en-US" dirty="0">
              <a:latin typeface="Times New Roman" panose="02020603050405020304" pitchFamily="18" charset="0"/>
              <a:ea typeface="Times New Roman" panose="02020603050405020304" pitchFamily="18"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44</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444015127"/>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Teleconference Times</a:t>
            </a:r>
            <a:endParaRPr lang="en-US" dirty="0"/>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45</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43288968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p:txBody>
          <a:bodyPr/>
          <a:lstStyle/>
          <a:p>
            <a:pPr>
              <a:buFont typeface="Arial" panose="020B0604020202020204" pitchFamily="34" charset="0"/>
              <a:buChar char="•"/>
            </a:pPr>
            <a:r>
              <a:rPr lang="en-US" altLang="en-US" dirty="0"/>
              <a:t>Make sure your badges are correct </a:t>
            </a:r>
          </a:p>
          <a:p>
            <a:pPr>
              <a:buFont typeface="Arial" panose="020B0604020202020204" pitchFamily="34" charset="0"/>
              <a:buChar char="•"/>
            </a:pPr>
            <a:endParaRPr lang="en-US" altLang="en-US" dirty="0"/>
          </a:p>
          <a:p>
            <a:pPr>
              <a:buFont typeface="Arial" panose="020B0604020202020204" pitchFamily="34" charset="0"/>
              <a:buChar char="•"/>
            </a:pPr>
            <a:r>
              <a:rPr lang="en-US" altLang="en-US" dirty="0"/>
              <a:t>If you plan to make a submission be sure it does not contain company logos or advertising</a:t>
            </a:r>
          </a:p>
          <a:p>
            <a:pPr>
              <a:buFont typeface="Arial" panose="020B0604020202020204" pitchFamily="34" charset="0"/>
              <a:buChar char="•"/>
            </a:pPr>
            <a:endParaRPr lang="en-US" altLang="en-US" dirty="0"/>
          </a:p>
          <a:p>
            <a:pPr>
              <a:buFont typeface="Arial" panose="020B0604020202020204" pitchFamily="34" charset="0"/>
              <a:buChar char="•"/>
            </a:pPr>
            <a:r>
              <a:rPr lang="en-US" altLang="en-US" dirty="0"/>
              <a:t>Questions on Voting status, Ballot pool, Access to Reflector, Documentation,  member</a:t>
            </a:r>
            <a:r>
              <a:rPr lang="ja-JP" altLang="en-US" dirty="0"/>
              <a:t>’</a:t>
            </a:r>
            <a:r>
              <a:rPr lang="en-US" altLang="ja-JP" dirty="0"/>
              <a:t>s area</a:t>
            </a:r>
          </a:p>
          <a:p>
            <a:pPr marL="800100" lvl="1" indent="-342900">
              <a:buFont typeface="Arial" panose="020B0604020202020204" pitchFamily="34" charset="0"/>
              <a:buChar char="•"/>
            </a:pPr>
            <a:r>
              <a:rPr lang="en-US" altLang="en-US" sz="2400" dirty="0"/>
              <a:t>see Jon Rosdahl –  </a:t>
            </a:r>
            <a:r>
              <a:rPr lang="en-US" altLang="en-US" sz="2400" dirty="0">
                <a:hlinkClick r:id="rId3"/>
              </a:rPr>
              <a:t>jrosdahl@ieee.org</a:t>
            </a:r>
            <a:endParaRPr lang="en-US" altLang="en-US" dirty="0"/>
          </a:p>
          <a:p>
            <a:pPr marL="800100" lvl="1" indent="-342900">
              <a:buFont typeface="Arial" panose="020B0604020202020204" pitchFamily="34" charset="0"/>
              <a:buChar char="•"/>
            </a:pPr>
            <a:endParaRPr lang="en-US" altLang="en-US" dirty="0"/>
          </a:p>
          <a:p>
            <a:pPr>
              <a:buFont typeface="Arial" panose="020B0604020202020204" pitchFamily="34" charset="0"/>
              <a:buChar char="•"/>
            </a:pPr>
            <a:r>
              <a:rPr lang="en-US" altLang="en-US" dirty="0"/>
              <a:t>Cell Phones Silent or Off</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341178261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189817139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85801"/>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838200" y="1373188"/>
            <a:ext cx="104394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32272051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457201"/>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838200" y="1601788"/>
            <a:ext cx="102108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337630681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09801"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929217" y="1219201"/>
            <a:ext cx="10460567" cy="4113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November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a:t>Osama Aboul-Magd, Huawei Technologies</a:t>
            </a:r>
            <a:endParaRPr lang="en-GB" dirty="0"/>
          </a:p>
        </p:txBody>
      </p:sp>
      <p:sp>
        <p:nvSpPr>
          <p:cNvPr id="6" name="Date Placeholder 5"/>
          <p:cNvSpPr>
            <a:spLocks noGrp="1"/>
          </p:cNvSpPr>
          <p:nvPr>
            <p:ph type="dt" idx="15"/>
          </p:nvPr>
        </p:nvSpPr>
        <p:spPr/>
        <p:txBody>
          <a:bodyPr/>
          <a:lstStyle/>
          <a:p>
            <a:r>
              <a:rPr lang="en-US"/>
              <a:t>November 2019</a:t>
            </a:r>
            <a:endParaRPr lang="en-GB" dirty="0"/>
          </a:p>
        </p:txBody>
      </p:sp>
    </p:spTree>
    <p:extLst>
      <p:ext uri="{BB962C8B-B14F-4D97-AF65-F5344CB8AC3E}">
        <p14:creationId xmlns:p14="http://schemas.microsoft.com/office/powerpoint/2010/main" val="548719827"/>
      </p:ext>
    </p:extLst>
  </p:cSld>
  <p:clrMapOvr>
    <a:masterClrMapping/>
  </p:clrMapOvr>
</p:sld>
</file>

<file path=ppt/theme/theme1.xml><?xml version="1.0" encoding="utf-8"?>
<a:theme xmlns:a="http://schemas.openxmlformats.org/drawingml/2006/main" name="Office Theme">
  <a:themeElements>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717</TotalTime>
  <Words>3309</Words>
  <Application>Microsoft Macintosh PowerPoint</Application>
  <PresentationFormat>Widescreen</PresentationFormat>
  <Paragraphs>634</Paragraphs>
  <Slides>45</Slides>
  <Notes>6</Notes>
  <HiddenSlides>0</HiddenSlides>
  <MMClips>0</MMClips>
  <ScaleCrop>false</ScaleCrop>
  <HeadingPairs>
    <vt:vector size="8" baseType="variant">
      <vt:variant>
        <vt:lpstr>Fonts Used</vt:lpstr>
      </vt:variant>
      <vt:variant>
        <vt:i4>6</vt:i4>
      </vt:variant>
      <vt:variant>
        <vt:lpstr>Theme</vt:lpstr>
      </vt:variant>
      <vt:variant>
        <vt:i4>1</vt:i4>
      </vt:variant>
      <vt:variant>
        <vt:lpstr>Embedded OLE Servers</vt:lpstr>
      </vt:variant>
      <vt:variant>
        <vt:i4>1</vt:i4>
      </vt:variant>
      <vt:variant>
        <vt:lpstr>Slide Titles</vt:lpstr>
      </vt:variant>
      <vt:variant>
        <vt:i4>45</vt:i4>
      </vt:variant>
    </vt:vector>
  </HeadingPairs>
  <TitlesOfParts>
    <vt:vector size="53" baseType="lpstr">
      <vt:lpstr>Arial</vt:lpstr>
      <vt:lpstr>Arial Black</vt:lpstr>
      <vt:lpstr>Calibri</vt:lpstr>
      <vt:lpstr>Monotype Sorts</vt:lpstr>
      <vt:lpstr>Symbol</vt:lpstr>
      <vt:lpstr>Times New Roman</vt:lpstr>
      <vt:lpstr>Office Theme</vt:lpstr>
      <vt:lpstr>Document</vt:lpstr>
      <vt:lpstr>TGax November 2019 Meeting Agenda</vt:lpstr>
      <vt:lpstr>  IEEE 802.11 TGax: High Efficiency WLAN Task Group</vt:lpstr>
      <vt:lpstr>Meeting Protocol</vt:lpstr>
      <vt:lpstr>Attendance</vt:lpstr>
      <vt:lpstr>Attendance, Voting &amp; Document Status</vt:lpstr>
      <vt:lpstr>Patent Policy</vt:lpstr>
      <vt:lpstr>Participants have a duty to inform the IEEE</vt:lpstr>
      <vt:lpstr>Ways to inform IEEE</vt:lpstr>
      <vt:lpstr>Other guidelines for IEEE WG meetings</vt:lpstr>
      <vt:lpstr>Patent-related information</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Agenda Items for the Week</vt:lpstr>
      <vt:lpstr>General Flow of the Meeting</vt:lpstr>
      <vt:lpstr>TGax Schedule</vt:lpstr>
      <vt:lpstr>Agenda for Monday November 11, 16:00 – 18:00 </vt:lpstr>
      <vt:lpstr>Submissions</vt:lpstr>
      <vt:lpstr>Submissions</vt:lpstr>
      <vt:lpstr>Submissions</vt:lpstr>
      <vt:lpstr>Approval of  TG Minutes (September 2019 Meeting and Telecon Minutes) </vt:lpstr>
      <vt:lpstr>Summary of WG LB 244 Results</vt:lpstr>
      <vt:lpstr>11-19/1995 (Laurent Cariou)</vt:lpstr>
      <vt:lpstr>11-19/1997 (Laurent Cariou)</vt:lpstr>
      <vt:lpstr>11-19/1996 (Laurent Cariou)</vt:lpstr>
      <vt:lpstr>11-19/2004 (Youhan Kim)</vt:lpstr>
      <vt:lpstr>Agenda for Tuesday November 12, 08:00 – 10:00 </vt:lpstr>
      <vt:lpstr>11-19/1957 (Yongho Seok)</vt:lpstr>
      <vt:lpstr>11-19/1810 (Po-Kai Huang)</vt:lpstr>
      <vt:lpstr>11-19/1814r0 (Po-Kai Huang)</vt:lpstr>
      <vt:lpstr>11-19/1816 (po-Kai Huang)</vt:lpstr>
      <vt:lpstr>11-19/1819 (Tomo Adachi)</vt:lpstr>
      <vt:lpstr>11-19/1906 (Abhishek Patil)</vt:lpstr>
      <vt:lpstr>11-19/1905 (Abhishek Patil)</vt:lpstr>
      <vt:lpstr>Agenda for Tuesday November 12, 10:30 – 12:30 </vt:lpstr>
      <vt:lpstr>Straw Poll (11-19/2035)</vt:lpstr>
      <vt:lpstr>11-19/1983 (Yan Zhang)</vt:lpstr>
      <vt:lpstr>11-19/1986 (Bo Sun)</vt:lpstr>
      <vt:lpstr>Agenda for Tuesday November 12, 16:00 – 18:00 </vt:lpstr>
      <vt:lpstr>Agenda for Wednesday November 13, 08:00 – 10:00 </vt:lpstr>
      <vt:lpstr>Agenda for Wednesday November 13 13:30 – 15:30 </vt:lpstr>
      <vt:lpstr>Agenda for Thursday November 14, 10:30 – 12:30</vt:lpstr>
      <vt:lpstr>Agenda for Thursday November 14, 16:00 – 18:00</vt:lpstr>
      <vt:lpstr>Ad Hoc Meeting</vt:lpstr>
      <vt:lpstr>Teleconference Times</vt:lpstr>
    </vt:vector>
  </TitlesOfParts>
  <Company>Huawei Technologies Co.,Ltd.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TGax September 2019 Meeting Agenda</dc:title>
  <dc:creator>Osama AboulMagd</dc:creator>
  <cp:lastModifiedBy>Osama Aboul-Magd</cp:lastModifiedBy>
  <cp:revision>71</cp:revision>
  <cp:lastPrinted>1601-01-01T00:00:00Z</cp:lastPrinted>
  <dcterms:created xsi:type="dcterms:W3CDTF">2019-08-14T12:42:27Z</dcterms:created>
  <dcterms:modified xsi:type="dcterms:W3CDTF">2019-11-12T22:29:59Z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1570103256</vt:lpwstr>
  </property>
</Properties>
</file>