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5" r:id="rId2"/>
    <p:sldId id="266" r:id="rId3"/>
    <p:sldId id="267" r:id="rId4"/>
    <p:sldId id="268" r:id="rId5"/>
    <p:sldId id="269" r:id="rId6"/>
    <p:sldId id="270" r:id="rId7"/>
    <p:sldId id="271" r:id="rId8"/>
    <p:sldId id="272" r:id="rId9"/>
    <p:sldId id="273" r:id="rId10"/>
    <p:sldId id="274" r:id="rId11"/>
    <p:sldId id="296" r:id="rId12"/>
    <p:sldId id="297" r:id="rId13"/>
    <p:sldId id="298" r:id="rId14"/>
    <p:sldId id="276" r:id="rId15"/>
    <p:sldId id="277" r:id="rId16"/>
    <p:sldId id="278" r:id="rId17"/>
    <p:sldId id="284" r:id="rId18"/>
    <p:sldId id="280" r:id="rId19"/>
    <p:sldId id="299" r:id="rId20"/>
    <p:sldId id="282" r:id="rId21"/>
    <p:sldId id="300" r:id="rId22"/>
    <p:sldId id="301" r:id="rId23"/>
    <p:sldId id="302" r:id="rId24"/>
    <p:sldId id="303" r:id="rId25"/>
    <p:sldId id="304" r:id="rId26"/>
    <p:sldId id="286" r:id="rId27"/>
    <p:sldId id="295" r:id="rId28"/>
    <p:sldId id="287" r:id="rId29"/>
    <p:sldId id="288" r:id="rId30"/>
    <p:sldId id="289" r:id="rId31"/>
    <p:sldId id="290" r:id="rId32"/>
    <p:sldId id="291" r:id="rId33"/>
    <p:sldId id="293" r:id="rId34"/>
    <p:sldId id="29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112" d="100"/>
          <a:sy n="112" d="100"/>
        </p:scale>
        <p:origin x="60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65943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49603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990-00-00ax-tgax-teleconference-minutes-october-29-2019.docx" TargetMode="External"/><Relationship Id="rId2" Type="http://schemas.openxmlformats.org/officeDocument/2006/relationships/hyperlink" Target="https://mentor.ieee.org/802.11/dcn/19/11-19-1630-00-00ax-tgax-september-2019-hanoi-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November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November 2019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3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762001" y="1830387"/>
            <a:ext cx="10513484" cy="4113213"/>
          </a:xfrm>
        </p:spPr>
        <p:txBody>
          <a:bodyPr/>
          <a:lstStyle/>
          <a:p>
            <a:pPr>
              <a:buFont typeface="Arial" panose="020B0604020202020204" pitchFamily="34" charset="0"/>
              <a:buChar char="•"/>
            </a:pPr>
            <a:r>
              <a:rPr lang="en-US" dirty="0"/>
              <a:t>Approve meeting and teleconference minutes since September 2019.</a:t>
            </a:r>
          </a:p>
          <a:p>
            <a:pPr>
              <a:buFont typeface="Arial" panose="020B0604020202020204" pitchFamily="34" charset="0"/>
              <a:buChar char="•"/>
            </a:pPr>
            <a:r>
              <a:rPr lang="en-US" dirty="0"/>
              <a:t>Start comment resolution on draft D5.0 with the intention to complete resolution of all comments by the end of this meeting.</a:t>
            </a:r>
          </a:p>
          <a:p>
            <a:pPr>
              <a:buFont typeface="Arial" panose="020B0604020202020204" pitchFamily="34" charset="0"/>
              <a:buChar char="•"/>
            </a:pPr>
            <a:r>
              <a:rPr lang="en-US" dirty="0"/>
              <a:t>Review and approve the report to the 802 EC for conditional approval to proceed to SA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210289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33400"/>
            <a:ext cx="7770813" cy="838200"/>
          </a:xfrm>
        </p:spPr>
        <p:txBody>
          <a:bodyPr/>
          <a:lstStyle/>
          <a:p>
            <a:r>
              <a:rPr lang="en-US" dirty="0"/>
              <a:t>General Flow of the Meeting</a:t>
            </a:r>
          </a:p>
        </p:txBody>
      </p:sp>
      <p:sp>
        <p:nvSpPr>
          <p:cNvPr id="7" name="Content Placeholder 6"/>
          <p:cNvSpPr>
            <a:spLocks noGrp="1"/>
          </p:cNvSpPr>
          <p:nvPr>
            <p:ph sz="half" idx="1"/>
          </p:nvPr>
        </p:nvSpPr>
        <p:spPr>
          <a:xfrm>
            <a:off x="1143000" y="1322246"/>
            <a:ext cx="4341813" cy="4113213"/>
          </a:xfrm>
        </p:spPr>
        <p:txBody>
          <a:bodyPr/>
          <a:lstStyle/>
          <a:p>
            <a:pPr>
              <a:lnSpc>
                <a:spcPct val="80000"/>
              </a:lnSpc>
            </a:pPr>
            <a:endParaRPr lang="en-US" altLang="en-US" sz="1200" dirty="0"/>
          </a:p>
          <a:p>
            <a:pPr>
              <a:lnSpc>
                <a:spcPct val="80000"/>
              </a:lnSpc>
            </a:pPr>
            <a:r>
              <a:rPr lang="en-US" altLang="en-US" sz="1400" dirty="0"/>
              <a:t>Monday November 11, 16:00 – 18:00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0">
              <a:lnSpc>
                <a:spcPct val="80000"/>
              </a:lnSpc>
            </a:pPr>
            <a:r>
              <a:rPr lang="en-CA" altLang="en-US" sz="1400" dirty="0"/>
              <a:t>Tuesday</a:t>
            </a:r>
            <a:r>
              <a:rPr lang="en-US" altLang="en-US" sz="1400" dirty="0"/>
              <a:t> November 12,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endParaRPr lang="en-US" altLang="en-US" sz="1600" dirty="0"/>
          </a:p>
          <a:p>
            <a:pPr lvl="0">
              <a:lnSpc>
                <a:spcPct val="80000"/>
              </a:lnSpc>
            </a:pPr>
            <a:r>
              <a:rPr lang="en-CA" altLang="en-US" sz="1400" dirty="0"/>
              <a:t>Tuesday</a:t>
            </a:r>
            <a:r>
              <a:rPr lang="en-US" altLang="en-US" sz="1400" dirty="0"/>
              <a:t> November 12,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0">
              <a:lnSpc>
                <a:spcPct val="80000"/>
              </a:lnSpc>
            </a:pPr>
            <a:r>
              <a:rPr lang="en-CA" altLang="en-US" sz="1400" dirty="0"/>
              <a:t>Tuesday</a:t>
            </a:r>
            <a:r>
              <a:rPr lang="en-US" altLang="en-US" sz="1400" dirty="0"/>
              <a:t> November 12,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6324600" y="1449387"/>
            <a:ext cx="4495800" cy="4113213"/>
          </a:xfrm>
        </p:spPr>
        <p:txBody>
          <a:bodyPr/>
          <a:lstStyle/>
          <a:p>
            <a:pPr lvl="0">
              <a:lnSpc>
                <a:spcPct val="80000"/>
              </a:lnSpc>
            </a:pPr>
            <a:r>
              <a:rPr lang="en-CA" altLang="en-US" sz="1400" dirty="0"/>
              <a:t>Wednesday</a:t>
            </a:r>
            <a:r>
              <a:rPr lang="en-US" altLang="en-US" sz="1400" dirty="0"/>
              <a:t> November 13,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November 13,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November 14, 10:30 – 12:30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November 14,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47096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66980611"/>
              </p:ext>
            </p:extLst>
          </p:nvPr>
        </p:nvGraphicFramePr>
        <p:xfrm>
          <a:off x="2438400" y="2324154"/>
          <a:ext cx="7086600" cy="22783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3"/>
                    </a:ext>
                  </a:extLst>
                </a:gridCol>
                <a:gridCol w="1417320">
                  <a:extLst>
                    <a:ext uri="{9D8B030D-6E8A-4147-A177-3AD203B41FA5}">
                      <a16:colId xmlns:a16="http://schemas.microsoft.com/office/drawing/2014/main" val="20004"/>
                    </a:ext>
                  </a:extLst>
                </a:gridCol>
              </a:tblGrid>
              <a:tr h="4190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tc>
                  <a:txBody>
                    <a:bodyPr/>
                    <a:lstStyle/>
                    <a:p>
                      <a:endParaRPr lang="en-US"/>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b="1" dirty="0"/>
                    </a:p>
                  </a:txBody>
                  <a:tcPr/>
                </a:tc>
                <a:tc>
                  <a:txBody>
                    <a:bodyPr/>
                    <a:lstStyle/>
                    <a:p>
                      <a:endParaRPr lang="en-US" dirty="0"/>
                    </a:p>
                  </a:txBody>
                  <a:tcPr/>
                </a:tc>
                <a:tc>
                  <a:txBody>
                    <a:bodyPr/>
                    <a:lstStyle/>
                    <a:p>
                      <a:pPr algn="ct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9174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Agenda for Monday November 11, 16:00 – 18:00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Comment Assignment (if necessary) – all comments were assigned.</a:t>
            </a:r>
          </a:p>
          <a:p>
            <a:pPr lvl="0">
              <a:lnSpc>
                <a:spcPct val="80000"/>
              </a:lnSpc>
              <a:buFont typeface="Arial" panose="020B0604020202020204" pitchFamily="34" charset="0"/>
              <a:buChar char="•"/>
            </a:pPr>
            <a:r>
              <a:rPr lang="en-US" altLang="en-US" dirty="0"/>
              <a:t>Summary of WG LB 244 Results</a:t>
            </a:r>
          </a:p>
          <a:p>
            <a:pPr lvl="0">
              <a:lnSpc>
                <a:spcPct val="80000"/>
              </a:lnSpc>
              <a:buFont typeface="Arial" panose="020B0604020202020204" pitchFamily="34" charset="0"/>
              <a:buChar char="•"/>
            </a:pPr>
            <a:r>
              <a:rPr lang="en-US" altLang="en-US" dirty="0"/>
              <a:t>Report to EC – 5 min</a:t>
            </a:r>
          </a:p>
          <a:p>
            <a:pPr lvl="0">
              <a:lnSpc>
                <a:spcPct val="80000"/>
              </a:lnSpc>
              <a:buFont typeface="Arial" panose="020B0604020202020204" pitchFamily="34" charset="0"/>
              <a:buChar char="•"/>
            </a:pPr>
            <a:r>
              <a:rPr lang="en-US" altLang="en-US" dirty="0"/>
              <a:t>Comment Resolution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6" name="Date Placeholder 5"/>
          <p:cNvSpPr>
            <a:spLocks noGrp="1"/>
          </p:cNvSpPr>
          <p:nvPr>
            <p:ph type="dt" idx="10"/>
          </p:nvPr>
        </p:nvSpPr>
        <p:spPr/>
        <p:txBody>
          <a:bodyPr/>
          <a:lstStyle/>
          <a:p>
            <a:r>
              <a:rPr lang="en-US"/>
              <a:t>November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8" name="Table 7">
            <a:extLst>
              <a:ext uri="{FF2B5EF4-FFF2-40B4-BE49-F238E27FC236}">
                <a16:creationId xmlns:a16="http://schemas.microsoft.com/office/drawing/2014/main" id="{88DD32DD-EE16-EA4E-B232-4109F0420CB7}"/>
              </a:ext>
            </a:extLst>
          </p:cNvPr>
          <p:cNvGraphicFramePr>
            <a:graphicFrameLocks noGrp="1"/>
          </p:cNvGraphicFramePr>
          <p:nvPr>
            <p:extLst>
              <p:ext uri="{D42A27DB-BD31-4B8C-83A1-F6EECF244321}">
                <p14:modId xmlns:p14="http://schemas.microsoft.com/office/powerpoint/2010/main" val="2595974030"/>
              </p:ext>
            </p:extLst>
          </p:nvPr>
        </p:nvGraphicFramePr>
        <p:xfrm>
          <a:off x="1981200" y="1523999"/>
          <a:ext cx="8001000" cy="4648206"/>
        </p:xfrm>
        <a:graphic>
          <a:graphicData uri="http://schemas.openxmlformats.org/drawingml/2006/table">
            <a:tbl>
              <a:tblPr>
                <a:tableStyleId>{5C22544A-7EE6-4342-B048-85BDC9FD1C3A}</a:tableStyleId>
              </a:tblPr>
              <a:tblGrid>
                <a:gridCol w="804437">
                  <a:extLst>
                    <a:ext uri="{9D8B030D-6E8A-4147-A177-3AD203B41FA5}">
                      <a16:colId xmlns:a16="http://schemas.microsoft.com/office/drawing/2014/main" val="705026460"/>
                    </a:ext>
                  </a:extLst>
                </a:gridCol>
                <a:gridCol w="820212">
                  <a:extLst>
                    <a:ext uri="{9D8B030D-6E8A-4147-A177-3AD203B41FA5}">
                      <a16:colId xmlns:a16="http://schemas.microsoft.com/office/drawing/2014/main" val="384365293"/>
                    </a:ext>
                  </a:extLst>
                </a:gridCol>
                <a:gridCol w="3584479">
                  <a:extLst>
                    <a:ext uri="{9D8B030D-6E8A-4147-A177-3AD203B41FA5}">
                      <a16:colId xmlns:a16="http://schemas.microsoft.com/office/drawing/2014/main" val="1058184404"/>
                    </a:ext>
                  </a:extLst>
                </a:gridCol>
                <a:gridCol w="2791872">
                  <a:extLst>
                    <a:ext uri="{9D8B030D-6E8A-4147-A177-3AD203B41FA5}">
                      <a16:colId xmlns:a16="http://schemas.microsoft.com/office/drawing/2014/main" val="2946096872"/>
                    </a:ext>
                  </a:extLst>
                </a:gridCol>
              </a:tblGrid>
              <a:tr h="234083">
                <a:tc>
                  <a:txBody>
                    <a:bodyPr/>
                    <a:lstStyle/>
                    <a:p>
                      <a:pPr algn="ctr" fontAlgn="b"/>
                      <a:r>
                        <a:rPr lang="en-CA" sz="1200" b="1" u="none" strike="noStrike">
                          <a:effectLst/>
                        </a:rPr>
                        <a:t>Year</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DCN</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a:effectLst/>
                        </a:rPr>
                        <a:t>Title</a:t>
                      </a:r>
                      <a:endParaRPr lang="en-CA" sz="12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200" b="1" u="none" strike="noStrike" dirty="0">
                          <a:effectLst/>
                        </a:rPr>
                        <a:t>Author</a:t>
                      </a:r>
                      <a:endParaRPr lang="en-CA" sz="12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233774558"/>
                  </a:ext>
                </a:extLst>
              </a:tr>
              <a:tr h="234083">
                <a:tc>
                  <a:txBody>
                    <a:bodyPr/>
                    <a:lstStyle/>
                    <a:p>
                      <a:pPr algn="r" fontAlgn="b"/>
                      <a:r>
                        <a:rPr lang="en-CA" sz="1200" u="none" strike="noStrike">
                          <a:effectLst/>
                        </a:rPr>
                        <a:t>2019</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200" u="none" strike="noStrike">
                          <a:effectLst/>
                        </a:rPr>
                        <a:t>1684</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CR on dot11HECCAIndicationMode</a:t>
                      </a:r>
                      <a:endParaRPr lang="en-CA" sz="12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200" u="none" strike="noStrike">
                          <a:effectLst/>
                        </a:rPr>
                        <a:t>Robert Stacey (Intel)</a:t>
                      </a:r>
                      <a:endParaRPr lang="en-CA" sz="12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62561851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1796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Comments on TGax CA doc r6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Eldad Perahia (HPE-Aruba)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207946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1810</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NAV related comments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7047037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SM Power Save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280871633"/>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 for duration-based RTS/CTS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Po-Kai Huang (Intel)</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845766524"/>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to comment to subclause 9.3.1.7.1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Tomoko Adachi (Toshiba)</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10984080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LB244-MAC-CR-Miscellaneous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2083657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89487791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1833</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LB244-MAC-CR-Subclause 26.15</a:t>
                      </a:r>
                      <a:endParaRPr lang="en-CA" sz="1100" b="0" i="0" u="none" strike="noStrike" dirty="0">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48654050"/>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1834</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LB244-MAC-CR-Subclause 26.17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11790791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1835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LB244-MAC-CR-TWT IE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Alfred Asterjadhi (Qualcomm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9033366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1871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to HESIGB and Related Comments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Brian Hart (Cisco Systems)</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23165795"/>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1896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cr-d5.0-he-phy-service-interface</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Bo Sun (ZTE)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571407111"/>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1905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Multiple BSSID</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06663136"/>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1906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BSS Color</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0333347"/>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1915</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Resolution for CIDs related to UORA</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Abhishek Patil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07134399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1922</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TSPEC and OM comment resolutions</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Jarkko Kneckt (Apple)</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67871348"/>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1936</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D5.0 Ack related Comments Resolution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George Cherian (Qualcomm)</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86232849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CIDs on Clause 27.3.10.7 for D5.1</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Jianhan Liu (Mediatek Inc.)</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908855939"/>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Fragmentation</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Ming Gan (Huawei)</a:t>
                      </a:r>
                      <a:endParaRPr lang="en-CA" sz="1100" b="0" i="0" u="none" strike="noStrike">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82790752"/>
                  </a:ext>
                </a:extLst>
              </a:tr>
              <a:tr h="209002">
                <a:tc>
                  <a:txBody>
                    <a:bodyPr/>
                    <a:lstStyle/>
                    <a:p>
                      <a:pPr algn="r" fontAlgn="b"/>
                      <a:r>
                        <a:rPr lang="en-CA" sz="1100" u="none" strike="noStrike">
                          <a:effectLst/>
                        </a:rPr>
                        <a:t>2019</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100" u="none" strike="noStrike">
                          <a:effectLst/>
                        </a:rPr>
                        <a:t>1948</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a:effectLst/>
                        </a:rPr>
                        <a:t>MAC CR on CID 22386 and 22387</a:t>
                      </a:r>
                      <a:endParaRPr lang="en-CA" sz="11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100" u="none" strike="noStrike" dirty="0">
                          <a:effectLst/>
                        </a:rPr>
                        <a:t>Ming Gan (Huawei)</a:t>
                      </a:r>
                      <a:endParaRPr lang="en-CA" sz="11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190720833"/>
                  </a:ext>
                </a:extLst>
              </a:tr>
            </a:tbl>
          </a:graphicData>
        </a:graphic>
      </p:graphicFrame>
    </p:spTree>
    <p:extLst>
      <p:ext uri="{BB962C8B-B14F-4D97-AF65-F5344CB8AC3E}">
        <p14:creationId xmlns:p14="http://schemas.microsoft.com/office/powerpoint/2010/main" val="3664536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4D2-1BD2-AB43-85B5-170347182455}"/>
              </a:ext>
            </a:extLst>
          </p:cNvPr>
          <p:cNvSpPr>
            <a:spLocks noGrp="1"/>
          </p:cNvSpPr>
          <p:nvPr>
            <p:ph type="title"/>
          </p:nvPr>
        </p:nvSpPr>
        <p:spPr/>
        <p:txBody>
          <a:bodyPr/>
          <a:lstStyle/>
          <a:p>
            <a:r>
              <a:rPr lang="en-US" dirty="0"/>
              <a:t>Submissions</a:t>
            </a:r>
          </a:p>
        </p:txBody>
      </p:sp>
      <p:sp>
        <p:nvSpPr>
          <p:cNvPr id="3" name="Date Placeholder 2">
            <a:extLst>
              <a:ext uri="{FF2B5EF4-FFF2-40B4-BE49-F238E27FC236}">
                <a16:creationId xmlns:a16="http://schemas.microsoft.com/office/drawing/2014/main" id="{EF95303E-272A-D44C-A8EE-E04DA8EB2E5E}"/>
              </a:ext>
            </a:extLst>
          </p:cNvPr>
          <p:cNvSpPr>
            <a:spLocks noGrp="1"/>
          </p:cNvSpPr>
          <p:nvPr>
            <p:ph type="dt" idx="10"/>
          </p:nvPr>
        </p:nvSpPr>
        <p:spPr/>
        <p:txBody>
          <a:bodyPr/>
          <a:lstStyle/>
          <a:p>
            <a:r>
              <a:rPr lang="en-US"/>
              <a:t>November 2019</a:t>
            </a:r>
            <a:endParaRPr lang="en-GB"/>
          </a:p>
        </p:txBody>
      </p:sp>
      <p:sp>
        <p:nvSpPr>
          <p:cNvPr id="4" name="Footer Placeholder 3">
            <a:extLst>
              <a:ext uri="{FF2B5EF4-FFF2-40B4-BE49-F238E27FC236}">
                <a16:creationId xmlns:a16="http://schemas.microsoft.com/office/drawing/2014/main" id="{C5D01D4B-90D2-6B42-8AF0-983A32529B16}"/>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74FE57EB-5086-764E-AA59-8BD034F08B6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71AE0B1-70CF-0947-961F-119FCDB876DA}"/>
              </a:ext>
            </a:extLst>
          </p:cNvPr>
          <p:cNvGraphicFramePr>
            <a:graphicFrameLocks noGrp="1"/>
          </p:cNvGraphicFramePr>
          <p:nvPr>
            <p:extLst>
              <p:ext uri="{D42A27DB-BD31-4B8C-83A1-F6EECF244321}">
                <p14:modId xmlns:p14="http://schemas.microsoft.com/office/powerpoint/2010/main" val="1595344220"/>
              </p:ext>
            </p:extLst>
          </p:nvPr>
        </p:nvGraphicFramePr>
        <p:xfrm>
          <a:off x="2057400" y="1838010"/>
          <a:ext cx="8484658" cy="4038602"/>
        </p:xfrm>
        <a:graphic>
          <a:graphicData uri="http://schemas.openxmlformats.org/drawingml/2006/table">
            <a:tbl>
              <a:tblPr>
                <a:tableStyleId>{5C22544A-7EE6-4342-B048-85BDC9FD1C3A}</a:tableStyleId>
              </a:tblPr>
              <a:tblGrid>
                <a:gridCol w="853065">
                  <a:extLst>
                    <a:ext uri="{9D8B030D-6E8A-4147-A177-3AD203B41FA5}">
                      <a16:colId xmlns:a16="http://schemas.microsoft.com/office/drawing/2014/main" val="2478413965"/>
                    </a:ext>
                  </a:extLst>
                </a:gridCol>
                <a:gridCol w="869794">
                  <a:extLst>
                    <a:ext uri="{9D8B030D-6E8A-4147-A177-3AD203B41FA5}">
                      <a16:colId xmlns:a16="http://schemas.microsoft.com/office/drawing/2014/main" val="1664128645"/>
                    </a:ext>
                  </a:extLst>
                </a:gridCol>
                <a:gridCol w="3801160">
                  <a:extLst>
                    <a:ext uri="{9D8B030D-6E8A-4147-A177-3AD203B41FA5}">
                      <a16:colId xmlns:a16="http://schemas.microsoft.com/office/drawing/2014/main" val="3395478200"/>
                    </a:ext>
                  </a:extLst>
                </a:gridCol>
                <a:gridCol w="2960639">
                  <a:extLst>
                    <a:ext uri="{9D8B030D-6E8A-4147-A177-3AD203B41FA5}">
                      <a16:colId xmlns:a16="http://schemas.microsoft.com/office/drawing/2014/main" val="2943632581"/>
                    </a:ext>
                  </a:extLst>
                </a:gridCol>
              </a:tblGrid>
              <a:tr h="226350">
                <a:tc>
                  <a:txBody>
                    <a:bodyPr/>
                    <a:lstStyle/>
                    <a:p>
                      <a:pPr algn="ctr" fontAlgn="b"/>
                      <a:r>
                        <a:rPr lang="en-CA" sz="1400" b="1" u="none" strike="noStrike">
                          <a:effectLst/>
                        </a:rPr>
                        <a:t>Year</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DCN</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a:effectLst/>
                        </a:rPr>
                        <a:t>Title</a:t>
                      </a:r>
                      <a:endParaRPr lang="en-CA" sz="1400" b="1" i="0" u="none" strike="noStrike">
                        <a:solidFill>
                          <a:srgbClr val="000000"/>
                        </a:solidFill>
                        <a:effectLst/>
                        <a:latin typeface="Calibri" panose="020F0502020204030204" pitchFamily="34" charset="0"/>
                      </a:endParaRPr>
                    </a:p>
                  </a:txBody>
                  <a:tcPr marL="5074" marR="5074" marT="5074" marB="0" anchor="b"/>
                </a:tc>
                <a:tc>
                  <a:txBody>
                    <a:bodyPr/>
                    <a:lstStyle/>
                    <a:p>
                      <a:pPr algn="ctr" fontAlgn="b"/>
                      <a:r>
                        <a:rPr lang="en-CA" sz="1400" b="1" u="none" strike="noStrike" dirty="0">
                          <a:effectLst/>
                        </a:rPr>
                        <a:t>Author</a:t>
                      </a:r>
                      <a:endParaRPr lang="en-CA" sz="1400" b="1"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575589511"/>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1949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CR_22030_22031_22032_22447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Xiaogang</a:t>
                      </a:r>
                      <a:r>
                        <a:rPr lang="en-CA" sz="1400" u="none" strike="noStrike" dirty="0">
                          <a:effectLst/>
                        </a:rPr>
                        <a:t> Chen (Intel)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512011208"/>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542677129"/>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1957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lb244-cr-mac-miscellaneous</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Yongho</a:t>
                      </a:r>
                      <a:r>
                        <a:rPr lang="en-CA" sz="1400" u="none" strike="noStrike" dirty="0">
                          <a:effectLst/>
                        </a:rPr>
                        <a:t> Seok (MediaTek)</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4249016090"/>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1977</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CR for BSS Color Related CIDs Part 2</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Xiaofei</a:t>
                      </a:r>
                      <a:r>
                        <a:rPr lang="en-CA" sz="1400" u="none" strike="noStrike" dirty="0">
                          <a:effectLst/>
                        </a:rPr>
                        <a:t> WANG (</a:t>
                      </a:r>
                      <a:r>
                        <a:rPr lang="en-CA" sz="1400" u="none" strike="noStrike" dirty="0" err="1">
                          <a:effectLst/>
                        </a:rPr>
                        <a:t>InterDigital</a:t>
                      </a:r>
                      <a:r>
                        <a:rPr lang="en-CA" sz="1400" u="none" strike="noStrike" dirty="0">
                          <a:effectLst/>
                        </a:rPr>
                        <a:t>)</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3303301346"/>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1983</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a:effectLst/>
                        </a:rPr>
                        <a:t>Remaining PHY Math comment resolutions</a:t>
                      </a:r>
                      <a:endParaRPr lang="en-CA" sz="1400" b="0" i="0" u="none" strike="noStrike" dirty="0">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a:effectLst/>
                        </a:rPr>
                        <a:t>Yan Zhang (Marvell)</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307813167"/>
                  </a:ext>
                </a:extLst>
              </a:tr>
              <a:tr h="221642">
                <a:tc>
                  <a:txBody>
                    <a:bodyPr/>
                    <a:lstStyle/>
                    <a:p>
                      <a:pPr algn="r" fontAlgn="b"/>
                      <a:r>
                        <a:rPr lang="en-CA" sz="1400" u="none" strike="noStrike">
                          <a:effectLst/>
                        </a:rPr>
                        <a:t>2019</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r" fontAlgn="b"/>
                      <a:r>
                        <a:rPr lang="en-CA" sz="1400" u="none" strike="noStrike">
                          <a:effectLst/>
                        </a:rPr>
                        <a:t>1986</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a:effectLst/>
                        </a:rPr>
                        <a:t>Sounding CRs 11ax Draft 5.0</a:t>
                      </a:r>
                      <a:endParaRPr lang="en-CA" sz="1400" b="0" i="0" u="none" strike="noStrike">
                        <a:solidFill>
                          <a:srgbClr val="000000"/>
                        </a:solidFill>
                        <a:effectLst/>
                        <a:latin typeface="Arial" panose="020B0604020202020204" pitchFamily="34" charset="0"/>
                      </a:endParaRPr>
                    </a:p>
                  </a:txBody>
                  <a:tcPr marL="5074" marR="5074" marT="5074" marB="0" anchor="b"/>
                </a:tc>
                <a:tc>
                  <a:txBody>
                    <a:bodyPr/>
                    <a:lstStyle/>
                    <a:p>
                      <a:pPr algn="l" fontAlgn="b"/>
                      <a:r>
                        <a:rPr lang="en-CA" sz="1400" u="none" strike="noStrike" dirty="0" err="1">
                          <a:effectLst/>
                        </a:rPr>
                        <a:t>Menzo</a:t>
                      </a:r>
                      <a:r>
                        <a:rPr lang="en-CA" sz="1400" u="none" strike="noStrike" dirty="0">
                          <a:effectLst/>
                        </a:rPr>
                        <a:t> </a:t>
                      </a:r>
                      <a:r>
                        <a:rPr lang="en-CA" sz="1400" u="none" strike="noStrike" dirty="0" err="1">
                          <a:effectLst/>
                        </a:rPr>
                        <a:t>Wentink</a:t>
                      </a:r>
                      <a:r>
                        <a:rPr lang="en-CA" sz="1400" u="none" strike="noStrike" dirty="0">
                          <a:effectLst/>
                        </a:rPr>
                        <a:t> (Qualcomm)</a:t>
                      </a:r>
                      <a:endParaRPr lang="en-CA" sz="1400" b="0" i="0" u="none" strike="noStrike" dirty="0">
                        <a:solidFill>
                          <a:srgbClr val="000000"/>
                        </a:solidFill>
                        <a:effectLst/>
                        <a:latin typeface="Arial" panose="020B0604020202020204" pitchFamily="34" charset="0"/>
                      </a:endParaRPr>
                    </a:p>
                  </a:txBody>
                  <a:tcPr marL="5074" marR="5074" marT="5074" marB="0" anchor="b"/>
                </a:tc>
                <a:extLst>
                  <a:ext uri="{0D108BD9-81ED-4DB2-BD59-A6C34878D82A}">
                    <a16:rowId xmlns:a16="http://schemas.microsoft.com/office/drawing/2014/main" val="24220564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1995</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MU EDCA</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314377036"/>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OPS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18095726"/>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1997</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6 GHz discovery</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2719116448"/>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1998</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for misc CIDs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laurent</a:t>
                      </a:r>
                      <a:r>
                        <a:rPr lang="en-CA" sz="1400" u="none" strike="noStrike" dirty="0">
                          <a:effectLst/>
                        </a:rPr>
                        <a:t> </a:t>
                      </a:r>
                      <a:r>
                        <a:rPr lang="en-CA" sz="1400" u="none" strike="noStrike" dirty="0" err="1">
                          <a:effectLst/>
                        </a:rPr>
                        <a:t>cariou</a:t>
                      </a:r>
                      <a:r>
                        <a:rPr lang="en-CA" sz="1400" u="none" strike="noStrike" dirty="0">
                          <a:effectLst/>
                        </a:rPr>
                        <a:t> (Intel)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6235835"/>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2004</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PHY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67317863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2006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TX Spectral Mask CR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Youhan</a:t>
                      </a:r>
                      <a:r>
                        <a:rPr lang="en-CA" sz="1400" u="none" strike="noStrike" dirty="0">
                          <a:effectLst/>
                        </a:rPr>
                        <a:t> Kim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405781822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2016</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 BQR</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Zhou Lan (Broadcom Inc.)</a:t>
                      </a:r>
                      <a:endParaRPr lang="en-CA" sz="1400" b="0" i="0" u="none" strike="noStrike">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199124031"/>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2020</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d5-0 comment resolution 9.7.3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Liwen</a:t>
                      </a:r>
                      <a:r>
                        <a:rPr lang="en-CA" sz="1400" u="none" strike="noStrike" dirty="0">
                          <a:effectLst/>
                        </a:rPr>
                        <a:t> Chu (Marvell)</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1918492694"/>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2021</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Security parameter constraints</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err="1">
                          <a:effectLst/>
                        </a:rPr>
                        <a:t>Jouni</a:t>
                      </a:r>
                      <a:r>
                        <a:rPr lang="en-CA" sz="1400" u="none" strike="noStrike" dirty="0">
                          <a:effectLst/>
                        </a:rPr>
                        <a:t> </a:t>
                      </a:r>
                      <a:r>
                        <a:rPr lang="en-CA" sz="1400" u="none" strike="noStrike" dirty="0" err="1">
                          <a:effectLst/>
                        </a:rPr>
                        <a:t>Malinen</a:t>
                      </a:r>
                      <a:r>
                        <a:rPr lang="en-CA" sz="1400" u="none" strike="noStrike" dirty="0">
                          <a:effectLst/>
                        </a:rPr>
                        <a:t>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3359237793"/>
                  </a:ext>
                </a:extLst>
              </a:tr>
              <a:tr h="248240">
                <a:tc>
                  <a:txBody>
                    <a:bodyPr/>
                    <a:lstStyle/>
                    <a:p>
                      <a:pPr algn="r" fontAlgn="b"/>
                      <a:r>
                        <a:rPr lang="en-CA" sz="1400" u="none" strike="noStrike">
                          <a:effectLst/>
                        </a:rPr>
                        <a:t>2019</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r" fontAlgn="b"/>
                      <a:r>
                        <a:rPr lang="en-CA" sz="1400" u="none" strike="noStrike">
                          <a:effectLst/>
                        </a:rPr>
                        <a:t>2023</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a:effectLst/>
                        </a:rPr>
                        <a:t>CRs on MCS Table</a:t>
                      </a:r>
                      <a:endParaRPr lang="en-CA" sz="1400" b="0" i="0" u="none" strike="noStrike">
                        <a:solidFill>
                          <a:srgbClr val="000000"/>
                        </a:solidFill>
                        <a:effectLst/>
                        <a:latin typeface="Calibri" panose="020F0502020204030204" pitchFamily="34" charset="0"/>
                      </a:endParaRPr>
                    </a:p>
                  </a:txBody>
                  <a:tcPr marL="5074" marR="5074" marT="5074" marB="0" anchor="b"/>
                </a:tc>
                <a:tc>
                  <a:txBody>
                    <a:bodyPr/>
                    <a:lstStyle/>
                    <a:p>
                      <a:pPr algn="l" fontAlgn="b"/>
                      <a:r>
                        <a:rPr lang="en-CA" sz="1400" u="none" strike="noStrike" dirty="0">
                          <a:effectLst/>
                        </a:rPr>
                        <a:t>Bin Tian (Qualcomm)</a:t>
                      </a:r>
                      <a:endParaRPr lang="en-CA" sz="1400" b="0" i="0" u="none" strike="noStrike" dirty="0">
                        <a:solidFill>
                          <a:srgbClr val="000000"/>
                        </a:solidFill>
                        <a:effectLst/>
                        <a:latin typeface="Calibri" panose="020F0502020204030204" pitchFamily="34" charset="0"/>
                      </a:endParaRPr>
                    </a:p>
                  </a:txBody>
                  <a:tcPr marL="5074" marR="5074" marT="5074" marB="0" anchor="b"/>
                </a:tc>
                <a:extLst>
                  <a:ext uri="{0D108BD9-81ED-4DB2-BD59-A6C34878D82A}">
                    <a16:rowId xmlns:a16="http://schemas.microsoft.com/office/drawing/2014/main" val="770542225"/>
                  </a:ext>
                </a:extLst>
              </a:tr>
            </a:tbl>
          </a:graphicData>
        </a:graphic>
      </p:graphicFrame>
    </p:spTree>
    <p:extLst>
      <p:ext uri="{BB962C8B-B14F-4D97-AF65-F5344CB8AC3E}">
        <p14:creationId xmlns:p14="http://schemas.microsoft.com/office/powerpoint/2010/main" val="166159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November 10-15, 2019</a:t>
            </a:r>
          </a:p>
          <a:p>
            <a:pPr algn="ctr">
              <a:lnSpc>
                <a:spcPct val="90000"/>
              </a:lnSpc>
              <a:buFontTx/>
              <a:buNone/>
            </a:pPr>
            <a:r>
              <a:rPr lang="en-US" sz="4000" dirty="0">
                <a:latin typeface="Arial" panose="020B0604020202020204" pitchFamily="34" charset="0"/>
              </a:rPr>
              <a:t>Big Island, Hawaii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(September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September 2019 Interim meeting to today:  </a:t>
            </a:r>
          </a:p>
          <a:p>
            <a:pPr lvl="1">
              <a:buFont typeface="Arial" panose="020B0604020202020204" pitchFamily="34" charset="0"/>
              <a:buChar char="•"/>
            </a:pPr>
            <a:r>
              <a:rPr lang="en-US" altLang="en-US" sz="1600" dirty="0">
                <a:hlinkClick r:id="rId2"/>
              </a:rPr>
              <a:t>https://mentor.ieee.org/802.11/dcn/19/11-19-1630-00-00ax-tgax-september-2019-hanoi-meeting-minutes.docx</a:t>
            </a:r>
            <a:endParaRPr lang="en-US" altLang="en-US" sz="1600" dirty="0"/>
          </a:p>
          <a:p>
            <a:pPr lvl="1">
              <a:buFont typeface="Arial" panose="020B0604020202020204" pitchFamily="34" charset="0"/>
              <a:buChar char="•"/>
            </a:pPr>
            <a:r>
              <a:rPr lang="en-US" altLang="en-US" sz="1600" dirty="0">
                <a:hlinkClick r:id="rId3"/>
              </a:rPr>
              <a:t>https://mentor.ieee.org/802.11/dcn/19/11-19-1990-00-00ax-tgax-teleconference-minutes-october-29-2019.docx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Allan Jones	Second: Bin Tian</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0124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2202-94F8-5545-B6B3-E56B0A3DA9A8}"/>
              </a:ext>
            </a:extLst>
          </p:cNvPr>
          <p:cNvSpPr>
            <a:spLocks noGrp="1"/>
          </p:cNvSpPr>
          <p:nvPr>
            <p:ph type="title"/>
          </p:nvPr>
        </p:nvSpPr>
        <p:spPr/>
        <p:txBody>
          <a:bodyPr/>
          <a:lstStyle/>
          <a:p>
            <a:r>
              <a:rPr lang="en-US" dirty="0"/>
              <a:t>Summary of WG LB 244 Results</a:t>
            </a:r>
          </a:p>
        </p:txBody>
      </p:sp>
      <p:sp>
        <p:nvSpPr>
          <p:cNvPr id="3" name="Content Placeholder 2">
            <a:extLst>
              <a:ext uri="{FF2B5EF4-FFF2-40B4-BE49-F238E27FC236}">
                <a16:creationId xmlns:a16="http://schemas.microsoft.com/office/drawing/2014/main" id="{99C00573-B3C6-3F42-967E-063E540FEA83}"/>
              </a:ext>
            </a:extLst>
          </p:cNvPr>
          <p:cNvSpPr>
            <a:spLocks noGrp="1"/>
          </p:cNvSpPr>
          <p:nvPr>
            <p:ph idx="1"/>
          </p:nvPr>
        </p:nvSpPr>
        <p:spPr/>
        <p:txBody>
          <a:bodyPr/>
          <a:lstStyle/>
          <a:p>
            <a:pPr>
              <a:buFont typeface="Arial" panose="020B0604020202020204" pitchFamily="34" charset="0"/>
              <a:buChar char="•"/>
            </a:pPr>
            <a:r>
              <a:rPr lang="en-CA" dirty="0"/>
              <a:t>Draft 5.0 completed recirculation ballot on October 24. The approval percentage was 93.8%. 558 comments were receive (including those on the CAD – 34 comments). </a:t>
            </a:r>
            <a:r>
              <a:rPr lang="en-US" dirty="0"/>
              <a:t>166 editorial, 385 technical, and 7 general.</a:t>
            </a:r>
          </a:p>
          <a:p>
            <a:pPr>
              <a:buFont typeface="Arial" panose="020B0604020202020204" pitchFamily="34" charset="0"/>
              <a:buChar char="•"/>
            </a:pPr>
            <a:r>
              <a:rPr lang="en-US" dirty="0"/>
              <a:t>Draft 5.1 is available in the member area including resolutions to the Editorial comments.</a:t>
            </a:r>
          </a:p>
        </p:txBody>
      </p:sp>
      <p:sp>
        <p:nvSpPr>
          <p:cNvPr id="4" name="Slide Number Placeholder 3">
            <a:extLst>
              <a:ext uri="{FF2B5EF4-FFF2-40B4-BE49-F238E27FC236}">
                <a16:creationId xmlns:a16="http://schemas.microsoft.com/office/drawing/2014/main" id="{50D2B7CE-8C49-584C-91BF-4D23F64E36B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BC54A4-E2A2-834C-90C4-CA4A33A4C8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D938C7-A52C-F04B-8BE6-DAB39E0B779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4067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CE9D8-19D1-5C48-BDDC-22F3870E7344}"/>
              </a:ext>
            </a:extLst>
          </p:cNvPr>
          <p:cNvSpPr>
            <a:spLocks noGrp="1"/>
          </p:cNvSpPr>
          <p:nvPr>
            <p:ph type="title"/>
          </p:nvPr>
        </p:nvSpPr>
        <p:spPr/>
        <p:txBody>
          <a:bodyPr/>
          <a:lstStyle/>
          <a:p>
            <a:r>
              <a:rPr lang="en-US" dirty="0"/>
              <a:t>11-19/1995 (Laurent </a:t>
            </a:r>
            <a:r>
              <a:rPr lang="en-US" dirty="0" err="1"/>
              <a:t>Cariou</a:t>
            </a:r>
            <a:r>
              <a:rPr lang="en-US" dirty="0"/>
              <a:t>)</a:t>
            </a:r>
          </a:p>
        </p:txBody>
      </p:sp>
      <p:sp>
        <p:nvSpPr>
          <p:cNvPr id="3" name="Content Placeholder 2">
            <a:extLst>
              <a:ext uri="{FF2B5EF4-FFF2-40B4-BE49-F238E27FC236}">
                <a16:creationId xmlns:a16="http://schemas.microsoft.com/office/drawing/2014/main" id="{2A700B7B-3EAF-514F-A61A-FBFFFA0541B4}"/>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solidFill>
                  <a:srgbClr val="FF0000"/>
                </a:solidFill>
              </a:rPr>
              <a:t>22186 </a:t>
            </a:r>
            <a:r>
              <a:rPr lang="en-GB" dirty="0">
                <a:solidFill>
                  <a:schemeClr val="tx1"/>
                </a:solidFill>
              </a:rPr>
              <a:t>22285</a:t>
            </a:r>
            <a:r>
              <a:rPr lang="en-GB" dirty="0">
                <a:solidFill>
                  <a:srgbClr val="FF0000"/>
                </a:solidFill>
              </a:rPr>
              <a:t> 22324 22325 </a:t>
            </a:r>
            <a:r>
              <a:rPr lang="en-GB" dirty="0"/>
              <a:t>22376 22377 22432 22433 </a:t>
            </a:r>
            <a:r>
              <a:rPr lang="en-GB" dirty="0">
                <a:solidFill>
                  <a:srgbClr val="FF0000"/>
                </a:solidFill>
              </a:rPr>
              <a:t>22497</a:t>
            </a:r>
            <a:r>
              <a:rPr lang="en-GB" dirty="0"/>
              <a:t> </a:t>
            </a:r>
            <a:r>
              <a:rPr lang="en-GB" dirty="0">
                <a:solidFill>
                  <a:schemeClr val="tx1"/>
                </a:solidFill>
              </a:rPr>
              <a:t>22545</a:t>
            </a:r>
            <a:r>
              <a:rPr lang="en-GB" dirty="0"/>
              <a:t> in doc 11-19/1995r1?</a:t>
            </a:r>
          </a:p>
          <a:p>
            <a:pPr>
              <a:buFont typeface="Arial" panose="020B0604020202020204" pitchFamily="34" charset="0"/>
              <a:buChar char="•"/>
            </a:pPr>
            <a:endParaRPr lang="en-GB" dirty="0"/>
          </a:p>
          <a:p>
            <a:pPr>
              <a:buFont typeface="Arial" panose="020B0604020202020204" pitchFamily="34" charset="0"/>
              <a:buChar char="•"/>
            </a:pPr>
            <a:r>
              <a:rPr lang="en-GB" dirty="0"/>
              <a:t>Passed with unanimous consent – only CIDs written in black</a:t>
            </a:r>
          </a:p>
          <a:p>
            <a:pPr>
              <a:buFont typeface="Arial" panose="020B0604020202020204" pitchFamily="34" charset="0"/>
              <a:buChar char="•"/>
            </a:pPr>
            <a:endParaRPr lang="en-GB" dirty="0"/>
          </a:p>
          <a:p>
            <a:pPr>
              <a:buFont typeface="Arial" panose="020B0604020202020204" pitchFamily="34" charset="0"/>
              <a:buChar char="•"/>
            </a:pPr>
            <a:endParaRPr lang="en-CA" dirty="0"/>
          </a:p>
          <a:p>
            <a:endParaRPr lang="en-US" dirty="0"/>
          </a:p>
        </p:txBody>
      </p:sp>
      <p:sp>
        <p:nvSpPr>
          <p:cNvPr id="4" name="Slide Number Placeholder 3">
            <a:extLst>
              <a:ext uri="{FF2B5EF4-FFF2-40B4-BE49-F238E27FC236}">
                <a16:creationId xmlns:a16="http://schemas.microsoft.com/office/drawing/2014/main" id="{B2F4971A-2ECF-9746-9DCD-D92CA0A9D7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987F143-DC7A-D94F-B83F-6A7D775DA6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98BF0-C622-9247-92E7-40AB1C90C98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66654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B0F2-53D6-274B-9648-347955FB0A11}"/>
              </a:ext>
            </a:extLst>
          </p:cNvPr>
          <p:cNvSpPr>
            <a:spLocks noGrp="1"/>
          </p:cNvSpPr>
          <p:nvPr>
            <p:ph type="title"/>
          </p:nvPr>
        </p:nvSpPr>
        <p:spPr/>
        <p:txBody>
          <a:bodyPr/>
          <a:lstStyle/>
          <a:p>
            <a:r>
              <a:rPr lang="en-US" dirty="0"/>
              <a:t>11-19/1997 (Laurent </a:t>
            </a:r>
            <a:r>
              <a:rPr lang="en-US" dirty="0" err="1"/>
              <a:t>Cariou</a:t>
            </a:r>
            <a:r>
              <a:rPr lang="en-US" dirty="0"/>
              <a:t>)</a:t>
            </a:r>
          </a:p>
        </p:txBody>
      </p:sp>
      <p:sp>
        <p:nvSpPr>
          <p:cNvPr id="3" name="Content Placeholder 2">
            <a:extLst>
              <a:ext uri="{FF2B5EF4-FFF2-40B4-BE49-F238E27FC236}">
                <a16:creationId xmlns:a16="http://schemas.microsoft.com/office/drawing/2014/main" id="{71DB2F41-DD57-AC41-B857-0DC305365E1E}"/>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22527, 22528, 22529, 22530, 22531, 22532, 22533</a:t>
            </a:r>
            <a:r>
              <a:rPr lang="en-CA" dirty="0"/>
              <a:t> in doc 11-19/1997r2?</a:t>
            </a:r>
          </a:p>
          <a:p>
            <a:pPr>
              <a:buFont typeface="Arial" panose="020B0604020202020204" pitchFamily="34" charset="0"/>
              <a:buChar char="•"/>
            </a:pPr>
            <a:endParaRPr lang="en-CA" dirty="0"/>
          </a:p>
          <a:p>
            <a:pPr>
              <a:buFont typeface="Arial" panose="020B0604020202020204" pitchFamily="34" charset="0"/>
              <a:buChar char="•"/>
            </a:pPr>
            <a:r>
              <a:rPr lang="en-CA" dirty="0"/>
              <a:t>Passed with unanimous consent.</a:t>
            </a:r>
            <a:endParaRPr lang="en-US" dirty="0"/>
          </a:p>
        </p:txBody>
      </p:sp>
      <p:sp>
        <p:nvSpPr>
          <p:cNvPr id="4" name="Slide Number Placeholder 3">
            <a:extLst>
              <a:ext uri="{FF2B5EF4-FFF2-40B4-BE49-F238E27FC236}">
                <a16:creationId xmlns:a16="http://schemas.microsoft.com/office/drawing/2014/main" id="{AFC2B97C-4BB4-B34D-B885-F23A3EAEA35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CB15312-2874-5E43-93FA-C2B05F95201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592FA3-BE62-1A42-9E99-290FCE8FDAF0}"/>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4912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BF06-9B5A-E04E-9573-5923ED87C372}"/>
              </a:ext>
            </a:extLst>
          </p:cNvPr>
          <p:cNvSpPr>
            <a:spLocks noGrp="1"/>
          </p:cNvSpPr>
          <p:nvPr>
            <p:ph type="title"/>
          </p:nvPr>
        </p:nvSpPr>
        <p:spPr/>
        <p:txBody>
          <a:bodyPr/>
          <a:lstStyle/>
          <a:p>
            <a:r>
              <a:rPr lang="en-US" dirty="0"/>
              <a:t>11-19/1996 (Laurent </a:t>
            </a:r>
            <a:r>
              <a:rPr lang="en-US" dirty="0" err="1"/>
              <a:t>Cariou</a:t>
            </a:r>
            <a:r>
              <a:rPr lang="en-US" dirty="0"/>
              <a:t>)</a:t>
            </a:r>
          </a:p>
        </p:txBody>
      </p:sp>
      <p:sp>
        <p:nvSpPr>
          <p:cNvPr id="3" name="Content Placeholder 2">
            <a:extLst>
              <a:ext uri="{FF2B5EF4-FFF2-40B4-BE49-F238E27FC236}">
                <a16:creationId xmlns:a16="http://schemas.microsoft.com/office/drawing/2014/main" id="{F635028B-EBF1-7E4C-9AF2-12BE718EF85B}"/>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22223 22224 22225 </a:t>
            </a:r>
            <a:r>
              <a:rPr lang="en-GB" dirty="0">
                <a:solidFill>
                  <a:srgbClr val="FF0000"/>
                </a:solidFill>
              </a:rPr>
              <a:t>22251</a:t>
            </a:r>
            <a:r>
              <a:rPr lang="en-GB" dirty="0"/>
              <a:t> </a:t>
            </a:r>
            <a:r>
              <a:rPr lang="en-GB" dirty="0">
                <a:solidFill>
                  <a:srgbClr val="FF0000"/>
                </a:solidFill>
              </a:rPr>
              <a:t>22252</a:t>
            </a:r>
            <a:r>
              <a:rPr lang="en-GB" dirty="0"/>
              <a:t> 22254 22255 22256 22257</a:t>
            </a:r>
            <a:r>
              <a:rPr lang="en-CA" dirty="0"/>
              <a:t> in doc 11-19/1996r0?</a:t>
            </a:r>
          </a:p>
          <a:p>
            <a:pPr>
              <a:buFont typeface="Arial" panose="020B0604020202020204" pitchFamily="34" charset="0"/>
              <a:buChar char="•"/>
            </a:pPr>
            <a:endParaRPr lang="en-CA" dirty="0"/>
          </a:p>
          <a:p>
            <a:pPr>
              <a:buFont typeface="Arial" panose="020B0604020202020204" pitchFamily="34" charset="0"/>
              <a:buChar char="•"/>
            </a:pPr>
            <a:r>
              <a:rPr lang="en-CA" dirty="0"/>
              <a:t>Approved with unanimous consent – CIDs written in black</a:t>
            </a:r>
          </a:p>
          <a:p>
            <a:pPr>
              <a:buFont typeface="Arial" panose="020B0604020202020204" pitchFamily="34" charset="0"/>
              <a:buChar char="•"/>
            </a:pPr>
            <a:endParaRPr lang="en-CA"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B2B0368-D6E1-4F4E-96FB-22006ECC7BB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70F7C3A-8695-9E46-AC5A-6B32D3BF789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FAAACB3-F17F-9F4B-92F9-BDBA294F5AE8}"/>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811060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7DB6-063D-6A4D-9AC0-3D375BFD05D5}"/>
              </a:ext>
            </a:extLst>
          </p:cNvPr>
          <p:cNvSpPr>
            <a:spLocks noGrp="1"/>
          </p:cNvSpPr>
          <p:nvPr>
            <p:ph type="title"/>
          </p:nvPr>
        </p:nvSpPr>
        <p:spPr/>
        <p:txBody>
          <a:bodyPr/>
          <a:lstStyle/>
          <a:p>
            <a:r>
              <a:rPr lang="en-US" dirty="0"/>
              <a:t>11-19/2004 (</a:t>
            </a:r>
            <a:r>
              <a:rPr lang="en-US" dirty="0" err="1"/>
              <a:t>Youhan</a:t>
            </a:r>
            <a:r>
              <a:rPr lang="en-US" dirty="0"/>
              <a:t> Kim)</a:t>
            </a:r>
          </a:p>
        </p:txBody>
      </p:sp>
      <p:sp>
        <p:nvSpPr>
          <p:cNvPr id="3" name="Content Placeholder 2">
            <a:extLst>
              <a:ext uri="{FF2B5EF4-FFF2-40B4-BE49-F238E27FC236}">
                <a16:creationId xmlns:a16="http://schemas.microsoft.com/office/drawing/2014/main" id="{240D96FD-D5B8-6344-B9B2-A2DEBA4AF269}"/>
              </a:ext>
            </a:extLst>
          </p:cNvPr>
          <p:cNvSpPr>
            <a:spLocks noGrp="1"/>
          </p:cNvSpPr>
          <p:nvPr>
            <p:ph idx="1"/>
          </p:nvPr>
        </p:nvSpPr>
        <p:spPr/>
        <p:txBody>
          <a:bodyPr/>
          <a:lstStyle/>
          <a:p>
            <a:pPr>
              <a:buFont typeface="Arial" panose="020B0604020202020204" pitchFamily="34" charset="0"/>
              <a:buChar char="•"/>
            </a:pPr>
            <a:r>
              <a:rPr lang="en-US" dirty="0"/>
              <a:t>Do you accept resolutions to CIDs </a:t>
            </a:r>
            <a:r>
              <a:rPr lang="en-GB" dirty="0"/>
              <a:t>22460, 22024, 22025, 22026, 22027, 22548, 22297, 22298, 22556, 22367, 22396, 22505, 22506 in doc 11-19/2004r1?</a:t>
            </a:r>
          </a:p>
          <a:p>
            <a:pPr>
              <a:buFont typeface="Arial" panose="020B0604020202020204" pitchFamily="34" charset="0"/>
              <a:buChar char="•"/>
            </a:pPr>
            <a:endParaRPr lang="en-GB" dirty="0"/>
          </a:p>
          <a:p>
            <a:pPr>
              <a:buFont typeface="Arial" panose="020B0604020202020204" pitchFamily="34" charset="0"/>
              <a:buChar char="•"/>
            </a:pPr>
            <a:r>
              <a:rPr lang="en-GB" dirty="0"/>
              <a:t>Approved with unanimous consent. </a:t>
            </a:r>
            <a:endParaRPr lang="en-CA" dirty="0"/>
          </a:p>
          <a:p>
            <a:endParaRPr lang="en-US" dirty="0"/>
          </a:p>
        </p:txBody>
      </p:sp>
      <p:sp>
        <p:nvSpPr>
          <p:cNvPr id="4" name="Slide Number Placeholder 3">
            <a:extLst>
              <a:ext uri="{FF2B5EF4-FFF2-40B4-BE49-F238E27FC236}">
                <a16:creationId xmlns:a16="http://schemas.microsoft.com/office/drawing/2014/main" id="{802634FC-EB33-0447-9BD9-C37D7D206C8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AC07F58-E134-184D-9A8E-F68B1A83986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AE6805E-7F75-7544-9A0A-C814696D44AC}"/>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525876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16378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1"/>
            <a:ext cx="9753600" cy="1065213"/>
          </a:xfrm>
        </p:spPr>
        <p:txBody>
          <a:bodyPr/>
          <a:lstStyle/>
          <a:p>
            <a:r>
              <a:rPr lang="en-US" altLang="en-US" dirty="0"/>
              <a:t>Agenda for Tuesday November 12,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1">
              <a:lnSpc>
                <a:spcPct val="80000"/>
              </a:lnSpc>
              <a:buFont typeface="Arial" panose="020B0604020202020204" pitchFamily="34" charset="0"/>
              <a:buChar char="•"/>
            </a:pPr>
            <a:r>
              <a:rPr lang="en-US" altLang="en-US" dirty="0"/>
              <a:t>Preamble puncturing</a:t>
            </a:r>
          </a:p>
          <a:p>
            <a:pPr lvl="1">
              <a:lnSpc>
                <a:spcPct val="80000"/>
              </a:lnSpc>
              <a:buFont typeface="Arial" panose="020B0604020202020204" pitchFamily="34" charset="0"/>
              <a:buChar char="•"/>
            </a:pPr>
            <a:r>
              <a:rPr lang="en-US" altLang="en-US" dirty="0"/>
              <a:t>Other PHY submissions</a:t>
            </a:r>
          </a:p>
          <a:p>
            <a:pPr lvl="0">
              <a:lnSpc>
                <a:spcPct val="80000"/>
              </a:lnSpc>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02844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9905999" cy="1065213"/>
          </a:xfrm>
        </p:spPr>
        <p:txBody>
          <a:bodyPr/>
          <a:lstStyle/>
          <a:p>
            <a:r>
              <a:rPr lang="en-US" altLang="en-US" dirty="0"/>
              <a:t>Agenda for Tuesday November 12,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52309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Wednesday November 13,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3389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77400" cy="1065213"/>
          </a:xfrm>
        </p:spPr>
        <p:txBody>
          <a:bodyPr/>
          <a:lstStyle/>
          <a:p>
            <a:r>
              <a:rPr lang="en-US" altLang="en-US" dirty="0"/>
              <a:t>Agenda for Wednesday November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71069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1"/>
            <a:ext cx="9601200" cy="1065213"/>
          </a:xfrm>
        </p:spPr>
        <p:txBody>
          <a:bodyPr/>
          <a:lstStyle/>
          <a:p>
            <a:r>
              <a:rPr lang="en-US" altLang="en-US" dirty="0"/>
              <a:t>Agenda for Thursday November 14,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094505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1"/>
            <a:ext cx="9525000" cy="1065213"/>
          </a:xfrm>
        </p:spPr>
        <p:txBody>
          <a:bodyPr/>
          <a:lstStyle/>
          <a:p>
            <a:r>
              <a:rPr lang="en-US" altLang="en-US" dirty="0"/>
              <a:t>Agenda for Thursday November 14,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2020</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4798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4015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3288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51380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41178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November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548719827"/>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TotalTime>
  <Words>2819</Words>
  <Application>Microsoft Macintosh PowerPoint</Application>
  <PresentationFormat>Widescreen</PresentationFormat>
  <Paragraphs>530</Paragraphs>
  <Slides>34</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Arial Black</vt:lpstr>
      <vt:lpstr>Calibri</vt:lpstr>
      <vt:lpstr>Monotype Sorts</vt:lpstr>
      <vt:lpstr>Symbol</vt:lpstr>
      <vt:lpstr>Times New Roman</vt:lpstr>
      <vt:lpstr>Office Theme</vt:lpstr>
      <vt:lpstr>Document</vt:lpstr>
      <vt:lpstr>TGax November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Items for the Week</vt:lpstr>
      <vt:lpstr>General Flow of the Meeting</vt:lpstr>
      <vt:lpstr>TGax Schedule</vt:lpstr>
      <vt:lpstr>Agenda for Monday November 11, 16:00 – 18:00 </vt:lpstr>
      <vt:lpstr>Submissions</vt:lpstr>
      <vt:lpstr>Submissions</vt:lpstr>
      <vt:lpstr>Approval of  TG Minutes (September 2019 Meeting and Telecon Minutes) </vt:lpstr>
      <vt:lpstr>Summary of WG LB 244 Results</vt:lpstr>
      <vt:lpstr>11-19/1995 (Laurent Cariou)</vt:lpstr>
      <vt:lpstr>11-19/1997 (Laurent Cariou)</vt:lpstr>
      <vt:lpstr>11-19/1996 (Laurent Cariou)</vt:lpstr>
      <vt:lpstr>11-19/2004 (Youhan Kim)</vt:lpstr>
      <vt:lpstr>Agenda for Tuesday November 12, 08:00 – 10:00 </vt:lpstr>
      <vt:lpstr>Agenda for Tuesday November 12, 10:30 – 12:30 </vt:lpstr>
      <vt:lpstr>Agenda for Tuesday November 12, 16:00 – 18:00 </vt:lpstr>
      <vt:lpstr>Agenda for Wednesday November 13, 08:00 – 10:00 </vt:lpstr>
      <vt:lpstr>Agenda for Wednesday November 13 13:30 – 15:30 </vt:lpstr>
      <vt:lpstr>Agenda for Thursday November 14, 10:30 – 12:30</vt:lpstr>
      <vt:lpstr>Agenda for Thursday November 14, 16:00 – 18:00</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46</cp:revision>
  <cp:lastPrinted>1601-01-01T00:00:00Z</cp:lastPrinted>
  <dcterms:created xsi:type="dcterms:W3CDTF">2019-08-14T12:42:27Z</dcterms:created>
  <dcterms:modified xsi:type="dcterms:W3CDTF">2019-11-12T14:24:03Z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1570103256</vt:lpwstr>
  </property>
</Properties>
</file>