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5" r:id="rId2"/>
    <p:sldId id="266" r:id="rId3"/>
    <p:sldId id="267" r:id="rId4"/>
    <p:sldId id="268" r:id="rId5"/>
    <p:sldId id="269" r:id="rId6"/>
    <p:sldId id="270" r:id="rId7"/>
    <p:sldId id="271" r:id="rId8"/>
    <p:sldId id="272" r:id="rId9"/>
    <p:sldId id="273" r:id="rId10"/>
    <p:sldId id="274" r:id="rId11"/>
    <p:sldId id="296" r:id="rId12"/>
    <p:sldId id="297" r:id="rId13"/>
    <p:sldId id="298" r:id="rId14"/>
    <p:sldId id="276" r:id="rId15"/>
    <p:sldId id="277" r:id="rId16"/>
    <p:sldId id="278" r:id="rId17"/>
    <p:sldId id="284" r:id="rId18"/>
    <p:sldId id="280" r:id="rId19"/>
    <p:sldId id="299" r:id="rId20"/>
    <p:sldId id="282" r:id="rId21"/>
    <p:sldId id="286" r:id="rId22"/>
    <p:sldId id="295" r:id="rId23"/>
    <p:sldId id="287" r:id="rId24"/>
    <p:sldId id="288" r:id="rId25"/>
    <p:sldId id="289" r:id="rId26"/>
    <p:sldId id="290" r:id="rId27"/>
    <p:sldId id="291" r:id="rId28"/>
    <p:sldId id="293" r:id="rId29"/>
    <p:sldId id="294"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2" autoAdjust="0"/>
    <p:restoredTop sz="94660"/>
  </p:normalViewPr>
  <p:slideViewPr>
    <p:cSldViewPr>
      <p:cViewPr varScale="1">
        <p:scale>
          <a:sx n="112" d="100"/>
          <a:sy n="112" d="100"/>
        </p:scale>
        <p:origin x="608" y="2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659432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1496032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802.11-19/1732r1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1990-00-00ax-tgax-teleconference-minutes-october-29-2019.docx" TargetMode="External"/><Relationship Id="rId2" Type="http://schemas.openxmlformats.org/officeDocument/2006/relationships/hyperlink" Target="https://mentor.ieee.org/802.11/dcn/19/11-19-1630-00-00ax-tgax-september-2019-hanoi-meeting-minut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November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November 2019 Meeting 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2019-10-04</a:t>
            </a:r>
          </a:p>
        </p:txBody>
      </p:sp>
      <p:graphicFrame>
        <p:nvGraphicFramePr>
          <p:cNvPr id="3075" name="Object 3"/>
          <p:cNvGraphicFramePr>
            <a:graphicFrameLocks noChangeAspect="1"/>
          </p:cNvGraphicFramePr>
          <p:nvPr/>
        </p:nvGraphicFramePr>
        <p:xfrm>
          <a:off x="2044700" y="2486026"/>
          <a:ext cx="8289807" cy="2543175"/>
        </p:xfrm>
        <a:graphic>
          <a:graphicData uri="http://schemas.openxmlformats.org/presentationml/2006/ole">
            <mc:AlternateContent xmlns:mc="http://schemas.openxmlformats.org/markup-compatibility/2006">
              <mc:Choice xmlns:v="urn:schemas-microsoft-com:vml" Requires="v">
                <p:oleObj spid="_x0000_s4123"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486026"/>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a:xfrm>
            <a:off x="762001" y="1830387"/>
            <a:ext cx="10513484" cy="4113213"/>
          </a:xfrm>
        </p:spPr>
        <p:txBody>
          <a:bodyPr/>
          <a:lstStyle/>
          <a:p>
            <a:pPr>
              <a:buFont typeface="Arial" panose="020B0604020202020204" pitchFamily="34" charset="0"/>
              <a:buChar char="•"/>
            </a:pPr>
            <a:r>
              <a:rPr lang="en-US" dirty="0"/>
              <a:t>Approve meeting and teleconference minutes since July 2019.</a:t>
            </a:r>
          </a:p>
          <a:p>
            <a:pPr>
              <a:buFont typeface="Arial" panose="020B0604020202020204" pitchFamily="34" charset="0"/>
              <a:buChar char="•"/>
            </a:pPr>
            <a:r>
              <a:rPr lang="en-US" dirty="0"/>
              <a:t>Start comment resolution on draft D5.0 with the intention to complete resolution of all comments by the end of this meeting.</a:t>
            </a:r>
          </a:p>
          <a:p>
            <a:pPr>
              <a:buFont typeface="Arial" panose="020B0604020202020204" pitchFamily="34" charset="0"/>
              <a:buChar char="•"/>
            </a:pPr>
            <a:r>
              <a:rPr lang="en-US" dirty="0"/>
              <a:t>Review and approve the report to the 802 EC for conditional approver to proceed to SA ballot.</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210289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33400"/>
            <a:ext cx="7770813" cy="838200"/>
          </a:xfrm>
        </p:spPr>
        <p:txBody>
          <a:bodyPr/>
          <a:lstStyle/>
          <a:p>
            <a:r>
              <a:rPr lang="en-US" dirty="0"/>
              <a:t>General Flow of the Meeting</a:t>
            </a:r>
          </a:p>
        </p:txBody>
      </p:sp>
      <p:sp>
        <p:nvSpPr>
          <p:cNvPr id="7" name="Content Placeholder 6"/>
          <p:cNvSpPr>
            <a:spLocks noGrp="1"/>
          </p:cNvSpPr>
          <p:nvPr>
            <p:ph sz="half" idx="1"/>
          </p:nvPr>
        </p:nvSpPr>
        <p:spPr>
          <a:xfrm>
            <a:off x="1143000" y="1322246"/>
            <a:ext cx="4341813" cy="4113213"/>
          </a:xfrm>
        </p:spPr>
        <p:txBody>
          <a:bodyPr/>
          <a:lstStyle/>
          <a:p>
            <a:pPr>
              <a:lnSpc>
                <a:spcPct val="80000"/>
              </a:lnSpc>
            </a:pPr>
            <a:endParaRPr lang="en-US" altLang="en-US" sz="1200" dirty="0"/>
          </a:p>
          <a:p>
            <a:pPr>
              <a:lnSpc>
                <a:spcPct val="80000"/>
              </a:lnSpc>
            </a:pPr>
            <a:r>
              <a:rPr lang="en-US" altLang="en-US" sz="1400" dirty="0"/>
              <a:t>Monday November 11, 16:00 – 18:00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p>
          <a:p>
            <a:pPr lvl="0">
              <a:lnSpc>
                <a:spcPct val="80000"/>
              </a:lnSpc>
            </a:pPr>
            <a:r>
              <a:rPr lang="en-CA" altLang="en-US" sz="1400" dirty="0"/>
              <a:t>Tuesday</a:t>
            </a:r>
            <a:r>
              <a:rPr lang="en-US" altLang="en-US" sz="1400" dirty="0"/>
              <a:t> November 12,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endParaRPr lang="en-US" altLang="en-US" sz="1600" dirty="0"/>
          </a:p>
          <a:p>
            <a:pPr lvl="0">
              <a:lnSpc>
                <a:spcPct val="80000"/>
              </a:lnSpc>
            </a:pPr>
            <a:r>
              <a:rPr lang="en-CA" altLang="en-US" sz="1400" dirty="0"/>
              <a:t>Tuesday</a:t>
            </a:r>
            <a:r>
              <a:rPr lang="en-US" altLang="en-US" sz="1400" dirty="0"/>
              <a:t> November 12, 10:30 – 12:30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lvl="0">
              <a:lnSpc>
                <a:spcPct val="80000"/>
              </a:lnSpc>
            </a:pPr>
            <a:r>
              <a:rPr lang="en-CA" altLang="en-US" sz="1400" dirty="0"/>
              <a:t>Tuesday</a:t>
            </a:r>
            <a:r>
              <a:rPr lang="en-US" altLang="en-US" sz="1400" dirty="0"/>
              <a:t> November 12, 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lvl="1">
              <a:lnSpc>
                <a:spcPct val="80000"/>
              </a:lnSpc>
            </a:pPr>
            <a:endParaRPr lang="en-US" altLang="en-US" sz="1200" dirty="0"/>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6324600" y="1449387"/>
            <a:ext cx="4495800" cy="4113213"/>
          </a:xfrm>
        </p:spPr>
        <p:txBody>
          <a:bodyPr/>
          <a:lstStyle/>
          <a:p>
            <a:pPr lvl="0">
              <a:lnSpc>
                <a:spcPct val="80000"/>
              </a:lnSpc>
            </a:pPr>
            <a:r>
              <a:rPr lang="en-CA" altLang="en-US" sz="1400" dirty="0"/>
              <a:t>Wednesday</a:t>
            </a:r>
            <a:r>
              <a:rPr lang="en-US" altLang="en-US" sz="1400" dirty="0"/>
              <a:t> November 13,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200" dirty="0"/>
              <a:t>Wednesday November 13,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400" dirty="0"/>
              <a:t>Thursday November 14, 10:30 – 12:30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endParaRPr lang="en-US" altLang="en-US" sz="1800" dirty="0"/>
          </a:p>
          <a:p>
            <a:pPr>
              <a:lnSpc>
                <a:spcPct val="80000"/>
              </a:lnSpc>
            </a:pPr>
            <a:r>
              <a:rPr lang="en-US" altLang="en-US" sz="1400" dirty="0"/>
              <a:t>Thursday November 14, 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TG Motions</a:t>
            </a:r>
          </a:p>
          <a:p>
            <a:pPr lvl="1">
              <a:lnSpc>
                <a:spcPct val="80000"/>
              </a:lnSpc>
            </a:pPr>
            <a:r>
              <a:rPr lang="en-US" altLang="en-US" sz="1200" dirty="0"/>
              <a:t>Comment Resolution</a:t>
            </a:r>
          </a:p>
          <a:p>
            <a:pPr lvl="1">
              <a:lnSpc>
                <a:spcPct val="80000"/>
              </a:lnSpc>
            </a:pPr>
            <a:r>
              <a:rPr lang="en-US" altLang="en-US" sz="1200" dirty="0"/>
              <a:t>TG ad hoc meeting</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847096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66980611"/>
              </p:ext>
            </p:extLst>
          </p:nvPr>
        </p:nvGraphicFramePr>
        <p:xfrm>
          <a:off x="2438400" y="2324154"/>
          <a:ext cx="7086600" cy="22783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3"/>
                    </a:ext>
                  </a:extLst>
                </a:gridCol>
                <a:gridCol w="1417320">
                  <a:extLst>
                    <a:ext uri="{9D8B030D-6E8A-4147-A177-3AD203B41FA5}">
                      <a16:colId xmlns:a16="http://schemas.microsoft.com/office/drawing/2014/main" val="20004"/>
                    </a:ext>
                  </a:extLst>
                </a:gridCol>
              </a:tblGrid>
              <a:tr h="4190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tc>
                  <a:txBody>
                    <a:bodyPr/>
                    <a:lstStyle/>
                    <a:p>
                      <a:endParaRPr lang="en-US"/>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b="1" dirty="0"/>
                    </a:p>
                  </a:txBody>
                  <a:tcPr/>
                </a:tc>
                <a:tc>
                  <a:txBody>
                    <a:bodyPr/>
                    <a:lstStyle/>
                    <a:p>
                      <a:endParaRPr lang="en-US" dirty="0"/>
                    </a:p>
                  </a:txBody>
                  <a:tcPr/>
                </a:tc>
                <a:tc>
                  <a:txBody>
                    <a:bodyPr/>
                    <a:lstStyle/>
                    <a:p>
                      <a:pPr algn="ct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91740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Agenda for Monday November 11, 16:00 – 18:00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March 2019 meeting.</a:t>
            </a:r>
            <a:endParaRPr lang="en-US" altLang="en-US" dirty="0"/>
          </a:p>
          <a:p>
            <a:pPr lvl="0">
              <a:lnSpc>
                <a:spcPct val="80000"/>
              </a:lnSpc>
              <a:buFont typeface="Arial" panose="020B0604020202020204" pitchFamily="34" charset="0"/>
              <a:buChar char="•"/>
            </a:pPr>
            <a:r>
              <a:rPr lang="en-US" altLang="en-US" dirty="0"/>
              <a:t>Comment Assignment (if necessary) – all comments were assigned.</a:t>
            </a:r>
          </a:p>
          <a:p>
            <a:pPr lvl="0">
              <a:lnSpc>
                <a:spcPct val="80000"/>
              </a:lnSpc>
              <a:buFont typeface="Arial" panose="020B0604020202020204" pitchFamily="34" charset="0"/>
              <a:buChar char="•"/>
            </a:pPr>
            <a:r>
              <a:rPr lang="en-US" altLang="en-US" dirty="0"/>
              <a:t>Report to EC – 5 min</a:t>
            </a:r>
          </a:p>
          <a:p>
            <a:pPr lvl="0">
              <a:lnSpc>
                <a:spcPct val="80000"/>
              </a:lnSpc>
              <a:buFont typeface="Arial" panose="020B0604020202020204" pitchFamily="34" charset="0"/>
              <a:buChar char="•"/>
            </a:pPr>
            <a:r>
              <a:rPr lang="en-US" altLang="en-US" dirty="0"/>
              <a:t>Comment Resolution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986692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graphicFrame>
        <p:nvGraphicFramePr>
          <p:cNvPr id="8" name="Table 7">
            <a:extLst>
              <a:ext uri="{FF2B5EF4-FFF2-40B4-BE49-F238E27FC236}">
                <a16:creationId xmlns:a16="http://schemas.microsoft.com/office/drawing/2014/main" id="{88DD32DD-EE16-EA4E-B232-4109F0420CB7}"/>
              </a:ext>
            </a:extLst>
          </p:cNvPr>
          <p:cNvGraphicFramePr>
            <a:graphicFrameLocks noGrp="1"/>
          </p:cNvGraphicFramePr>
          <p:nvPr>
            <p:extLst>
              <p:ext uri="{D42A27DB-BD31-4B8C-83A1-F6EECF244321}">
                <p14:modId xmlns:p14="http://schemas.microsoft.com/office/powerpoint/2010/main" val="2595974030"/>
              </p:ext>
            </p:extLst>
          </p:nvPr>
        </p:nvGraphicFramePr>
        <p:xfrm>
          <a:off x="1981200" y="1523999"/>
          <a:ext cx="8001000" cy="4648206"/>
        </p:xfrm>
        <a:graphic>
          <a:graphicData uri="http://schemas.openxmlformats.org/drawingml/2006/table">
            <a:tbl>
              <a:tblPr>
                <a:tableStyleId>{5C22544A-7EE6-4342-B048-85BDC9FD1C3A}</a:tableStyleId>
              </a:tblPr>
              <a:tblGrid>
                <a:gridCol w="804437">
                  <a:extLst>
                    <a:ext uri="{9D8B030D-6E8A-4147-A177-3AD203B41FA5}">
                      <a16:colId xmlns:a16="http://schemas.microsoft.com/office/drawing/2014/main" val="705026460"/>
                    </a:ext>
                  </a:extLst>
                </a:gridCol>
                <a:gridCol w="820212">
                  <a:extLst>
                    <a:ext uri="{9D8B030D-6E8A-4147-A177-3AD203B41FA5}">
                      <a16:colId xmlns:a16="http://schemas.microsoft.com/office/drawing/2014/main" val="384365293"/>
                    </a:ext>
                  </a:extLst>
                </a:gridCol>
                <a:gridCol w="3584479">
                  <a:extLst>
                    <a:ext uri="{9D8B030D-6E8A-4147-A177-3AD203B41FA5}">
                      <a16:colId xmlns:a16="http://schemas.microsoft.com/office/drawing/2014/main" val="1058184404"/>
                    </a:ext>
                  </a:extLst>
                </a:gridCol>
                <a:gridCol w="2791872">
                  <a:extLst>
                    <a:ext uri="{9D8B030D-6E8A-4147-A177-3AD203B41FA5}">
                      <a16:colId xmlns:a16="http://schemas.microsoft.com/office/drawing/2014/main" val="2946096872"/>
                    </a:ext>
                  </a:extLst>
                </a:gridCol>
              </a:tblGrid>
              <a:tr h="234083">
                <a:tc>
                  <a:txBody>
                    <a:bodyPr/>
                    <a:lstStyle/>
                    <a:p>
                      <a:pPr algn="ctr" fontAlgn="b"/>
                      <a:r>
                        <a:rPr lang="en-CA" sz="1200" b="1" u="none" strike="noStrike">
                          <a:effectLst/>
                        </a:rPr>
                        <a:t>Year</a:t>
                      </a:r>
                      <a:endParaRPr lang="en-CA" sz="12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200" b="1" u="none" strike="noStrike">
                          <a:effectLst/>
                        </a:rPr>
                        <a:t>DCN</a:t>
                      </a:r>
                      <a:endParaRPr lang="en-CA" sz="12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200" b="1" u="none" strike="noStrike">
                          <a:effectLst/>
                        </a:rPr>
                        <a:t>Title</a:t>
                      </a:r>
                      <a:endParaRPr lang="en-CA" sz="12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200" b="1" u="none" strike="noStrike" dirty="0">
                          <a:effectLst/>
                        </a:rPr>
                        <a:t>Author</a:t>
                      </a:r>
                      <a:endParaRPr lang="en-CA" sz="1200" b="1"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233774558"/>
                  </a:ext>
                </a:extLst>
              </a:tr>
              <a:tr h="234083">
                <a:tc>
                  <a:txBody>
                    <a:bodyPr/>
                    <a:lstStyle/>
                    <a:p>
                      <a:pPr algn="r" fontAlgn="b"/>
                      <a:r>
                        <a:rPr lang="en-CA" sz="1200" u="none" strike="noStrike">
                          <a:effectLst/>
                        </a:rPr>
                        <a:t>2019</a:t>
                      </a:r>
                      <a:endParaRPr lang="en-CA" sz="12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200" u="none" strike="noStrike">
                          <a:effectLst/>
                        </a:rPr>
                        <a:t>1684</a:t>
                      </a:r>
                      <a:endParaRPr lang="en-CA" sz="12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200" u="none" strike="noStrike">
                          <a:effectLst/>
                        </a:rPr>
                        <a:t>CR on dot11HECCAIndicationMode</a:t>
                      </a:r>
                      <a:endParaRPr lang="en-CA" sz="12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200" u="none" strike="noStrike">
                          <a:effectLst/>
                        </a:rPr>
                        <a:t>Robert Stacey (Intel)</a:t>
                      </a:r>
                      <a:endParaRPr lang="en-CA" sz="1200" b="0" i="0" u="none" strike="noStrike">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2625618514"/>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1796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Comments on TGax CA doc r6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Eldad Perahia (HPE-Aruba)</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992079467"/>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1810</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CR for NAV related comments</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Po-Kai Huang (Intel)</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270470378"/>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1814</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CR for SM Power Save</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Po-Kai Huang (Intel)</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280871633"/>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1816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CR for duration-based RTS/CTS</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Po-Kai Huang (Intel)</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845766524"/>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Resolution to comment to subclause 9.3.1.7.1</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Tomoko Adachi (Toshiba)</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109840805"/>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1831</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LB244-MAC-CR-Miscellaneous</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Alfred Asterjadhi (Qualcomm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208365747"/>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1832</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LB244-MAC-CR-Subclause 26.8</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Alfred Asterjadhi (Qualcomm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894877917"/>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1833</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dirty="0">
                          <a:effectLst/>
                        </a:rPr>
                        <a:t>LB244-MAC-CR-Subclause 26.15</a:t>
                      </a:r>
                      <a:endParaRPr lang="en-CA" sz="1100" b="0" i="0" u="none" strike="noStrike" dirty="0">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Alfred Asterjadhi (Qualcomm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148654050"/>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1834</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LB244-MAC-CR-Subclause 26.17</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Alfred Asterjadhi (Qualcomm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117907918"/>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1835</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LB244-MAC-CR-TWT IE</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Alfred Asterjadhi (Qualcomm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990333667"/>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1871</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Resolution to HESIGB and Related Comments</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Brian Hart (Cisco Systems)</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023165795"/>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1896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cr-d5.0-he-phy-service-interface</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Bo Sun (ZTE)</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571407111"/>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1905</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Resolution for CIDs related to Multiple BSSID</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Abhishek Patil (Qualcomm)</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06663136"/>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1906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Resolution for CIDs related to BSS Color</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Abhishek Patil (Qualcomm)</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0333347"/>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1915</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Resolution for CIDs related to UORA</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Abhishek Patil (Qualcomm)</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071343998"/>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1922</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TSPEC and OM comment resolutions</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Jarkko Kneckt (Apple)</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367871348"/>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1936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D5.0 Ack related Comments Resolution</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George Cherian (Qualcomm)</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862328492"/>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1941</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CIDs on Clause 27.3.10.7 for D5.1</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Jianhan Liu (Mediatek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908855939"/>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1947</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MAC CR on Fragmentation</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Ming Gan (Huawei)</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82790752"/>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1948</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MAC CR on CID 22386 and 22387</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dirty="0">
                          <a:effectLst/>
                        </a:rPr>
                        <a:t>Ming Gan (Huawei)</a:t>
                      </a:r>
                      <a:endParaRPr lang="en-CA" sz="11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90720833"/>
                  </a:ext>
                </a:extLst>
              </a:tr>
            </a:tbl>
          </a:graphicData>
        </a:graphic>
      </p:graphicFrame>
    </p:spTree>
    <p:extLst>
      <p:ext uri="{BB962C8B-B14F-4D97-AF65-F5344CB8AC3E}">
        <p14:creationId xmlns:p14="http://schemas.microsoft.com/office/powerpoint/2010/main" val="36645364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514D2-1BD2-AB43-85B5-170347182455}"/>
              </a:ext>
            </a:extLst>
          </p:cNvPr>
          <p:cNvSpPr>
            <a:spLocks noGrp="1"/>
          </p:cNvSpPr>
          <p:nvPr>
            <p:ph type="title"/>
          </p:nvPr>
        </p:nvSpPr>
        <p:spPr/>
        <p:txBody>
          <a:bodyPr/>
          <a:lstStyle/>
          <a:p>
            <a:r>
              <a:rPr lang="en-US" dirty="0"/>
              <a:t>Submissions</a:t>
            </a:r>
          </a:p>
        </p:txBody>
      </p:sp>
      <p:sp>
        <p:nvSpPr>
          <p:cNvPr id="3" name="Date Placeholder 2">
            <a:extLst>
              <a:ext uri="{FF2B5EF4-FFF2-40B4-BE49-F238E27FC236}">
                <a16:creationId xmlns:a16="http://schemas.microsoft.com/office/drawing/2014/main" id="{EF95303E-272A-D44C-A8EE-E04DA8EB2E5E}"/>
              </a:ext>
            </a:extLst>
          </p:cNvPr>
          <p:cNvSpPr>
            <a:spLocks noGrp="1"/>
          </p:cNvSpPr>
          <p:nvPr>
            <p:ph type="dt" idx="10"/>
          </p:nvPr>
        </p:nvSpPr>
        <p:spPr/>
        <p:txBody>
          <a:bodyPr/>
          <a:lstStyle/>
          <a:p>
            <a:r>
              <a:rPr lang="en-US"/>
              <a:t>November 2019</a:t>
            </a:r>
            <a:endParaRPr lang="en-GB"/>
          </a:p>
        </p:txBody>
      </p:sp>
      <p:sp>
        <p:nvSpPr>
          <p:cNvPr id="4" name="Footer Placeholder 3">
            <a:extLst>
              <a:ext uri="{FF2B5EF4-FFF2-40B4-BE49-F238E27FC236}">
                <a16:creationId xmlns:a16="http://schemas.microsoft.com/office/drawing/2014/main" id="{C5D01D4B-90D2-6B42-8AF0-983A32529B16}"/>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74FE57EB-5086-764E-AA59-8BD034F08B6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a:extLst>
              <a:ext uri="{FF2B5EF4-FFF2-40B4-BE49-F238E27FC236}">
                <a16:creationId xmlns:a16="http://schemas.microsoft.com/office/drawing/2014/main" id="{571AE0B1-70CF-0947-961F-119FCDB876DA}"/>
              </a:ext>
            </a:extLst>
          </p:cNvPr>
          <p:cNvGraphicFramePr>
            <a:graphicFrameLocks noGrp="1"/>
          </p:cNvGraphicFramePr>
          <p:nvPr>
            <p:extLst>
              <p:ext uri="{D42A27DB-BD31-4B8C-83A1-F6EECF244321}">
                <p14:modId xmlns:p14="http://schemas.microsoft.com/office/powerpoint/2010/main" val="57800419"/>
              </p:ext>
            </p:extLst>
          </p:nvPr>
        </p:nvGraphicFramePr>
        <p:xfrm>
          <a:off x="2057400" y="1838010"/>
          <a:ext cx="8484658" cy="4038602"/>
        </p:xfrm>
        <a:graphic>
          <a:graphicData uri="http://schemas.openxmlformats.org/drawingml/2006/table">
            <a:tbl>
              <a:tblPr>
                <a:tableStyleId>{5C22544A-7EE6-4342-B048-85BDC9FD1C3A}</a:tableStyleId>
              </a:tblPr>
              <a:tblGrid>
                <a:gridCol w="853065">
                  <a:extLst>
                    <a:ext uri="{9D8B030D-6E8A-4147-A177-3AD203B41FA5}">
                      <a16:colId xmlns:a16="http://schemas.microsoft.com/office/drawing/2014/main" val="2478413965"/>
                    </a:ext>
                  </a:extLst>
                </a:gridCol>
                <a:gridCol w="869794">
                  <a:extLst>
                    <a:ext uri="{9D8B030D-6E8A-4147-A177-3AD203B41FA5}">
                      <a16:colId xmlns:a16="http://schemas.microsoft.com/office/drawing/2014/main" val="1664128645"/>
                    </a:ext>
                  </a:extLst>
                </a:gridCol>
                <a:gridCol w="3801160">
                  <a:extLst>
                    <a:ext uri="{9D8B030D-6E8A-4147-A177-3AD203B41FA5}">
                      <a16:colId xmlns:a16="http://schemas.microsoft.com/office/drawing/2014/main" val="3395478200"/>
                    </a:ext>
                  </a:extLst>
                </a:gridCol>
                <a:gridCol w="2960639">
                  <a:extLst>
                    <a:ext uri="{9D8B030D-6E8A-4147-A177-3AD203B41FA5}">
                      <a16:colId xmlns:a16="http://schemas.microsoft.com/office/drawing/2014/main" val="2943632581"/>
                    </a:ext>
                  </a:extLst>
                </a:gridCol>
              </a:tblGrid>
              <a:tr h="226350">
                <a:tc>
                  <a:txBody>
                    <a:bodyPr/>
                    <a:lstStyle/>
                    <a:p>
                      <a:pPr algn="ctr" fontAlgn="b"/>
                      <a:r>
                        <a:rPr lang="en-CA" sz="1200" b="1" u="none" strike="noStrike">
                          <a:effectLst/>
                        </a:rPr>
                        <a:t>Year</a:t>
                      </a:r>
                      <a:endParaRPr lang="en-CA" sz="12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200" b="1" u="none" strike="noStrike">
                          <a:effectLst/>
                        </a:rPr>
                        <a:t>DCN</a:t>
                      </a:r>
                      <a:endParaRPr lang="en-CA" sz="12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200" b="1" u="none" strike="noStrike">
                          <a:effectLst/>
                        </a:rPr>
                        <a:t>Title</a:t>
                      </a:r>
                      <a:endParaRPr lang="en-CA" sz="12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200" b="1" u="none" strike="noStrike" dirty="0">
                          <a:effectLst/>
                        </a:rPr>
                        <a:t>Author</a:t>
                      </a:r>
                      <a:endParaRPr lang="en-CA" sz="1200" b="1"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575589511"/>
                  </a:ext>
                </a:extLst>
              </a:tr>
              <a:tr h="221642">
                <a:tc>
                  <a:txBody>
                    <a:bodyPr/>
                    <a:lstStyle/>
                    <a:p>
                      <a:pPr algn="r" fontAlgn="b"/>
                      <a:r>
                        <a:rPr lang="en-CA" sz="1050" u="none" strike="noStrike">
                          <a:effectLst/>
                        </a:rPr>
                        <a:t>2019</a:t>
                      </a:r>
                      <a:endParaRPr lang="en-CA" sz="105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050" u="none" strike="noStrike">
                          <a:effectLst/>
                        </a:rPr>
                        <a:t>1949</a:t>
                      </a:r>
                      <a:endParaRPr lang="en-CA" sz="105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050" u="none" strike="noStrike">
                          <a:effectLst/>
                        </a:rPr>
                        <a:t>CR_22030_22031_22032_22447</a:t>
                      </a:r>
                      <a:endParaRPr lang="en-CA" sz="105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050" u="none" strike="noStrike" dirty="0" err="1">
                          <a:effectLst/>
                        </a:rPr>
                        <a:t>Xiaogang</a:t>
                      </a:r>
                      <a:r>
                        <a:rPr lang="en-CA" sz="1050" u="none" strike="noStrike" dirty="0">
                          <a:effectLst/>
                        </a:rPr>
                        <a:t> Chen (Intel)</a:t>
                      </a:r>
                      <a:endParaRPr lang="en-CA" sz="105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512011208"/>
                  </a:ext>
                </a:extLst>
              </a:tr>
              <a:tr h="221642">
                <a:tc>
                  <a:txBody>
                    <a:bodyPr/>
                    <a:lstStyle/>
                    <a:p>
                      <a:pPr algn="r" fontAlgn="b"/>
                      <a:r>
                        <a:rPr lang="en-CA" sz="1050" u="none" strike="noStrike">
                          <a:effectLst/>
                        </a:rPr>
                        <a:t>2019</a:t>
                      </a:r>
                      <a:endParaRPr lang="en-CA" sz="105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050" u="none" strike="noStrike">
                          <a:effectLst/>
                        </a:rPr>
                        <a:t>1956</a:t>
                      </a:r>
                      <a:endParaRPr lang="en-CA" sz="105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050" u="none" strike="noStrike">
                          <a:effectLst/>
                        </a:rPr>
                        <a:t>CR for BSS Color Related CIDs</a:t>
                      </a:r>
                      <a:endParaRPr lang="en-CA" sz="105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050" u="none" strike="noStrike" dirty="0" err="1">
                          <a:effectLst/>
                        </a:rPr>
                        <a:t>Xiaofei</a:t>
                      </a:r>
                      <a:r>
                        <a:rPr lang="en-CA" sz="1050" u="none" strike="noStrike" dirty="0">
                          <a:effectLst/>
                        </a:rPr>
                        <a:t> WANG (</a:t>
                      </a:r>
                      <a:r>
                        <a:rPr lang="en-CA" sz="1050" u="none" strike="noStrike" dirty="0" err="1">
                          <a:effectLst/>
                        </a:rPr>
                        <a:t>InterDigital</a:t>
                      </a:r>
                      <a:r>
                        <a:rPr lang="en-CA" sz="1050" u="none" strike="noStrike" dirty="0">
                          <a:effectLst/>
                        </a:rPr>
                        <a:t>)</a:t>
                      </a:r>
                      <a:endParaRPr lang="en-CA" sz="105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542677129"/>
                  </a:ext>
                </a:extLst>
              </a:tr>
              <a:tr h="221642">
                <a:tc>
                  <a:txBody>
                    <a:bodyPr/>
                    <a:lstStyle/>
                    <a:p>
                      <a:pPr algn="r" fontAlgn="b"/>
                      <a:r>
                        <a:rPr lang="en-CA" sz="1050" u="none" strike="noStrike">
                          <a:effectLst/>
                        </a:rPr>
                        <a:t>2019</a:t>
                      </a:r>
                      <a:endParaRPr lang="en-CA" sz="105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050" u="none" strike="noStrike">
                          <a:effectLst/>
                        </a:rPr>
                        <a:t>1957</a:t>
                      </a:r>
                      <a:endParaRPr lang="en-CA" sz="105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050" u="none" strike="noStrike">
                          <a:effectLst/>
                        </a:rPr>
                        <a:t>lb244-cr-mac-miscellaneous</a:t>
                      </a:r>
                      <a:endParaRPr lang="en-CA" sz="105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050" u="none" strike="noStrike" dirty="0" err="1">
                          <a:effectLst/>
                        </a:rPr>
                        <a:t>Yongho</a:t>
                      </a:r>
                      <a:r>
                        <a:rPr lang="en-CA" sz="1050" u="none" strike="noStrike" dirty="0">
                          <a:effectLst/>
                        </a:rPr>
                        <a:t> Seok (MediaTek)</a:t>
                      </a:r>
                      <a:endParaRPr lang="en-CA" sz="105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4249016090"/>
                  </a:ext>
                </a:extLst>
              </a:tr>
              <a:tr h="221642">
                <a:tc>
                  <a:txBody>
                    <a:bodyPr/>
                    <a:lstStyle/>
                    <a:p>
                      <a:pPr algn="r" fontAlgn="b"/>
                      <a:r>
                        <a:rPr lang="en-CA" sz="1050" u="none" strike="noStrike">
                          <a:effectLst/>
                        </a:rPr>
                        <a:t>2019</a:t>
                      </a:r>
                      <a:endParaRPr lang="en-CA" sz="105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050" u="none" strike="noStrike">
                          <a:effectLst/>
                        </a:rPr>
                        <a:t>1977</a:t>
                      </a:r>
                      <a:endParaRPr lang="en-CA" sz="105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050" u="none" strike="noStrike">
                          <a:effectLst/>
                        </a:rPr>
                        <a:t>CR for BSS Color Related CIDs Part 2</a:t>
                      </a:r>
                      <a:endParaRPr lang="en-CA" sz="105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050" u="none" strike="noStrike" dirty="0" err="1">
                          <a:effectLst/>
                        </a:rPr>
                        <a:t>Xiaofei</a:t>
                      </a:r>
                      <a:r>
                        <a:rPr lang="en-CA" sz="1050" u="none" strike="noStrike" dirty="0">
                          <a:effectLst/>
                        </a:rPr>
                        <a:t> WANG (</a:t>
                      </a:r>
                      <a:r>
                        <a:rPr lang="en-CA" sz="1050" u="none" strike="noStrike" dirty="0" err="1">
                          <a:effectLst/>
                        </a:rPr>
                        <a:t>InterDigital</a:t>
                      </a:r>
                      <a:r>
                        <a:rPr lang="en-CA" sz="1050" u="none" strike="noStrike" dirty="0">
                          <a:effectLst/>
                        </a:rPr>
                        <a:t>)</a:t>
                      </a:r>
                      <a:endParaRPr lang="en-CA" sz="105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303301346"/>
                  </a:ext>
                </a:extLst>
              </a:tr>
              <a:tr h="221642">
                <a:tc>
                  <a:txBody>
                    <a:bodyPr/>
                    <a:lstStyle/>
                    <a:p>
                      <a:pPr algn="r" fontAlgn="b"/>
                      <a:r>
                        <a:rPr lang="en-CA" sz="1050" u="none" strike="noStrike">
                          <a:effectLst/>
                        </a:rPr>
                        <a:t>2019</a:t>
                      </a:r>
                      <a:endParaRPr lang="en-CA" sz="105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050" u="none" strike="noStrike">
                          <a:effectLst/>
                        </a:rPr>
                        <a:t>1983</a:t>
                      </a:r>
                      <a:endParaRPr lang="en-CA" sz="105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050" u="none" strike="noStrike">
                          <a:effectLst/>
                        </a:rPr>
                        <a:t>Remaining PHY Math comment resolutions</a:t>
                      </a:r>
                      <a:endParaRPr lang="en-CA" sz="105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050" u="none" strike="noStrike" dirty="0">
                          <a:effectLst/>
                        </a:rPr>
                        <a:t>Yan Zhang (Marvell)</a:t>
                      </a:r>
                      <a:endParaRPr lang="en-CA" sz="105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307813167"/>
                  </a:ext>
                </a:extLst>
              </a:tr>
              <a:tr h="221642">
                <a:tc>
                  <a:txBody>
                    <a:bodyPr/>
                    <a:lstStyle/>
                    <a:p>
                      <a:pPr algn="r" fontAlgn="b"/>
                      <a:r>
                        <a:rPr lang="en-CA" sz="1050" u="none" strike="noStrike">
                          <a:effectLst/>
                        </a:rPr>
                        <a:t>2019</a:t>
                      </a:r>
                      <a:endParaRPr lang="en-CA" sz="105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050" u="none" strike="noStrike">
                          <a:effectLst/>
                        </a:rPr>
                        <a:t>1986</a:t>
                      </a:r>
                      <a:endParaRPr lang="en-CA" sz="105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050" u="none" strike="noStrike">
                          <a:effectLst/>
                        </a:rPr>
                        <a:t>Sounding CRs 11ax Draft 5.0</a:t>
                      </a:r>
                      <a:endParaRPr lang="en-CA" sz="105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050" u="none" strike="noStrike">
                          <a:effectLst/>
                        </a:rPr>
                        <a:t>Menzo Wentink (Qualcomm)</a:t>
                      </a:r>
                      <a:endParaRPr lang="en-CA" sz="105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42205643"/>
                  </a:ext>
                </a:extLst>
              </a:tr>
              <a:tr h="248240">
                <a:tc>
                  <a:txBody>
                    <a:bodyPr/>
                    <a:lstStyle/>
                    <a:p>
                      <a:pPr algn="r" fontAlgn="b"/>
                      <a:r>
                        <a:rPr lang="en-CA" sz="1100" u="none" strike="noStrike">
                          <a:effectLst/>
                        </a:rPr>
                        <a:t>2019</a:t>
                      </a:r>
                      <a:endParaRPr lang="en-CA" sz="11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100" u="none" strike="noStrike">
                          <a:effectLst/>
                        </a:rPr>
                        <a:t>1995</a:t>
                      </a:r>
                      <a:endParaRPr lang="en-CA" sz="11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100" u="none" strike="noStrike">
                          <a:effectLst/>
                        </a:rPr>
                        <a:t>CR for MU EDCA</a:t>
                      </a:r>
                      <a:endParaRPr lang="en-CA" sz="11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100" u="none" strike="noStrike" dirty="0" err="1">
                          <a:effectLst/>
                        </a:rPr>
                        <a:t>laurent</a:t>
                      </a:r>
                      <a:r>
                        <a:rPr lang="en-CA" sz="1100" u="none" strike="noStrike" dirty="0">
                          <a:effectLst/>
                        </a:rPr>
                        <a:t> </a:t>
                      </a:r>
                      <a:r>
                        <a:rPr lang="en-CA" sz="1100" u="none" strike="noStrike" dirty="0" err="1">
                          <a:effectLst/>
                        </a:rPr>
                        <a:t>cariou</a:t>
                      </a:r>
                      <a:r>
                        <a:rPr lang="en-CA" sz="1100" u="none" strike="noStrike" dirty="0">
                          <a:effectLst/>
                        </a:rPr>
                        <a:t> (Intel)</a:t>
                      </a:r>
                      <a:endParaRPr lang="en-CA" sz="11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2314377036"/>
                  </a:ext>
                </a:extLst>
              </a:tr>
              <a:tr h="248240">
                <a:tc>
                  <a:txBody>
                    <a:bodyPr/>
                    <a:lstStyle/>
                    <a:p>
                      <a:pPr algn="r" fontAlgn="b"/>
                      <a:r>
                        <a:rPr lang="en-CA" sz="1100" u="none" strike="noStrike">
                          <a:effectLst/>
                        </a:rPr>
                        <a:t>2019</a:t>
                      </a:r>
                      <a:endParaRPr lang="en-CA" sz="11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100" u="none" strike="noStrike">
                          <a:effectLst/>
                        </a:rPr>
                        <a:t>1996</a:t>
                      </a:r>
                      <a:endParaRPr lang="en-CA" sz="11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100" u="none" strike="noStrike">
                          <a:effectLst/>
                        </a:rPr>
                        <a:t>CR for OPS</a:t>
                      </a:r>
                      <a:endParaRPr lang="en-CA" sz="11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100" u="none" strike="noStrike" dirty="0" err="1">
                          <a:effectLst/>
                        </a:rPr>
                        <a:t>laurent</a:t>
                      </a:r>
                      <a:r>
                        <a:rPr lang="en-CA" sz="1100" u="none" strike="noStrike" dirty="0">
                          <a:effectLst/>
                        </a:rPr>
                        <a:t> </a:t>
                      </a:r>
                      <a:r>
                        <a:rPr lang="en-CA" sz="1100" u="none" strike="noStrike" dirty="0" err="1">
                          <a:effectLst/>
                        </a:rPr>
                        <a:t>cariou</a:t>
                      </a:r>
                      <a:r>
                        <a:rPr lang="en-CA" sz="1100" u="none" strike="noStrike" dirty="0">
                          <a:effectLst/>
                        </a:rPr>
                        <a:t> (Intel)</a:t>
                      </a:r>
                      <a:endParaRPr lang="en-CA" sz="11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718095726"/>
                  </a:ext>
                </a:extLst>
              </a:tr>
              <a:tr h="248240">
                <a:tc>
                  <a:txBody>
                    <a:bodyPr/>
                    <a:lstStyle/>
                    <a:p>
                      <a:pPr algn="r" fontAlgn="b"/>
                      <a:r>
                        <a:rPr lang="en-CA" sz="1100" u="none" strike="noStrike">
                          <a:effectLst/>
                        </a:rPr>
                        <a:t>2019</a:t>
                      </a:r>
                      <a:endParaRPr lang="en-CA" sz="11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100" u="none" strike="noStrike">
                          <a:effectLst/>
                        </a:rPr>
                        <a:t>1997</a:t>
                      </a:r>
                      <a:endParaRPr lang="en-CA" sz="11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100" u="none" strike="noStrike">
                          <a:effectLst/>
                        </a:rPr>
                        <a:t>CR for 6 GHz discovery</a:t>
                      </a:r>
                      <a:endParaRPr lang="en-CA" sz="11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100" u="none" strike="noStrike" dirty="0" err="1">
                          <a:effectLst/>
                        </a:rPr>
                        <a:t>laurent</a:t>
                      </a:r>
                      <a:r>
                        <a:rPr lang="en-CA" sz="1100" u="none" strike="noStrike" dirty="0">
                          <a:effectLst/>
                        </a:rPr>
                        <a:t> </a:t>
                      </a:r>
                      <a:r>
                        <a:rPr lang="en-CA" sz="1100" u="none" strike="noStrike" dirty="0" err="1">
                          <a:effectLst/>
                        </a:rPr>
                        <a:t>cariou</a:t>
                      </a:r>
                      <a:r>
                        <a:rPr lang="en-CA" sz="1100" u="none" strike="noStrike" dirty="0">
                          <a:effectLst/>
                        </a:rPr>
                        <a:t> (Intel)</a:t>
                      </a:r>
                      <a:endParaRPr lang="en-CA" sz="11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2719116448"/>
                  </a:ext>
                </a:extLst>
              </a:tr>
              <a:tr h="248240">
                <a:tc>
                  <a:txBody>
                    <a:bodyPr/>
                    <a:lstStyle/>
                    <a:p>
                      <a:pPr algn="r" fontAlgn="b"/>
                      <a:r>
                        <a:rPr lang="en-CA" sz="1100" u="none" strike="noStrike">
                          <a:effectLst/>
                        </a:rPr>
                        <a:t>2019</a:t>
                      </a:r>
                      <a:endParaRPr lang="en-CA" sz="11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100" u="none" strike="noStrike">
                          <a:effectLst/>
                        </a:rPr>
                        <a:t>1998</a:t>
                      </a:r>
                      <a:endParaRPr lang="en-CA" sz="11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100" u="none" strike="noStrike">
                          <a:effectLst/>
                        </a:rPr>
                        <a:t>CR for misc CIDs</a:t>
                      </a:r>
                      <a:endParaRPr lang="en-CA" sz="11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100" u="none" strike="noStrike" dirty="0" err="1">
                          <a:effectLst/>
                        </a:rPr>
                        <a:t>laurent</a:t>
                      </a:r>
                      <a:r>
                        <a:rPr lang="en-CA" sz="1100" u="none" strike="noStrike" dirty="0">
                          <a:effectLst/>
                        </a:rPr>
                        <a:t> </a:t>
                      </a:r>
                      <a:r>
                        <a:rPr lang="en-CA" sz="1100" u="none" strike="noStrike" dirty="0" err="1">
                          <a:effectLst/>
                        </a:rPr>
                        <a:t>cariou</a:t>
                      </a:r>
                      <a:r>
                        <a:rPr lang="en-CA" sz="1100" u="none" strike="noStrike" dirty="0">
                          <a:effectLst/>
                        </a:rPr>
                        <a:t> (Intel)</a:t>
                      </a:r>
                      <a:endParaRPr lang="en-CA" sz="11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1916235835"/>
                  </a:ext>
                </a:extLst>
              </a:tr>
              <a:tr h="248240">
                <a:tc>
                  <a:txBody>
                    <a:bodyPr/>
                    <a:lstStyle/>
                    <a:p>
                      <a:pPr algn="r" fontAlgn="b"/>
                      <a:r>
                        <a:rPr lang="en-CA" sz="1100" u="none" strike="noStrike">
                          <a:effectLst/>
                        </a:rPr>
                        <a:t>2019</a:t>
                      </a:r>
                      <a:endParaRPr lang="en-CA" sz="11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100" u="none" strike="noStrike">
                          <a:effectLst/>
                        </a:rPr>
                        <a:t>2004</a:t>
                      </a:r>
                      <a:endParaRPr lang="en-CA" sz="11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100" u="none" strike="noStrike">
                          <a:effectLst/>
                        </a:rPr>
                        <a:t>D5.0 PHY CR</a:t>
                      </a:r>
                      <a:endParaRPr lang="en-CA" sz="11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100" u="none" strike="noStrike" dirty="0" err="1">
                          <a:effectLst/>
                        </a:rPr>
                        <a:t>Youhan</a:t>
                      </a:r>
                      <a:r>
                        <a:rPr lang="en-CA" sz="1100" u="none" strike="noStrike" dirty="0">
                          <a:effectLst/>
                        </a:rPr>
                        <a:t> Kim (Qualcomm)</a:t>
                      </a:r>
                      <a:endParaRPr lang="en-CA" sz="11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673178633"/>
                  </a:ext>
                </a:extLst>
              </a:tr>
              <a:tr h="248240">
                <a:tc>
                  <a:txBody>
                    <a:bodyPr/>
                    <a:lstStyle/>
                    <a:p>
                      <a:pPr algn="r" fontAlgn="b"/>
                      <a:r>
                        <a:rPr lang="en-CA" sz="1100" u="none" strike="noStrike">
                          <a:effectLst/>
                        </a:rPr>
                        <a:t>2019</a:t>
                      </a:r>
                      <a:endParaRPr lang="en-CA" sz="11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100" u="none" strike="noStrike">
                          <a:effectLst/>
                        </a:rPr>
                        <a:t>2006</a:t>
                      </a:r>
                      <a:endParaRPr lang="en-CA" sz="11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100" u="none" strike="noStrike">
                          <a:effectLst/>
                        </a:rPr>
                        <a:t>D5.0 TX Spectral Mask CR</a:t>
                      </a:r>
                      <a:endParaRPr lang="en-CA" sz="11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100" u="none" strike="noStrike" dirty="0" err="1">
                          <a:effectLst/>
                        </a:rPr>
                        <a:t>Youhan</a:t>
                      </a:r>
                      <a:r>
                        <a:rPr lang="en-CA" sz="1100" u="none" strike="noStrike" dirty="0">
                          <a:effectLst/>
                        </a:rPr>
                        <a:t> Kim (Qualcomm)</a:t>
                      </a:r>
                      <a:endParaRPr lang="en-CA" sz="11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4057818221"/>
                  </a:ext>
                </a:extLst>
              </a:tr>
              <a:tr h="248240">
                <a:tc>
                  <a:txBody>
                    <a:bodyPr/>
                    <a:lstStyle/>
                    <a:p>
                      <a:pPr algn="r" fontAlgn="b"/>
                      <a:r>
                        <a:rPr lang="en-CA" sz="1100" u="none" strike="noStrike">
                          <a:effectLst/>
                        </a:rPr>
                        <a:t>2019</a:t>
                      </a:r>
                      <a:endParaRPr lang="en-CA" sz="11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100" u="none" strike="noStrike">
                          <a:effectLst/>
                        </a:rPr>
                        <a:t>2016</a:t>
                      </a:r>
                      <a:endParaRPr lang="en-CA" sz="11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100" u="none" strike="noStrike">
                          <a:effectLst/>
                        </a:rPr>
                        <a:t>CR BQR</a:t>
                      </a:r>
                      <a:endParaRPr lang="en-CA" sz="11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100" u="none" strike="noStrike">
                          <a:effectLst/>
                        </a:rPr>
                        <a:t>Zhou Lan (Broadcom Inc.)</a:t>
                      </a:r>
                      <a:endParaRPr lang="en-CA" sz="1100" b="0" i="0" u="none" strike="noStrike">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199124031"/>
                  </a:ext>
                </a:extLst>
              </a:tr>
              <a:tr h="248240">
                <a:tc>
                  <a:txBody>
                    <a:bodyPr/>
                    <a:lstStyle/>
                    <a:p>
                      <a:pPr algn="r" fontAlgn="b"/>
                      <a:r>
                        <a:rPr lang="en-CA" sz="1100" u="none" strike="noStrike">
                          <a:effectLst/>
                        </a:rPr>
                        <a:t>2019</a:t>
                      </a:r>
                      <a:endParaRPr lang="en-CA" sz="11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100" u="none" strike="noStrike">
                          <a:effectLst/>
                        </a:rPr>
                        <a:t>2020</a:t>
                      </a:r>
                      <a:endParaRPr lang="en-CA" sz="11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100" u="none" strike="noStrike">
                          <a:effectLst/>
                        </a:rPr>
                        <a:t>d5-0 comment resolution 9.7.3</a:t>
                      </a:r>
                      <a:endParaRPr lang="en-CA" sz="11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100" u="none" strike="noStrike" dirty="0" err="1">
                          <a:effectLst/>
                        </a:rPr>
                        <a:t>Liwen</a:t>
                      </a:r>
                      <a:r>
                        <a:rPr lang="en-CA" sz="1100" u="none" strike="noStrike" dirty="0">
                          <a:effectLst/>
                        </a:rPr>
                        <a:t> Chu (Marvell)</a:t>
                      </a:r>
                      <a:endParaRPr lang="en-CA" sz="11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1918492694"/>
                  </a:ext>
                </a:extLst>
              </a:tr>
              <a:tr h="248240">
                <a:tc>
                  <a:txBody>
                    <a:bodyPr/>
                    <a:lstStyle/>
                    <a:p>
                      <a:pPr algn="r" fontAlgn="b"/>
                      <a:r>
                        <a:rPr lang="en-CA" sz="1100" u="none" strike="noStrike">
                          <a:effectLst/>
                        </a:rPr>
                        <a:t>2019</a:t>
                      </a:r>
                      <a:endParaRPr lang="en-CA" sz="11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100" u="none" strike="noStrike">
                          <a:effectLst/>
                        </a:rPr>
                        <a:t>2021</a:t>
                      </a:r>
                      <a:endParaRPr lang="en-CA" sz="11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100" u="none" strike="noStrike">
                          <a:effectLst/>
                        </a:rPr>
                        <a:t>Security parameter constraints</a:t>
                      </a:r>
                      <a:endParaRPr lang="en-CA" sz="11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100" u="none" strike="noStrike" dirty="0" err="1">
                          <a:effectLst/>
                        </a:rPr>
                        <a:t>Jouni</a:t>
                      </a:r>
                      <a:r>
                        <a:rPr lang="en-CA" sz="1100" u="none" strike="noStrike" dirty="0">
                          <a:effectLst/>
                        </a:rPr>
                        <a:t> </a:t>
                      </a:r>
                      <a:r>
                        <a:rPr lang="en-CA" sz="1100" u="none" strike="noStrike" dirty="0" err="1">
                          <a:effectLst/>
                        </a:rPr>
                        <a:t>Malinen</a:t>
                      </a:r>
                      <a:r>
                        <a:rPr lang="en-CA" sz="1100" u="none" strike="noStrike" dirty="0">
                          <a:effectLst/>
                        </a:rPr>
                        <a:t> (Qualcomm)</a:t>
                      </a:r>
                      <a:endParaRPr lang="en-CA" sz="11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359237793"/>
                  </a:ext>
                </a:extLst>
              </a:tr>
              <a:tr h="248240">
                <a:tc>
                  <a:txBody>
                    <a:bodyPr/>
                    <a:lstStyle/>
                    <a:p>
                      <a:pPr algn="r" fontAlgn="b"/>
                      <a:r>
                        <a:rPr lang="en-CA" sz="1100" u="none" strike="noStrike">
                          <a:effectLst/>
                        </a:rPr>
                        <a:t>2019</a:t>
                      </a:r>
                      <a:endParaRPr lang="en-CA" sz="11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100" u="none" strike="noStrike">
                          <a:effectLst/>
                        </a:rPr>
                        <a:t>2023</a:t>
                      </a:r>
                      <a:endParaRPr lang="en-CA" sz="11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100" u="none" strike="noStrike">
                          <a:effectLst/>
                        </a:rPr>
                        <a:t>CRs on MCS Table</a:t>
                      </a:r>
                      <a:endParaRPr lang="en-CA" sz="11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100" u="none" strike="noStrike" dirty="0">
                          <a:effectLst/>
                        </a:rPr>
                        <a:t>Bin Tian (Qualcomm)</a:t>
                      </a:r>
                      <a:endParaRPr lang="en-CA" sz="11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770542225"/>
                  </a:ext>
                </a:extLst>
              </a:tr>
            </a:tbl>
          </a:graphicData>
        </a:graphic>
      </p:graphicFrame>
    </p:spTree>
    <p:extLst>
      <p:ext uri="{BB962C8B-B14F-4D97-AF65-F5344CB8AC3E}">
        <p14:creationId xmlns:p14="http://schemas.microsoft.com/office/powerpoint/2010/main" val="1661594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November 10-15, 2019</a:t>
            </a:r>
          </a:p>
          <a:p>
            <a:pPr algn="ctr">
              <a:lnSpc>
                <a:spcPct val="90000"/>
              </a:lnSpc>
              <a:buFontTx/>
              <a:buNone/>
            </a:pPr>
            <a:r>
              <a:rPr lang="en-US" sz="4000" dirty="0">
                <a:latin typeface="Arial" panose="020B0604020202020204" pitchFamily="34" charset="0"/>
              </a:rPr>
              <a:t>Big Island, Hawaii</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(September 2019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September 2019 Interim meeting to today:  </a:t>
            </a:r>
          </a:p>
          <a:p>
            <a:pPr lvl="1">
              <a:buFont typeface="Arial" panose="020B0604020202020204" pitchFamily="34" charset="0"/>
              <a:buChar char="•"/>
            </a:pPr>
            <a:r>
              <a:rPr lang="en-US" altLang="en-US" sz="1600" dirty="0">
                <a:hlinkClick r:id="rId2"/>
              </a:rPr>
              <a:t>https://mentor.ieee.org/802.11/dcn/19/11-19-1630-00-00ax-tgax-september-2019-hanoi-meeting-minutes.docx</a:t>
            </a:r>
            <a:endParaRPr lang="en-US" altLang="en-US" sz="1600" dirty="0"/>
          </a:p>
          <a:p>
            <a:pPr lvl="1">
              <a:buFont typeface="Arial" panose="020B0604020202020204" pitchFamily="34" charset="0"/>
              <a:buChar char="•"/>
            </a:pPr>
            <a:r>
              <a:rPr lang="en-US" altLang="en-US" sz="1600" dirty="0">
                <a:hlinkClick r:id="rId3"/>
              </a:rPr>
              <a:t>https://mentor.ieee.org/802.11/dcn/19/11-19-1990-00-00ax-tgax-teleconference-minutes-october-29-2019.docx</a:t>
            </a:r>
            <a:r>
              <a:rPr lang="en-US" altLang="en-US" sz="1600" dirty="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Second: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4012419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85801"/>
            <a:ext cx="9753600" cy="1065213"/>
          </a:xfrm>
        </p:spPr>
        <p:txBody>
          <a:bodyPr/>
          <a:lstStyle/>
          <a:p>
            <a:r>
              <a:rPr lang="en-US" altLang="en-US" dirty="0"/>
              <a:t>Agenda for Tuesday November 12,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0163780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85801"/>
            <a:ext cx="9753600" cy="1065213"/>
          </a:xfrm>
        </p:spPr>
        <p:txBody>
          <a:bodyPr/>
          <a:lstStyle/>
          <a:p>
            <a:r>
              <a:rPr lang="en-US" altLang="en-US" dirty="0"/>
              <a:t>Agenda for Tuesday November 12,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028441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9905999" cy="1065213"/>
          </a:xfrm>
        </p:spPr>
        <p:txBody>
          <a:bodyPr/>
          <a:lstStyle/>
          <a:p>
            <a:r>
              <a:rPr lang="en-US" altLang="en-US" dirty="0"/>
              <a:t>Agenda for Tuesday November 12,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052309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Wednesday November 13,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8338942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1"/>
            <a:ext cx="9677400" cy="1065213"/>
          </a:xfrm>
        </p:spPr>
        <p:txBody>
          <a:bodyPr/>
          <a:lstStyle/>
          <a:p>
            <a:r>
              <a:rPr lang="en-US" altLang="en-US" dirty="0"/>
              <a:t>Agenda for Wednesday November 13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710696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1"/>
            <a:ext cx="9601200" cy="1065213"/>
          </a:xfrm>
        </p:spPr>
        <p:txBody>
          <a:bodyPr/>
          <a:lstStyle/>
          <a:p>
            <a:r>
              <a:rPr lang="en-US" altLang="en-US" dirty="0"/>
              <a:t>Agenda for Thursday November 14, 10:30 – 12:30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0945056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1"/>
            <a:ext cx="9525000" cy="1065213"/>
          </a:xfrm>
        </p:spPr>
        <p:txBody>
          <a:bodyPr/>
          <a:lstStyle/>
          <a:p>
            <a:r>
              <a:rPr lang="en-US" altLang="en-US" dirty="0"/>
              <a:t>Agenda for Thursday November 14, 16:00 – 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January 2020</a:t>
            </a:r>
          </a:p>
          <a:p>
            <a:pPr>
              <a:lnSpc>
                <a:spcPct val="80000"/>
              </a:lnSpc>
              <a:buFont typeface="Arial" panose="020B0604020202020204" pitchFamily="34" charset="0"/>
              <a:buChar char="•"/>
            </a:pPr>
            <a:r>
              <a:rPr lang="en-US" altLang="en-US" dirty="0"/>
              <a:t>Ad hoc meeting, if necessary</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4347983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440151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32889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513800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411782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November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548719827"/>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296</TotalTime>
  <Words>2549</Words>
  <Application>Microsoft Macintosh PowerPoint</Application>
  <PresentationFormat>Widescreen</PresentationFormat>
  <Paragraphs>491</Paragraphs>
  <Slides>29</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Arial Black</vt:lpstr>
      <vt:lpstr>Calibri</vt:lpstr>
      <vt:lpstr>Monotype Sorts</vt:lpstr>
      <vt:lpstr>Symbol</vt:lpstr>
      <vt:lpstr>Times New Roman</vt:lpstr>
      <vt:lpstr>Office Theme</vt:lpstr>
      <vt:lpstr>Document</vt:lpstr>
      <vt:lpstr>TGax November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 Items for the Week</vt:lpstr>
      <vt:lpstr>General Flow of the Meeting</vt:lpstr>
      <vt:lpstr>TGax Schedule</vt:lpstr>
      <vt:lpstr>Agenda for Monday November 11, 16:00 – 18:00 </vt:lpstr>
      <vt:lpstr>Submissions</vt:lpstr>
      <vt:lpstr>Submissions</vt:lpstr>
      <vt:lpstr>Approval of  TG Minutes (September 2019 Meeting and Telecon Minutes) </vt:lpstr>
      <vt:lpstr>Agenda for Tuesday November 12, 08:00 – 10:00 </vt:lpstr>
      <vt:lpstr>Agenda for Tuesday November 12, 10:30 – 12:30 </vt:lpstr>
      <vt:lpstr>Agenda for Tuesday November 12, 16:00 – 18:00 </vt:lpstr>
      <vt:lpstr>Agenda for Wednesday November 13, 08:00 – 10:00 </vt:lpstr>
      <vt:lpstr>Agenda for Wednesday November 13 13:30 – 15:30 </vt:lpstr>
      <vt:lpstr>Agenda for Thursday November 14, 10:30 – 12:30</vt:lpstr>
      <vt:lpstr>Agenda for Thursday November 14, 16:00 – 18:00</vt:lpstr>
      <vt:lpstr>Ad Hoc Meeting</vt:lpstr>
      <vt:lpstr>Teleconference Times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32</cp:revision>
  <cp:lastPrinted>1601-01-01T00:00:00Z</cp:lastPrinted>
  <dcterms:created xsi:type="dcterms:W3CDTF">2019-08-14T12:42:27Z</dcterms:created>
  <dcterms:modified xsi:type="dcterms:W3CDTF">2019-11-11T23:14:54Z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1570103256</vt:lpwstr>
  </property>
</Properties>
</file>