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5" r:id="rId2"/>
    <p:sldId id="266" r:id="rId3"/>
    <p:sldId id="267" r:id="rId4"/>
    <p:sldId id="268" r:id="rId5"/>
    <p:sldId id="269" r:id="rId6"/>
    <p:sldId id="270" r:id="rId7"/>
    <p:sldId id="271" r:id="rId8"/>
    <p:sldId id="272" r:id="rId9"/>
    <p:sldId id="273" r:id="rId10"/>
    <p:sldId id="274" r:id="rId11"/>
    <p:sldId id="275" r:id="rId12"/>
    <p:sldId id="276" r:id="rId13"/>
    <p:sldId id="277" r:id="rId14"/>
    <p:sldId id="278" r:id="rId15"/>
    <p:sldId id="284" r:id="rId16"/>
    <p:sldId id="280" r:id="rId17"/>
    <p:sldId id="282" r:id="rId18"/>
    <p:sldId id="286" r:id="rId19"/>
    <p:sldId id="295" r:id="rId20"/>
    <p:sldId id="287" r:id="rId21"/>
    <p:sldId id="288" r:id="rId22"/>
    <p:sldId id="289" r:id="rId23"/>
    <p:sldId id="290" r:id="rId24"/>
    <p:sldId id="291" r:id="rId25"/>
    <p:sldId id="293" r:id="rId26"/>
    <p:sldId id="294"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8" autoAdjust="0"/>
    <p:restoredTop sz="94660"/>
  </p:normalViewPr>
  <p:slideViewPr>
    <p:cSldViewPr>
      <p:cViewPr varScale="1">
        <p:scale>
          <a:sx n="113" d="100"/>
          <a:sy n="113" d="100"/>
        </p:scale>
        <p:origin x="432"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10/3/2019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2659432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1496032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2019</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2019</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2019</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2019</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2019</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2019</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2019</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802.11-19/1732r0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smtClean="0"/>
              <a:t>November 2019</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November 2019 </a:t>
            </a:r>
            <a:r>
              <a:rPr lang="en-US" altLang="en-US" dirty="0"/>
              <a:t>Meeting Agenda</a:t>
            </a:r>
            <a:endParaRPr lang="en-GB" dirty="0"/>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2019-10-04</a:t>
            </a:r>
            <a:endParaRPr lang="en-GB" sz="2000" b="0" dirty="0"/>
          </a:p>
        </p:txBody>
      </p:sp>
      <p:graphicFrame>
        <p:nvGraphicFramePr>
          <p:cNvPr id="3075" name="Object 3"/>
          <p:cNvGraphicFramePr>
            <a:graphicFrameLocks noChangeAspect="1"/>
          </p:cNvGraphicFramePr>
          <p:nvPr>
            <p:extLst/>
          </p:nvPr>
        </p:nvGraphicFramePr>
        <p:xfrm>
          <a:off x="2044700" y="2486026"/>
          <a:ext cx="8289807" cy="2543175"/>
        </p:xfrm>
        <a:graphic>
          <a:graphicData uri="http://schemas.openxmlformats.org/presentationml/2006/ole">
            <mc:AlternateContent xmlns:mc="http://schemas.openxmlformats.org/markup-compatibility/2006">
              <mc:Choice xmlns:v="urn:schemas-microsoft-com:vml" Requires="v">
                <p:oleObj spid="_x0000_s4111" name="Document" r:id="rId5" imgW="8258040" imgH="2539270" progId="Word.Document.8">
                  <p:embed/>
                </p:oleObj>
              </mc:Choice>
              <mc:Fallback>
                <p:oleObj name="Document" r:id="rId5" imgW="8258040" imgH="2539270" progId="Word.Document.8">
                  <p:embed/>
                  <p:pic>
                    <p:nvPicPr>
                      <p:cNvPr id="0" name=""/>
                      <p:cNvPicPr>
                        <a:picLocks noChangeAspect="1" noChangeArrowheads="1"/>
                      </p:cNvPicPr>
                      <p:nvPr/>
                    </p:nvPicPr>
                    <p:blipFill>
                      <a:blip r:embed="rId6"/>
                      <a:srcRect/>
                      <a:stretch>
                        <a:fillRect/>
                      </a:stretch>
                    </p:blipFill>
                    <p:spPr bwMode="auto">
                      <a:xfrm>
                        <a:off x="2044700" y="2486026"/>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24672435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685800" y="1447800"/>
            <a:ext cx="10703984" cy="4800600"/>
          </a:xfrm>
        </p:spPr>
        <p:txBody>
          <a:bodyPr/>
          <a:lstStyle/>
          <a:p>
            <a:pPr>
              <a:buClrTx/>
            </a:pPr>
            <a:r>
              <a:rPr lang="en-GB" altLang="en-US" sz="1800" dirty="0">
                <a:ea typeface="MS Gothic" panose="020B0609070205080204" pitchFamily="49" charset="-128"/>
              </a:rPr>
              <a:t>All participation in IEEE 802 Working Group meetings is on an individual basis</a:t>
            </a:r>
          </a:p>
          <a:p>
            <a:pPr>
              <a:buClrTx/>
            </a:pPr>
            <a:r>
              <a:rPr lang="en-GB" altLang="en-US" sz="1600" i="1" dirty="0">
                <a:ea typeface="MS Gothic" panose="020B0609070205080204" pitchFamily="49" charset="-128"/>
              </a:rPr>
              <a:t>•     </a:t>
            </a:r>
            <a:r>
              <a:rPr lang="en-GB" altLang="en-US" sz="1600" dirty="0">
                <a:ea typeface="MS Gothic" panose="020B0609070205080204" pitchFamily="49" charset="-128"/>
              </a:rPr>
              <a:t>Participants in the IEEE standards development individual process shall act based on their qualifications and experience. (</a:t>
            </a:r>
            <a:r>
              <a:rPr lang="en-GB" altLang="en-US" sz="1600" u="sng" dirty="0">
                <a:solidFill>
                  <a:srgbClr val="CCCCFF"/>
                </a:solidFill>
                <a:ea typeface="MS Gothic" panose="020B0609070205080204" pitchFamily="49" charset="-128"/>
                <a:hlinkClick r:id="rId2"/>
              </a:rPr>
              <a:t>https://standards.ieee.org/develop/policies/bylaws/sb_bylaws.pdf</a:t>
            </a:r>
            <a:r>
              <a:rPr lang="en-GB" altLang="en-US" sz="1600" dirty="0">
                <a:ea typeface="MS Gothic" panose="020B0609070205080204" pitchFamily="49" charset="-128"/>
              </a:rPr>
              <a:t>section 5.2.1)</a:t>
            </a:r>
          </a:p>
          <a:p>
            <a:pPr>
              <a:buClrTx/>
            </a:pPr>
            <a:r>
              <a:rPr lang="en-GB" altLang="en-US" sz="16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600" dirty="0" err="1">
                <a:ea typeface="MS Gothic" panose="020B0609070205080204" pitchFamily="49" charset="-128"/>
              </a:rPr>
              <a:t>subclause</a:t>
            </a:r>
            <a:r>
              <a:rPr lang="en-GB" altLang="en-US" sz="16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6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6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dirty="0">
                <a:solidFill>
                  <a:srgbClr val="CCCCFF"/>
                </a:solidFill>
                <a:ea typeface="MS Gothic" panose="020B0609070205080204" pitchFamily="49" charset="-128"/>
                <a:hlinkClick r:id="rId3"/>
              </a:rPr>
              <a:t>https://standards.ieee.org/develop/policies/bylaws/sb_bylaws.pdf </a:t>
            </a:r>
            <a:r>
              <a:rPr lang="en-GB" altLang="en-US" sz="1600" dirty="0">
                <a:ea typeface="MS Gothic" panose="020B0609070205080204" pitchFamily="49" charset="-128"/>
              </a:rPr>
              <a:t> section 5.2.1.3 and the IEEE 802 LMSC Working Group Policies and Procedures, </a:t>
            </a:r>
            <a:r>
              <a:rPr lang="en-GB" altLang="en-US" sz="1600" dirty="0" err="1">
                <a:ea typeface="MS Gothic" panose="020B0609070205080204" pitchFamily="49" charset="-128"/>
              </a:rPr>
              <a:t>subclause</a:t>
            </a:r>
            <a:r>
              <a:rPr lang="en-GB" altLang="en-US" sz="1600" dirty="0">
                <a:ea typeface="MS Gothic" panose="020B0609070205080204" pitchFamily="49" charset="-128"/>
              </a:rPr>
              <a:t> 3.4.1 “Chair”, list item x.</a:t>
            </a:r>
          </a:p>
          <a:p>
            <a:pPr>
              <a:buClrTx/>
            </a:pPr>
            <a:r>
              <a:rPr lang="en-GB" altLang="en-US" sz="18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600" dirty="0">
                <a:ea typeface="MS Gothic" panose="020B0609070205080204" pitchFamily="49" charset="-128"/>
              </a:rPr>
              <a:t>(Latest revision of IEEE 802 LMSC Working Group Policies and Procedures: </a:t>
            </a:r>
            <a:r>
              <a:rPr lang="en-GB" altLang="en-US" sz="1600" dirty="0">
                <a:ea typeface="MS Gothic" panose="020B0609070205080204" pitchFamily="49" charset="-128"/>
                <a:hlinkClick r:id="rId4"/>
              </a:rPr>
              <a:t>http://www.ieee802.org/devdocs.shtml</a:t>
            </a:r>
            <a:r>
              <a:rPr lang="en-GB" altLang="en-US" sz="1600" dirty="0">
                <a:ea typeface="MS Gothic" panose="020B0609070205080204" pitchFamily="49" charset="-128"/>
              </a:rPr>
              <a:t> and Participation slide: </a:t>
            </a:r>
            <a:r>
              <a:rPr lang="en-GB" altLang="en-US" sz="1600" dirty="0">
                <a:ea typeface="MS Gothic" panose="020B0609070205080204" pitchFamily="49" charset="-128"/>
                <a:hlinkClick r:id="rId5"/>
              </a:rPr>
              <a:t>https://mentor.ieee.org/802-ec/dcn/16/ec-16-0180-03-00EC-ieee-802-participation-slide.ppt</a:t>
            </a:r>
            <a:r>
              <a:rPr lang="en-GB" altLang="en-US" sz="1600" dirty="0">
                <a:ea typeface="MS Gothic" panose="020B0609070205080204" pitchFamily="49" charset="-128"/>
              </a:rPr>
              <a:t> )</a:t>
            </a:r>
            <a:br>
              <a:rPr lang="en-GB" altLang="en-US" sz="1600" dirty="0">
                <a:ea typeface="MS Gothic" panose="020B0609070205080204" pitchFamily="49" charset="-128"/>
              </a:rPr>
            </a:br>
            <a:endParaRPr lang="en-GB" altLang="en-US" sz="1600" dirty="0">
              <a:ea typeface="MS Gothic" panose="020B0609070205080204" pitchFamily="49" charset="-128"/>
            </a:endParaRPr>
          </a:p>
          <a:p>
            <a:endParaRPr lang="en-US" sz="1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14590927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a:xfrm>
            <a:off x="762001" y="1830387"/>
            <a:ext cx="10513484" cy="4113213"/>
          </a:xfrm>
        </p:spPr>
        <p:txBody>
          <a:bodyPr/>
          <a:lstStyle/>
          <a:p>
            <a:pPr>
              <a:buFont typeface="Arial" panose="020B0604020202020204" pitchFamily="34" charset="0"/>
              <a:buChar char="•"/>
            </a:pPr>
            <a:r>
              <a:rPr lang="en-US" dirty="0"/>
              <a:t>Approve meeting and teleconference minutes </a:t>
            </a:r>
            <a:r>
              <a:rPr lang="en-US" dirty="0" smtClean="0"/>
              <a:t>since July </a:t>
            </a:r>
            <a:r>
              <a:rPr lang="en-US" dirty="0"/>
              <a:t>2019.</a:t>
            </a:r>
          </a:p>
          <a:p>
            <a:pPr>
              <a:buFont typeface="Arial" panose="020B0604020202020204" pitchFamily="34" charset="0"/>
              <a:buChar char="•"/>
            </a:pPr>
            <a:r>
              <a:rPr lang="en-US" dirty="0" smtClean="0"/>
              <a:t>Comment Resolution</a:t>
            </a:r>
            <a:endParaRPr lang="en-US" dirty="0"/>
          </a:p>
          <a:p>
            <a:pPr>
              <a:buFont typeface="Arial" panose="020B0604020202020204" pitchFamily="34" charset="0"/>
              <a:buChar char="•"/>
            </a:pPr>
            <a:r>
              <a:rPr lang="en-US" dirty="0"/>
              <a:t>Schedule TG ad hoc meeting, if needed.</a:t>
            </a:r>
          </a:p>
          <a:p>
            <a:pPr>
              <a:buFont typeface="Arial" panose="020B0604020202020204" pitchFamily="34" charset="0"/>
              <a:buChar char="•"/>
            </a:pPr>
            <a:r>
              <a:rPr lang="en-US" dirty="0"/>
              <a:t>Schedule TG teleconference times.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22102896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33400"/>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1143000" y="1322246"/>
            <a:ext cx="4341813" cy="4113213"/>
          </a:xfrm>
        </p:spPr>
        <p:txBody>
          <a:bodyPr/>
          <a:lstStyle/>
          <a:p>
            <a:pPr>
              <a:lnSpc>
                <a:spcPct val="80000"/>
              </a:lnSpc>
            </a:pPr>
            <a:endParaRPr lang="en-US" altLang="en-US" sz="1200" dirty="0"/>
          </a:p>
          <a:p>
            <a:pPr>
              <a:lnSpc>
                <a:spcPct val="80000"/>
              </a:lnSpc>
            </a:pPr>
            <a:r>
              <a:rPr lang="en-US" altLang="en-US" sz="1400" dirty="0"/>
              <a:t>Monday </a:t>
            </a:r>
            <a:r>
              <a:rPr lang="en-US" altLang="en-US" sz="1400" dirty="0" smtClean="0"/>
              <a:t>November 11, 16:00 </a:t>
            </a:r>
            <a:r>
              <a:rPr lang="en-US" altLang="en-US" sz="1400" dirty="0"/>
              <a:t>– </a:t>
            </a:r>
            <a:r>
              <a:rPr lang="en-US" altLang="en-US" sz="1400" dirty="0" smtClean="0"/>
              <a:t>18:00 </a:t>
            </a:r>
            <a:endParaRPr lang="en-US" altLang="en-US" sz="1400" dirty="0"/>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Call for Submissions</a:t>
            </a:r>
          </a:p>
          <a:p>
            <a:pPr lvl="1">
              <a:lnSpc>
                <a:spcPct val="80000"/>
              </a:lnSpc>
            </a:pPr>
            <a:r>
              <a:rPr lang="en-US" altLang="en-US" sz="1200" dirty="0"/>
              <a:t>Ad hoc groups schedule</a:t>
            </a:r>
          </a:p>
          <a:p>
            <a:pPr lvl="1">
              <a:lnSpc>
                <a:spcPct val="80000"/>
              </a:lnSpc>
            </a:pPr>
            <a:r>
              <a:rPr lang="en-US" altLang="en-US" sz="1200" dirty="0"/>
              <a:t>Comment resolution and submissions</a:t>
            </a:r>
          </a:p>
          <a:p>
            <a:pPr lvl="1">
              <a:lnSpc>
                <a:spcPct val="80000"/>
              </a:lnSpc>
            </a:pPr>
            <a:r>
              <a:rPr lang="en-US" altLang="en-US" sz="1200" dirty="0" smtClean="0"/>
              <a:t>Recess</a:t>
            </a:r>
          </a:p>
          <a:p>
            <a:pPr lvl="0">
              <a:lnSpc>
                <a:spcPct val="80000"/>
              </a:lnSpc>
            </a:pPr>
            <a:r>
              <a:rPr lang="en-CA" altLang="en-US" sz="1400" dirty="0" smtClean="0"/>
              <a:t>Tuesday</a:t>
            </a:r>
            <a:r>
              <a:rPr lang="en-US" altLang="en-US" sz="1400" dirty="0" smtClean="0"/>
              <a:t> </a:t>
            </a:r>
            <a:r>
              <a:rPr lang="en-US" altLang="en-US" sz="1400" dirty="0"/>
              <a:t>November </a:t>
            </a:r>
            <a:r>
              <a:rPr lang="en-US" altLang="en-US" sz="1400" dirty="0" smtClean="0"/>
              <a:t>12, 08:00 </a:t>
            </a:r>
            <a:r>
              <a:rPr lang="en-US" altLang="en-US" sz="1400" dirty="0"/>
              <a:t>– </a:t>
            </a:r>
            <a:r>
              <a:rPr lang="en-US" altLang="en-US" sz="1400" dirty="0" smtClean="0"/>
              <a:t>10:00</a:t>
            </a:r>
            <a:endParaRPr lang="en-US" altLang="en-US" sz="1400" dirty="0"/>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endParaRPr lang="en-US" altLang="en-US" sz="1600" dirty="0"/>
          </a:p>
          <a:p>
            <a:pPr lvl="0">
              <a:lnSpc>
                <a:spcPct val="80000"/>
              </a:lnSpc>
            </a:pPr>
            <a:r>
              <a:rPr lang="en-CA" altLang="en-US" sz="1400" dirty="0" smtClean="0"/>
              <a:t>Tuesday</a:t>
            </a:r>
            <a:r>
              <a:rPr lang="en-US" altLang="en-US" sz="1400" dirty="0" smtClean="0"/>
              <a:t> November 12, </a:t>
            </a:r>
            <a:r>
              <a:rPr lang="en-US" altLang="en-US" sz="1400" dirty="0"/>
              <a:t>10:30 – 12:30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lvl="0">
              <a:lnSpc>
                <a:spcPct val="80000"/>
              </a:lnSpc>
            </a:pPr>
            <a:r>
              <a:rPr lang="en-CA" altLang="en-US" sz="1400" dirty="0" smtClean="0"/>
              <a:t>Tuesday</a:t>
            </a:r>
            <a:r>
              <a:rPr lang="en-US" altLang="en-US" sz="1400" dirty="0" smtClean="0"/>
              <a:t> November 12, </a:t>
            </a:r>
            <a:r>
              <a:rPr lang="en-US" altLang="en-US" sz="1400" dirty="0"/>
              <a:t>16:00 – 18:00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lvl="1">
              <a:lnSpc>
                <a:spcPct val="80000"/>
              </a:lnSpc>
            </a:pPr>
            <a:endParaRPr lang="en-US" altLang="en-US" sz="1200" dirty="0"/>
          </a:p>
          <a:p>
            <a:pPr>
              <a:lnSpc>
                <a:spcPct val="80000"/>
              </a:lnSpc>
            </a:pPr>
            <a:r>
              <a:rPr lang="en-US" altLang="en-US" sz="2000" dirty="0"/>
              <a:t>	</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6324600" y="1449387"/>
            <a:ext cx="4495800" cy="4113213"/>
          </a:xfrm>
        </p:spPr>
        <p:txBody>
          <a:bodyPr/>
          <a:lstStyle/>
          <a:p>
            <a:pPr lvl="0">
              <a:lnSpc>
                <a:spcPct val="80000"/>
              </a:lnSpc>
            </a:pPr>
            <a:r>
              <a:rPr lang="en-CA" altLang="en-US" sz="1400" dirty="0"/>
              <a:t>Wednesday</a:t>
            </a:r>
            <a:r>
              <a:rPr lang="en-US" altLang="en-US" sz="1400" dirty="0"/>
              <a:t> </a:t>
            </a:r>
            <a:r>
              <a:rPr lang="en-US" altLang="en-US" sz="1400" dirty="0" smtClean="0"/>
              <a:t>November 13, </a:t>
            </a:r>
            <a:r>
              <a:rPr lang="en-US" altLang="en-US" sz="1400" dirty="0"/>
              <a:t>08:00 – 10:00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a:lnSpc>
                <a:spcPct val="80000"/>
              </a:lnSpc>
            </a:pPr>
            <a:r>
              <a:rPr lang="en-US" altLang="en-US" sz="1200" dirty="0"/>
              <a:t>Wednesday </a:t>
            </a:r>
            <a:r>
              <a:rPr lang="en-US" altLang="en-US" sz="1200" dirty="0" smtClean="0"/>
              <a:t>November 13, </a:t>
            </a:r>
            <a:r>
              <a:rPr lang="en-US" altLang="en-US" sz="1200" dirty="0"/>
              <a:t>13:30 – 15:30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a:lnSpc>
                <a:spcPct val="80000"/>
              </a:lnSpc>
            </a:pPr>
            <a:r>
              <a:rPr lang="en-US" altLang="en-US" sz="1400" dirty="0"/>
              <a:t>Thursday </a:t>
            </a:r>
            <a:r>
              <a:rPr lang="en-US" altLang="en-US" sz="1400" dirty="0" smtClean="0"/>
              <a:t>November 14, 10:30 </a:t>
            </a:r>
            <a:r>
              <a:rPr lang="en-US" altLang="en-US" sz="1400" dirty="0"/>
              <a:t>– </a:t>
            </a:r>
            <a:r>
              <a:rPr lang="en-US" altLang="en-US" sz="1400" dirty="0" smtClean="0"/>
              <a:t>12:30</a:t>
            </a:r>
            <a:endParaRPr lang="en-US" altLang="en-US" sz="1400" dirty="0"/>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a:t>
            </a:r>
          </a:p>
          <a:p>
            <a:pPr lvl="1">
              <a:lnSpc>
                <a:spcPct val="80000"/>
              </a:lnSpc>
            </a:pPr>
            <a:r>
              <a:rPr lang="en-US" altLang="en-US" sz="1200" dirty="0"/>
              <a:t>Recess </a:t>
            </a:r>
            <a:endParaRPr lang="en-US" altLang="en-US" sz="1800" dirty="0"/>
          </a:p>
          <a:p>
            <a:pPr>
              <a:lnSpc>
                <a:spcPct val="80000"/>
              </a:lnSpc>
            </a:pPr>
            <a:r>
              <a:rPr lang="en-US" altLang="en-US" sz="1400" dirty="0"/>
              <a:t>Thursday </a:t>
            </a:r>
            <a:r>
              <a:rPr lang="en-US" altLang="en-US" sz="1400" dirty="0" smtClean="0"/>
              <a:t>November 14, 16:00 </a:t>
            </a:r>
            <a:r>
              <a:rPr lang="en-US" altLang="en-US" sz="1400" dirty="0"/>
              <a:t>– </a:t>
            </a:r>
            <a:r>
              <a:rPr lang="en-US" altLang="en-US" sz="1400" dirty="0" smtClean="0"/>
              <a:t>18:00</a:t>
            </a:r>
            <a:endParaRPr lang="en-US" altLang="en-US" sz="1400" dirty="0"/>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TG Motions</a:t>
            </a:r>
          </a:p>
          <a:p>
            <a:pPr lvl="1">
              <a:lnSpc>
                <a:spcPct val="80000"/>
              </a:lnSpc>
            </a:pPr>
            <a:r>
              <a:rPr lang="en-US" altLang="en-US" sz="1200" dirty="0"/>
              <a:t>Comment Resolution</a:t>
            </a:r>
          </a:p>
          <a:p>
            <a:pPr lvl="1">
              <a:lnSpc>
                <a:spcPct val="80000"/>
              </a:lnSpc>
            </a:pPr>
            <a:r>
              <a:rPr lang="en-US" altLang="en-US" sz="1200" dirty="0"/>
              <a:t>TG ad hoc meeting</a:t>
            </a:r>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smtClean="0"/>
              <a:t>November 2019</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8470967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TGax Schedule</a:t>
            </a:r>
            <a:endParaRPr lang="en-US" dirty="0"/>
          </a:p>
        </p:txBody>
      </p:sp>
      <p:sp>
        <p:nvSpPr>
          <p:cNvPr id="6" name="Date Placeholder 5"/>
          <p:cNvSpPr>
            <a:spLocks noGrp="1"/>
          </p:cNvSpPr>
          <p:nvPr>
            <p:ph type="dt" idx="10"/>
          </p:nvPr>
        </p:nvSpPr>
        <p:spPr/>
        <p:txBody>
          <a:bodyPr/>
          <a:lstStyle/>
          <a:p>
            <a:r>
              <a:rPr lang="en-US" smtClean="0"/>
              <a:t>November 2019</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66980611"/>
              </p:ext>
            </p:extLst>
          </p:nvPr>
        </p:nvGraphicFramePr>
        <p:xfrm>
          <a:off x="2438400" y="2324154"/>
          <a:ext cx="7086600" cy="2278326"/>
        </p:xfrm>
        <a:graphic>
          <a:graphicData uri="http://schemas.openxmlformats.org/drawingml/2006/table">
            <a:tbl>
              <a:tblPr firstRow="1" bandRow="1">
                <a:tableStyleId>{616DA210-FB5B-4158-B5E0-FEB733F419BA}</a:tableStyleId>
              </a:tblPr>
              <a:tblGrid>
                <a:gridCol w="1417320"/>
                <a:gridCol w="1417320"/>
                <a:gridCol w="1417320"/>
                <a:gridCol w="1417320"/>
                <a:gridCol w="1417320"/>
              </a:tblGrid>
              <a:tr h="419046">
                <a:tc>
                  <a:txBody>
                    <a:bodyPr/>
                    <a:lstStyle/>
                    <a:p>
                      <a:pPr algn="ctr"/>
                      <a:endParaRPr lang="en-US" dirty="0"/>
                    </a:p>
                  </a:txBody>
                  <a:tcPr/>
                </a:tc>
                <a:tc>
                  <a:txBody>
                    <a:bodyPr/>
                    <a:lstStyle/>
                    <a:p>
                      <a:pPr algn="ctr"/>
                      <a:r>
                        <a:rPr lang="en-US" dirty="0" smtClean="0"/>
                        <a:t>Monday</a:t>
                      </a:r>
                      <a:endParaRPr lang="en-US" dirty="0"/>
                    </a:p>
                  </a:txBody>
                  <a:tcPr/>
                </a:tc>
                <a:tc>
                  <a:txBody>
                    <a:bodyPr/>
                    <a:lstStyle/>
                    <a:p>
                      <a:pPr algn="ctr"/>
                      <a:r>
                        <a:rPr lang="en-US" dirty="0" smtClean="0"/>
                        <a:t>Tuesday</a:t>
                      </a:r>
                      <a:endParaRPr lang="en-US" dirty="0"/>
                    </a:p>
                  </a:txBody>
                  <a:tcPr/>
                </a:tc>
                <a:tc>
                  <a:txBody>
                    <a:bodyPr/>
                    <a:lstStyle/>
                    <a:p>
                      <a:pPr algn="ctr"/>
                      <a:r>
                        <a:rPr lang="en-US" dirty="0" smtClean="0"/>
                        <a:t>Wednesday</a:t>
                      </a:r>
                      <a:endParaRPr lang="en-US" dirty="0"/>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TGax</a:t>
                      </a:r>
                      <a:endParaRPr lang="en-US" sz="1800" b="1" dirty="0" smtClean="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smtClean="0"/>
                        <a:t>TGax</a:t>
                      </a:r>
                      <a:endParaRPr lang="en-US" b="1" dirty="0" smtClean="0"/>
                    </a:p>
                  </a:txBody>
                  <a:tcPr/>
                </a:tc>
                <a:tc>
                  <a:txBody>
                    <a:bodyPr/>
                    <a:lstStyle/>
                    <a:p>
                      <a:endParaRPr lang="en-US"/>
                    </a:p>
                  </a:txBody>
                  <a:tcPr/>
                </a:tc>
              </a:tr>
              <a:tr h="396240">
                <a:tc>
                  <a:txBody>
                    <a:bodyPr/>
                    <a:lstStyle/>
                    <a:p>
                      <a:pPr algn="ctr"/>
                      <a:r>
                        <a:rPr lang="en-US" dirty="0" smtClean="0"/>
                        <a:t>AM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TGax</a:t>
                      </a:r>
                      <a:endParaRPr lang="en-US" sz="1800" b="1" dirty="0" smtClean="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smtClean="0"/>
                        <a:t>TGax</a:t>
                      </a:r>
                      <a:endParaRPr lang="en-US" b="1" dirty="0" smtClean="0"/>
                    </a:p>
                  </a:txBody>
                  <a:tcPr/>
                </a:tc>
              </a:tr>
              <a:tr h="365759">
                <a:tc>
                  <a:txBody>
                    <a:bodyPr/>
                    <a:lstStyle/>
                    <a:p>
                      <a:pPr algn="ctr"/>
                      <a:r>
                        <a:rPr lang="en-US" dirty="0" smtClean="0"/>
                        <a:t>PM 1</a:t>
                      </a:r>
                      <a:endParaRPr lang="en-US" dirty="0"/>
                    </a:p>
                  </a:txBody>
                  <a:tcPr/>
                </a:tc>
                <a:tc>
                  <a:txBody>
                    <a:bodyPr/>
                    <a:lstStyle/>
                    <a:p>
                      <a:pPr algn="ctr"/>
                      <a:endParaRPr lang="en-US" b="1" dirty="0"/>
                    </a:p>
                  </a:txBody>
                  <a:tcPr/>
                </a:tc>
                <a:tc>
                  <a:txBody>
                    <a:bodyPr/>
                    <a:lstStyle/>
                    <a:p>
                      <a:endParaRPr lang="en-US" dirty="0"/>
                    </a:p>
                  </a:txBody>
                  <a:tcPr/>
                </a:tc>
                <a:tc>
                  <a:txBody>
                    <a:bodyPr/>
                    <a:lstStyle/>
                    <a:p>
                      <a:pPr algn="ctr"/>
                      <a:r>
                        <a:rPr lang="en-US" sz="1800" b="1" dirty="0" err="1" smtClean="0"/>
                        <a:t>TGax</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a:tc>
              </a:tr>
              <a:tr h="365759">
                <a:tc>
                  <a:txBody>
                    <a:bodyPr/>
                    <a:lstStyle/>
                    <a:p>
                      <a:pPr algn="ctr"/>
                      <a:r>
                        <a:rPr lang="en-US" dirty="0" smtClean="0"/>
                        <a:t>PM</a:t>
                      </a:r>
                      <a:r>
                        <a:rPr lang="en-US" baseline="0" dirty="0" smtClean="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TGax</a:t>
                      </a:r>
                      <a:endParaRPr lang="en-US" sz="1800" b="1" dirty="0" smtClean="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TGax</a:t>
                      </a:r>
                      <a:endParaRPr lang="en-US" sz="1800" b="1" dirty="0" smtClean="0"/>
                    </a:p>
                  </a:txBody>
                  <a:tcPr/>
                </a:tc>
                <a:tc>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smtClean="0"/>
                        <a:t>TGax</a:t>
                      </a:r>
                      <a:endParaRPr lang="en-US" b="1" dirty="0" smtClean="0"/>
                    </a:p>
                  </a:txBody>
                  <a:tcPr/>
                </a:tc>
              </a:tr>
              <a:tr h="349405">
                <a:tc>
                  <a:txBody>
                    <a:bodyPr/>
                    <a:lstStyle/>
                    <a:p>
                      <a:pPr algn="ctr"/>
                      <a:r>
                        <a:rPr lang="en-US" dirty="0" smtClean="0"/>
                        <a:t>EVE</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a:tc>
                <a:tc>
                  <a:txBody>
                    <a:bodyPr/>
                    <a:lstStyle/>
                    <a:p>
                      <a:pPr algn="ctr"/>
                      <a:endParaRPr lang="en-US" dirty="0"/>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4917400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67907" y="606425"/>
            <a:ext cx="9484784" cy="1065213"/>
          </a:xfrm>
        </p:spPr>
        <p:txBody>
          <a:bodyPr/>
          <a:lstStyle/>
          <a:p>
            <a:r>
              <a:rPr lang="en-US" altLang="en-US" dirty="0"/>
              <a:t>Agenda for Monday </a:t>
            </a:r>
            <a:r>
              <a:rPr lang="en-US" altLang="en-US" dirty="0" smtClean="0"/>
              <a:t>November 11,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1143000" y="1828801"/>
            <a:ext cx="10134599"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smtClean="0"/>
              <a:t>Submissions</a:t>
            </a:r>
            <a:endParaRPr lang="en-US" altLang="en-US" dirty="0"/>
          </a:p>
          <a:p>
            <a:pPr lvl="0">
              <a:lnSpc>
                <a:spcPct val="80000"/>
              </a:lnSpc>
              <a:buFont typeface="Arial" panose="020B0604020202020204" pitchFamily="34" charset="0"/>
              <a:buChar char="•"/>
            </a:pPr>
            <a:r>
              <a:rPr lang="en-US" altLang="en-US" dirty="0" smtClean="0"/>
              <a:t>TG </a:t>
            </a:r>
            <a:r>
              <a:rPr lang="en-US" altLang="en-US" dirty="0"/>
              <a:t>motions</a:t>
            </a:r>
          </a:p>
          <a:p>
            <a:pPr lvl="1">
              <a:lnSpc>
                <a:spcPct val="80000"/>
              </a:lnSpc>
              <a:buFont typeface="Arial" panose="020B0604020202020204" pitchFamily="34" charset="0"/>
              <a:buChar char="•"/>
            </a:pPr>
            <a:r>
              <a:rPr lang="en-US" altLang="en-US" sz="1800" dirty="0"/>
              <a:t>Approve TG meeting and Teleconference minutes since March 2019 meeting.</a:t>
            </a:r>
            <a:endParaRPr lang="en-US" altLang="en-US" dirty="0"/>
          </a:p>
          <a:p>
            <a:pPr lvl="0">
              <a:lnSpc>
                <a:spcPct val="80000"/>
              </a:lnSpc>
              <a:buFont typeface="Arial" panose="020B0604020202020204" pitchFamily="34" charset="0"/>
              <a:buChar char="•"/>
            </a:pPr>
            <a:r>
              <a:rPr lang="en-US" altLang="en-US" dirty="0" smtClean="0"/>
              <a:t>Comment Assignment (if necessary)</a:t>
            </a:r>
            <a:endParaRPr lang="en-US" altLang="en-US" dirty="0"/>
          </a:p>
          <a:p>
            <a:pPr lvl="0">
              <a:lnSpc>
                <a:spcPct val="80000"/>
              </a:lnSpc>
              <a:buFont typeface="Arial" panose="020B0604020202020204" pitchFamily="34" charset="0"/>
              <a:buChar char="•"/>
            </a:pPr>
            <a:r>
              <a:rPr lang="en-US" altLang="en-US" dirty="0"/>
              <a:t>Comment Resolution</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9866925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36645364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(September 2019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September </a:t>
            </a:r>
            <a:r>
              <a:rPr lang="en-US" altLang="en-US" sz="2000" dirty="0"/>
              <a:t>2019 Interim meeting to today:  </a:t>
            </a:r>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Second: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34012419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685801"/>
            <a:ext cx="9753600" cy="1065213"/>
          </a:xfrm>
        </p:spPr>
        <p:txBody>
          <a:bodyPr/>
          <a:lstStyle/>
          <a:p>
            <a:r>
              <a:rPr lang="en-US" altLang="en-US" dirty="0"/>
              <a:t>Agenda for </a:t>
            </a:r>
            <a:r>
              <a:rPr lang="en-US" altLang="en-US" dirty="0" smtClean="0"/>
              <a:t>Tuesday November 12,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20163780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685801"/>
            <a:ext cx="9753600" cy="1065213"/>
          </a:xfrm>
        </p:spPr>
        <p:txBody>
          <a:bodyPr/>
          <a:lstStyle/>
          <a:p>
            <a:r>
              <a:rPr lang="en-US" altLang="en-US" dirty="0"/>
              <a:t>Agenda for </a:t>
            </a:r>
            <a:r>
              <a:rPr lang="en-US" altLang="en-US" dirty="0" smtClean="0"/>
              <a:t>Tuesday November 12,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17028441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November 10-15, </a:t>
            </a:r>
            <a:r>
              <a:rPr lang="en-US" sz="4000" dirty="0">
                <a:latin typeface="Arial" panose="020B0604020202020204" pitchFamily="34" charset="0"/>
              </a:rPr>
              <a:t>2019</a:t>
            </a:r>
          </a:p>
          <a:p>
            <a:pPr algn="ctr">
              <a:lnSpc>
                <a:spcPct val="90000"/>
              </a:lnSpc>
              <a:buFontTx/>
              <a:buNone/>
            </a:pPr>
            <a:r>
              <a:rPr lang="en-US" sz="4000" dirty="0" smtClean="0">
                <a:latin typeface="Arial" panose="020B0604020202020204" pitchFamily="34" charset="0"/>
              </a:rPr>
              <a:t>Big Island, Hawaii</a:t>
            </a:r>
            <a:endParaRPr 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t>
            </a:r>
            <a:r>
              <a:rPr lang="en-US" altLang="en-US" dirty="0" smtClean="0">
                <a:latin typeface="Arial" panose="020B0604020202020204" pitchFamily="34" charset="0"/>
              </a:rPr>
              <a:t>Alfred Asterjadhi </a:t>
            </a:r>
            <a:r>
              <a:rPr lang="en-US" altLang="en-US" dirty="0">
                <a:latin typeface="Arial" panose="020B0604020202020204" pitchFamily="34" charset="0"/>
              </a:rPr>
              <a:t>(Qualcomm)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9905999" cy="1065213"/>
          </a:xfrm>
        </p:spPr>
        <p:txBody>
          <a:bodyPr/>
          <a:lstStyle/>
          <a:p>
            <a:r>
              <a:rPr lang="en-US" altLang="en-US" dirty="0"/>
              <a:t>Agenda for </a:t>
            </a:r>
            <a:r>
              <a:rPr lang="en-US" altLang="en-US" dirty="0" smtClean="0"/>
              <a:t>Tuesday November 12,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30523095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a:t>
            </a:r>
            <a:r>
              <a:rPr lang="en-US" altLang="en-US" dirty="0" smtClean="0"/>
              <a:t>Wednesday November 13,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28338942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1"/>
            <a:ext cx="9677400" cy="1065213"/>
          </a:xfrm>
        </p:spPr>
        <p:txBody>
          <a:bodyPr/>
          <a:lstStyle/>
          <a:p>
            <a:r>
              <a:rPr lang="en-US" altLang="en-US" dirty="0"/>
              <a:t>Agenda for Wednesday </a:t>
            </a:r>
            <a:r>
              <a:rPr lang="en-US" altLang="en-US" dirty="0" smtClean="0"/>
              <a:t>November 13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4710696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1"/>
            <a:ext cx="9601200" cy="1065213"/>
          </a:xfrm>
        </p:spPr>
        <p:txBody>
          <a:bodyPr/>
          <a:lstStyle/>
          <a:p>
            <a:r>
              <a:rPr lang="en-US" altLang="en-US" dirty="0"/>
              <a:t>Agenda for </a:t>
            </a:r>
            <a:r>
              <a:rPr lang="en-US" altLang="en-US" dirty="0" smtClean="0"/>
              <a:t>Thursday November 14, 10:30 </a:t>
            </a:r>
            <a:r>
              <a:rPr lang="en-US" altLang="en-US" dirty="0"/>
              <a:t>– </a:t>
            </a:r>
            <a:r>
              <a:rPr lang="en-US" altLang="en-US" dirty="0" smtClean="0"/>
              <a:t>12:30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30945056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85801"/>
            <a:ext cx="9525000" cy="1065213"/>
          </a:xfrm>
        </p:spPr>
        <p:txBody>
          <a:bodyPr/>
          <a:lstStyle/>
          <a:p>
            <a:r>
              <a:rPr lang="en-US" altLang="en-US" dirty="0"/>
              <a:t>Agenda for Thursday </a:t>
            </a:r>
            <a:r>
              <a:rPr lang="en-US" altLang="en-US" dirty="0" smtClean="0"/>
              <a:t>November 14, 16:00 </a:t>
            </a:r>
            <a:r>
              <a:rPr lang="en-US" altLang="en-US" dirty="0"/>
              <a:t>– </a:t>
            </a:r>
            <a:r>
              <a:rPr lang="en-US" altLang="en-US" dirty="0" smtClean="0"/>
              <a:t>18:00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smtClean="0"/>
              <a:t>TG </a:t>
            </a:r>
            <a:r>
              <a:rPr lang="en-US" altLang="en-US" dirty="0"/>
              <a:t>Motions</a:t>
            </a:r>
          </a:p>
          <a:p>
            <a:pPr>
              <a:lnSpc>
                <a:spcPct val="80000"/>
              </a:lnSpc>
              <a:buFont typeface="Arial" panose="020B0604020202020204" pitchFamily="34" charset="0"/>
              <a:buChar char="•"/>
            </a:pPr>
            <a:r>
              <a:rPr lang="en-US" altLang="en-US" dirty="0"/>
              <a:t>Goals for </a:t>
            </a:r>
            <a:r>
              <a:rPr lang="en-US" altLang="en-US" dirty="0" smtClean="0"/>
              <a:t>January 2020</a:t>
            </a:r>
          </a:p>
          <a:p>
            <a:pPr>
              <a:lnSpc>
                <a:spcPct val="80000"/>
              </a:lnSpc>
              <a:buFont typeface="Arial" panose="020B0604020202020204" pitchFamily="34" charset="0"/>
              <a:buChar char="•"/>
            </a:pPr>
            <a:r>
              <a:rPr lang="en-US" altLang="en-US" dirty="0" smtClean="0"/>
              <a:t>Ad hoc meeting, if necessary</a:t>
            </a:r>
            <a:endParaRPr lang="en-US" altLang="en-US" dirty="0"/>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14347983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4440151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Teleconference Times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4328896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15954705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15138003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34117826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18981713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32272051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33763068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a:t>
            </a:r>
            <a:r>
              <a:rPr lang="en-US" altLang="en-US" sz="1600" dirty="0" smtClean="0">
                <a:solidFill>
                  <a:schemeClr val="tx1"/>
                </a:solidFill>
                <a:latin typeface="Calibri" panose="020F0502020204030204" pitchFamily="34" charset="0"/>
                <a:cs typeface="Calibri" panose="020F0502020204030204" pitchFamily="34" charset="0"/>
              </a:rPr>
              <a:t>November </a:t>
            </a:r>
            <a:r>
              <a:rPr lang="en-US" altLang="en-US" sz="1600" dirty="0">
                <a:solidFill>
                  <a:schemeClr val="tx1"/>
                </a:solidFill>
                <a:latin typeface="Calibri" panose="020F0502020204030204" pitchFamily="34" charset="0"/>
                <a:cs typeface="Calibri" panose="020F0502020204030204" pitchFamily="34" charset="0"/>
              </a:rPr>
              <a:t>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5487198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150</TotalTime>
  <Words>1277</Words>
  <Application>Microsoft Office PowerPoint</Application>
  <PresentationFormat>Widescreen</PresentationFormat>
  <Paragraphs>308</Paragraphs>
  <Slides>26</Slides>
  <Notes>6</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7" baseType="lpstr">
      <vt:lpstr>Arial Unicode MS</vt:lpstr>
      <vt:lpstr>MS Gothic</vt:lpstr>
      <vt:lpstr>Arial</vt:lpstr>
      <vt:lpstr>Arial Black</vt:lpstr>
      <vt:lpstr>Calibri</vt:lpstr>
      <vt:lpstr>Monotype Sorts</vt:lpstr>
      <vt:lpstr>Symbol</vt:lpstr>
      <vt:lpstr>Times New Roman</vt:lpstr>
      <vt:lpstr>Wingdings</vt:lpstr>
      <vt:lpstr>Office Theme</vt:lpstr>
      <vt:lpstr>Document</vt:lpstr>
      <vt:lpstr>TGax November 2019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November 11, 16:00 – 18:00 </vt:lpstr>
      <vt:lpstr>Submissions</vt:lpstr>
      <vt:lpstr>Approval of  TG Minutes (September 2019 Meeting and Telecon Minutes) </vt:lpstr>
      <vt:lpstr>Agenda for Tuesday November 12, 08:00 – 10:00 </vt:lpstr>
      <vt:lpstr>Agenda for Tuesday November 12, 10:30 – 12:30 </vt:lpstr>
      <vt:lpstr>Agenda for Tuesday November 12, 16:00 – 18:00 </vt:lpstr>
      <vt:lpstr>Agenda for Wednesday November 13, 08:00 – 10:00 </vt:lpstr>
      <vt:lpstr>Agenda for Wednesday November 13 13:30 – 15:30 </vt:lpstr>
      <vt:lpstr>Agenda for Thursday November 14, 10:30 – 12:30</vt:lpstr>
      <vt:lpstr>Agenda for Thursday November 14, 16:00 – 18:00</vt:lpstr>
      <vt:lpstr>Ad Hoc Meeting</vt:lpstr>
      <vt:lpstr>Teleconference Times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20</cp:revision>
  <cp:lastPrinted>1601-01-01T00:00:00Z</cp:lastPrinted>
  <dcterms:created xsi:type="dcterms:W3CDTF">2019-08-14T12:42:27Z</dcterms:created>
  <dcterms:modified xsi:type="dcterms:W3CDTF">2019-10-03T17:06:05Z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1570103256</vt:lpwstr>
  </property>
</Properties>
</file>