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84" r:id="rId16"/>
    <p:sldId id="280" r:id="rId17"/>
    <p:sldId id="282" r:id="rId18"/>
    <p:sldId id="286" r:id="rId19"/>
    <p:sldId id="295" r:id="rId20"/>
    <p:sldId id="287" r:id="rId21"/>
    <p:sldId id="288" r:id="rId22"/>
    <p:sldId id="289" r:id="rId23"/>
    <p:sldId id="290" r:id="rId24"/>
    <p:sldId id="291" r:id="rId25"/>
    <p:sldId id="293" r:id="rId26"/>
    <p:sldId id="29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8" autoAdjust="0"/>
    <p:restoredTop sz="94660"/>
  </p:normalViewPr>
  <p:slideViewPr>
    <p:cSldViewPr>
      <p:cViewPr varScale="1">
        <p:scale>
          <a:sx n="113" d="100"/>
          <a:sy n="113" d="100"/>
        </p:scale>
        <p:origin x="432"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2019</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2019</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2019</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802.11-19/1732r0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smtClean="0"/>
              <a:t>November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2019 </a:t>
            </a:r>
            <a:r>
              <a:rPr lang="en-US" altLang="en-US" dirty="0"/>
              <a:t>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2019-10-04</a:t>
            </a:r>
            <a:endParaRPr lang="en-GB" sz="2000" b="0" dirty="0"/>
          </a:p>
        </p:txBody>
      </p:sp>
      <p:graphicFrame>
        <p:nvGraphicFramePr>
          <p:cNvPr id="3075" name="Object 3"/>
          <p:cNvGraphicFramePr>
            <a:graphicFrameLocks noChangeAspect="1"/>
          </p:cNvGraphicFramePr>
          <p:nvPr>
            <p:extLst/>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11" name="Document" r:id="rId5" imgW="8258040" imgH="2539270" progId="Word.Document.8">
                  <p:embed/>
                </p:oleObj>
              </mc:Choice>
              <mc:Fallback>
                <p:oleObj name="Document" r:id="rId5" imgW="8258040" imgH="2539270" progId="Word.Document.8">
                  <p:embed/>
                  <p:pic>
                    <p:nvPicPr>
                      <p:cNvPr id="0" name=""/>
                      <p:cNvPicPr>
                        <a:picLocks noChangeAspect="1" noChangeArrowheads="1"/>
                      </p:cNvPicPr>
                      <p:nvPr/>
                    </p:nvPicPr>
                    <p:blipFill>
                      <a:blip r:embed="rId6"/>
                      <a:srcRect/>
                      <a:stretch>
                        <a:fillRect/>
                      </a:stretch>
                    </p:blipFill>
                    <p:spPr bwMode="auto">
                      <a:xfrm>
                        <a:off x="2044700" y="2486026"/>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2467243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685800" y="1447800"/>
            <a:ext cx="10703984" cy="4800600"/>
          </a:xfrm>
        </p:spPr>
        <p:txBody>
          <a:bodyPr/>
          <a:lstStyle/>
          <a:p>
            <a:pPr>
              <a:buClrTx/>
            </a:pPr>
            <a:r>
              <a:rPr lang="en-GB" altLang="en-US" sz="1800" dirty="0">
                <a:ea typeface="MS Gothic" panose="020B0609070205080204" pitchFamily="49" charset="-128"/>
              </a:rPr>
              <a:t>All participation in IEEE 802 Working Group meetings is on an individual basis</a:t>
            </a:r>
          </a:p>
          <a:p>
            <a:pPr>
              <a:buClrTx/>
            </a:pPr>
            <a:r>
              <a:rPr lang="en-GB" altLang="en-US" sz="1600" i="1" dirty="0">
                <a:ea typeface="MS Gothic" panose="020B0609070205080204" pitchFamily="49" charset="-128"/>
              </a:rPr>
              <a:t>•     </a:t>
            </a:r>
            <a:r>
              <a:rPr lang="en-GB" altLang="en-US" sz="1600" dirty="0">
                <a:ea typeface="MS Gothic" panose="020B0609070205080204" pitchFamily="49" charset="-128"/>
              </a:rPr>
              <a:t>Participants in the IEEE standards development individual process shall act based on their qualifications and experience. (</a:t>
            </a:r>
            <a:r>
              <a:rPr lang="en-GB" altLang="en-US" sz="1600" u="sng" dirty="0">
                <a:solidFill>
                  <a:srgbClr val="CCCCFF"/>
                </a:solidFill>
                <a:ea typeface="MS Gothic" panose="020B0609070205080204" pitchFamily="49" charset="-128"/>
                <a:hlinkClick r:id="rId2"/>
              </a:rPr>
              <a:t>https://standards.ieee.org/develop/policies/bylaws/sb_bylaws.pdf</a:t>
            </a:r>
            <a:r>
              <a:rPr lang="en-GB" altLang="en-US" sz="1600" dirty="0">
                <a:ea typeface="MS Gothic" panose="020B0609070205080204" pitchFamily="49" charset="-128"/>
              </a:rPr>
              <a:t>section 5.2.1)</a:t>
            </a:r>
          </a:p>
          <a:p>
            <a:pPr>
              <a:buClrTx/>
            </a:pPr>
            <a:r>
              <a:rPr lang="en-GB" altLang="en-US" sz="16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600" dirty="0" err="1">
                <a:ea typeface="MS Gothic" panose="020B0609070205080204" pitchFamily="49" charset="-128"/>
              </a:rPr>
              <a:t>subclause</a:t>
            </a:r>
            <a:r>
              <a:rPr lang="en-GB" altLang="en-US" sz="16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6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6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dirty="0">
                <a:solidFill>
                  <a:srgbClr val="CCCCFF"/>
                </a:solidFill>
                <a:ea typeface="MS Gothic" panose="020B0609070205080204" pitchFamily="49" charset="-128"/>
                <a:hlinkClick r:id="rId3"/>
              </a:rPr>
              <a:t>https://standards.ieee.org/develop/policies/bylaws/sb_bylaws.pdf </a:t>
            </a:r>
            <a:r>
              <a:rPr lang="en-GB" altLang="en-US" sz="1600" dirty="0">
                <a:ea typeface="MS Gothic" panose="020B0609070205080204" pitchFamily="49" charset="-128"/>
              </a:rPr>
              <a:t> section 5.2.1.3 and the IEEE 802 LMSC Working Group Policies and Procedures, </a:t>
            </a:r>
            <a:r>
              <a:rPr lang="en-GB" altLang="en-US" sz="1600" dirty="0" err="1">
                <a:ea typeface="MS Gothic" panose="020B0609070205080204" pitchFamily="49" charset="-128"/>
              </a:rPr>
              <a:t>subclause</a:t>
            </a:r>
            <a:r>
              <a:rPr lang="en-GB" altLang="en-US" sz="1600" dirty="0">
                <a:ea typeface="MS Gothic" panose="020B0609070205080204" pitchFamily="49" charset="-128"/>
              </a:rPr>
              <a:t> 3.4.1 “Chair”, list item x.</a:t>
            </a:r>
          </a:p>
          <a:p>
            <a:pPr>
              <a:buClrTx/>
            </a:pPr>
            <a:r>
              <a:rPr lang="en-GB" altLang="en-US" sz="18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600" dirty="0">
                <a:ea typeface="MS Gothic" panose="020B0609070205080204" pitchFamily="49" charset="-128"/>
              </a:rPr>
              <a:t>(Latest revision of IEEE 802 LMSC Working Group Policies and Procedures: </a:t>
            </a:r>
            <a:r>
              <a:rPr lang="en-GB" altLang="en-US" sz="1600" dirty="0">
                <a:ea typeface="MS Gothic" panose="020B0609070205080204" pitchFamily="49" charset="-128"/>
                <a:hlinkClick r:id="rId4"/>
              </a:rPr>
              <a:t>http://www.ieee802.org/devdocs.shtml</a:t>
            </a:r>
            <a:r>
              <a:rPr lang="en-GB" altLang="en-US" sz="1600" dirty="0">
                <a:ea typeface="MS Gothic" panose="020B0609070205080204" pitchFamily="49" charset="-128"/>
              </a:rPr>
              <a:t> and Participation slide: </a:t>
            </a:r>
            <a:r>
              <a:rPr lang="en-GB" altLang="en-US" sz="1600" dirty="0">
                <a:ea typeface="MS Gothic" panose="020B0609070205080204" pitchFamily="49" charset="-128"/>
                <a:hlinkClick r:id="rId5"/>
              </a:rPr>
              <a:t>https://mentor.ieee.org/802-ec/dcn/16/ec-16-0180-03-00EC-ieee-802-participation-slide.ppt</a:t>
            </a:r>
            <a:r>
              <a:rPr lang="en-GB" altLang="en-US" sz="1600" dirty="0">
                <a:ea typeface="MS Gothic" panose="020B0609070205080204" pitchFamily="49" charset="-128"/>
              </a:rPr>
              <a:t> )</a:t>
            </a:r>
            <a:br>
              <a:rPr lang="en-GB" altLang="en-US" sz="1600" dirty="0">
                <a:ea typeface="MS Gothic" panose="020B0609070205080204" pitchFamily="49" charset="-128"/>
              </a:rPr>
            </a:br>
            <a:endParaRPr lang="en-GB" altLang="en-US" sz="1600" dirty="0">
              <a:ea typeface="MS Gothic" panose="020B0609070205080204" pitchFamily="49" charset="-128"/>
            </a:endParaRPr>
          </a:p>
          <a:p>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4590927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a:t>
            </a:r>
            <a:r>
              <a:rPr lang="en-US" dirty="0" smtClean="0"/>
              <a:t>since July </a:t>
            </a:r>
            <a:r>
              <a:rPr lang="en-US" dirty="0"/>
              <a:t>2019.</a:t>
            </a:r>
          </a:p>
          <a:p>
            <a:pPr>
              <a:buFont typeface="Arial" panose="020B0604020202020204" pitchFamily="34" charset="0"/>
              <a:buChar char="•"/>
            </a:pPr>
            <a:r>
              <a:rPr lang="en-US" dirty="0" smtClean="0"/>
              <a:t>Comment Resolution</a:t>
            </a:r>
            <a:endParaRPr lang="en-US" dirty="0"/>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22102896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a:t>
            </a:r>
            <a:r>
              <a:rPr lang="en-US" altLang="en-US" sz="1400" dirty="0" smtClean="0"/>
              <a:t>November 11, 16:00 </a:t>
            </a:r>
            <a:r>
              <a:rPr lang="en-US" altLang="en-US" sz="1400" dirty="0"/>
              <a:t>– </a:t>
            </a:r>
            <a:r>
              <a:rPr lang="en-US" altLang="en-US" sz="1400" dirty="0" smtClean="0"/>
              <a:t>18:00 </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smtClean="0"/>
              <a:t>Recess</a:t>
            </a:r>
          </a:p>
          <a:p>
            <a:pPr lvl="0">
              <a:lnSpc>
                <a:spcPct val="80000"/>
              </a:lnSpc>
            </a:pPr>
            <a:r>
              <a:rPr lang="en-CA" altLang="en-US" sz="1400" dirty="0" smtClean="0"/>
              <a:t>Tuesday</a:t>
            </a:r>
            <a:r>
              <a:rPr lang="en-US" altLang="en-US" sz="1400" dirty="0" smtClean="0"/>
              <a:t> </a:t>
            </a:r>
            <a:r>
              <a:rPr lang="en-US" altLang="en-US" sz="1400" dirty="0"/>
              <a:t>November </a:t>
            </a:r>
            <a:r>
              <a:rPr lang="en-US" altLang="en-US" sz="1400" dirty="0" smtClean="0"/>
              <a:t>12, 08:00 </a:t>
            </a:r>
            <a:r>
              <a:rPr lang="en-US" altLang="en-US" sz="1400" dirty="0"/>
              <a:t>– </a:t>
            </a:r>
            <a:r>
              <a:rPr lang="en-US" altLang="en-US" sz="1400" dirty="0" smtClean="0"/>
              <a:t>10:00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endParaRPr lang="en-US" altLang="en-US" sz="1600" dirty="0"/>
          </a:p>
          <a:p>
            <a:pPr lvl="0">
              <a:lnSpc>
                <a:spcPct val="80000"/>
              </a:lnSpc>
            </a:pPr>
            <a:r>
              <a:rPr lang="en-CA" altLang="en-US" sz="1400" dirty="0" smtClean="0"/>
              <a:t>Tuesday</a:t>
            </a:r>
            <a:r>
              <a:rPr lang="en-US" altLang="en-US" sz="1400" dirty="0" smtClean="0"/>
              <a:t> November 12, </a:t>
            </a:r>
            <a:r>
              <a:rPr lang="en-US" altLang="en-US" sz="1400" dirty="0"/>
              <a:t>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smtClean="0"/>
              <a:t>Tuesday</a:t>
            </a:r>
            <a:r>
              <a:rPr lang="en-US" altLang="en-US" sz="1400" dirty="0" smtClean="0"/>
              <a:t> November 12, </a:t>
            </a:r>
            <a:r>
              <a:rPr lang="en-US" altLang="en-US" sz="1400" dirty="0"/>
              <a:t>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a:t>
            </a:r>
            <a:r>
              <a:rPr lang="en-US" altLang="en-US" sz="1400" dirty="0" smtClean="0"/>
              <a:t>November 13, </a:t>
            </a:r>
            <a:r>
              <a:rPr lang="en-US" altLang="en-US" sz="1400" dirty="0"/>
              <a:t>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a:t>
            </a:r>
            <a:r>
              <a:rPr lang="en-US" altLang="en-US" sz="1200" dirty="0" smtClean="0"/>
              <a:t>November 13,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a:t>
            </a:r>
            <a:r>
              <a:rPr lang="en-US" altLang="en-US" sz="1400" dirty="0" smtClean="0"/>
              <a:t>November 14, 10:30 </a:t>
            </a:r>
            <a:r>
              <a:rPr lang="en-US" altLang="en-US" sz="1400" dirty="0"/>
              <a:t>– </a:t>
            </a:r>
            <a:r>
              <a:rPr lang="en-US" altLang="en-US" sz="1400" dirty="0" smtClean="0"/>
              <a:t>12:30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a:t>
            </a:r>
            <a:r>
              <a:rPr lang="en-US" altLang="en-US" sz="1400" dirty="0" smtClean="0"/>
              <a:t>November 14,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November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847096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66980611"/>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gridCol w="1417320"/>
                <a:gridCol w="1417320"/>
                <a:gridCol w="1417320"/>
                <a:gridCol w="1417320"/>
              </a:tblGrid>
              <a:tr h="419046">
                <a:tc>
                  <a:txBody>
                    <a:bodyPr/>
                    <a:lstStyle/>
                    <a:p>
                      <a:pPr algn="ctr"/>
                      <a:endParaRPr lang="en-US" dirty="0"/>
                    </a:p>
                  </a:txBody>
                  <a:tcPr/>
                </a:tc>
                <a:tc>
                  <a:txBody>
                    <a:bodyPr/>
                    <a:lstStyle/>
                    <a:p>
                      <a:pPr algn="ctr"/>
                      <a:r>
                        <a:rPr lang="en-US" dirty="0" smtClean="0"/>
                        <a:t>Monday</a:t>
                      </a:r>
                      <a:endParaRPr lang="en-US" dirty="0"/>
                    </a:p>
                  </a:txBody>
                  <a:tcPr/>
                </a:tc>
                <a:tc>
                  <a:txBody>
                    <a:bodyPr/>
                    <a:lstStyle/>
                    <a:p>
                      <a:pPr algn="ctr"/>
                      <a:r>
                        <a:rPr lang="en-US" dirty="0" smtClean="0"/>
                        <a:t>Tuesday</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TGax</a:t>
                      </a:r>
                      <a:endParaRPr lang="en-US" sz="1800" b="1"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smtClean="0"/>
                        <a:t>TGax</a:t>
                      </a:r>
                      <a:endParaRPr lang="en-US" b="1" dirty="0" smtClean="0"/>
                    </a:p>
                  </a:txBody>
                  <a:tcPr/>
                </a:tc>
                <a:tc>
                  <a:txBody>
                    <a:bodyPr/>
                    <a:lstStyle/>
                    <a:p>
                      <a:endParaRPr lang="en-US"/>
                    </a:p>
                  </a:txBody>
                  <a:tcPr/>
                </a:tc>
              </a:tr>
              <a:tr h="396240">
                <a:tc>
                  <a:txBody>
                    <a:bodyPr/>
                    <a:lstStyle/>
                    <a:p>
                      <a:pPr algn="ctr"/>
                      <a:r>
                        <a:rPr lang="en-US" dirty="0" smtClean="0"/>
                        <a:t>AM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TGax</a:t>
                      </a:r>
                      <a:endParaRPr lang="en-US" sz="1800" b="1" dirty="0" smtClean="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smtClean="0"/>
                        <a:t>TGax</a:t>
                      </a:r>
                      <a:endParaRPr lang="en-US" b="1" dirty="0" smtClean="0"/>
                    </a:p>
                  </a:txBody>
                  <a:tcPr/>
                </a:tc>
              </a:tr>
              <a:tr h="365759">
                <a:tc>
                  <a:txBody>
                    <a:bodyPr/>
                    <a:lstStyle/>
                    <a:p>
                      <a:pPr algn="ctr"/>
                      <a:r>
                        <a:rPr lang="en-US" dirty="0" smtClean="0"/>
                        <a:t>PM 1</a:t>
                      </a:r>
                      <a:endParaRPr lang="en-US" dirty="0"/>
                    </a:p>
                  </a:txBody>
                  <a:tcPr/>
                </a:tc>
                <a:tc>
                  <a:txBody>
                    <a:bodyPr/>
                    <a:lstStyle/>
                    <a:p>
                      <a:pPr algn="ctr"/>
                      <a:endParaRPr lang="en-US" b="1" dirty="0"/>
                    </a:p>
                  </a:txBody>
                  <a:tcPr/>
                </a:tc>
                <a:tc>
                  <a:txBody>
                    <a:bodyPr/>
                    <a:lstStyle/>
                    <a:p>
                      <a:endParaRPr lang="en-US" dirty="0"/>
                    </a:p>
                  </a:txBody>
                  <a:tcPr/>
                </a:tc>
                <a:tc>
                  <a:txBody>
                    <a:bodyPr/>
                    <a:lstStyle/>
                    <a:p>
                      <a:pPr algn="ctr"/>
                      <a:r>
                        <a:rPr lang="en-US" sz="1800" b="1" dirty="0" err="1" smtClean="0"/>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r>
              <a:tr h="365759">
                <a:tc>
                  <a:txBody>
                    <a:bodyPr/>
                    <a:lstStyle/>
                    <a:p>
                      <a:pPr algn="ctr"/>
                      <a:r>
                        <a:rPr lang="en-US" dirty="0" smtClean="0"/>
                        <a:t>PM</a:t>
                      </a:r>
                      <a:r>
                        <a:rPr lang="en-US" baseline="0" dirty="0" smtClean="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TGax</a:t>
                      </a:r>
                      <a:endParaRPr lang="en-US" sz="1800" b="1"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TGax</a:t>
                      </a:r>
                      <a:endParaRPr lang="en-US" sz="1800" b="1" dirty="0" smtClean="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smtClean="0"/>
                        <a:t>TGax</a:t>
                      </a:r>
                      <a:endParaRPr lang="en-US" b="1" dirty="0" smtClean="0"/>
                    </a:p>
                  </a:txBody>
                  <a:tcPr/>
                </a:tc>
              </a:tr>
              <a:tr h="349405">
                <a:tc>
                  <a:txBody>
                    <a:bodyPr/>
                    <a:lstStyle/>
                    <a:p>
                      <a:pPr algn="ctr"/>
                      <a:r>
                        <a:rPr lang="en-US" dirty="0" smtClean="0"/>
                        <a:t>EVE</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a:txBody>
                    <a:bodyPr/>
                    <a:lstStyle/>
                    <a:p>
                      <a:pPr algn="ctr"/>
                      <a:endParaRPr lang="en-US" dirty="0"/>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4917400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a:t>
            </a:r>
            <a:r>
              <a:rPr lang="en-US" altLang="en-US" dirty="0" smtClean="0"/>
              <a:t>November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smtClean="0"/>
              <a:t>Submissions</a:t>
            </a:r>
            <a:endParaRPr lang="en-US" altLang="en-US" dirty="0"/>
          </a:p>
          <a:p>
            <a:pPr lvl="0">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smtClean="0"/>
              <a:t>Comment Assignment (if necessary)</a:t>
            </a:r>
            <a:endParaRPr lang="en-US" altLang="en-US" dirty="0"/>
          </a:p>
          <a:p>
            <a:pPr lvl="0">
              <a:lnSpc>
                <a:spcPct val="80000"/>
              </a:lnSpc>
              <a:buFont typeface="Arial" panose="020B0604020202020204" pitchFamily="34" charset="0"/>
              <a:buChar char="•"/>
            </a:pPr>
            <a:r>
              <a:rPr lang="en-US" altLang="en-US" dirty="0"/>
              <a:t>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9866925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664536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2019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a:t>
            </a:r>
            <a:r>
              <a:rPr lang="en-US" altLang="en-US" sz="2000" dirty="0"/>
              <a:t>2019 Interim meeting 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401241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a:t>
            </a:r>
            <a:r>
              <a:rPr lang="en-US" altLang="en-US" dirty="0" smtClean="0"/>
              <a:t>Tuesday 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20163780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a:t>
            </a:r>
            <a:r>
              <a:rPr lang="en-US" altLang="en-US" dirty="0" smtClean="0"/>
              <a:t>Tuesday November 12,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702844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November 10-15, </a:t>
            </a:r>
            <a:r>
              <a:rPr lang="en-US" sz="4000" dirty="0">
                <a:latin typeface="Arial" panose="020B0604020202020204" pitchFamily="34" charset="0"/>
              </a:rPr>
              <a:t>2019</a:t>
            </a:r>
          </a:p>
          <a:p>
            <a:pPr algn="ctr">
              <a:lnSpc>
                <a:spcPct val="90000"/>
              </a:lnSpc>
              <a:buFontTx/>
              <a:buNone/>
            </a:pPr>
            <a:r>
              <a:rPr lang="en-US" sz="4000" dirty="0" smtClean="0">
                <a:latin typeface="Arial" panose="020B0604020202020204" pitchFamily="34" charset="0"/>
              </a:rPr>
              <a:t>Big Island, Hawaii</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a:t>
            </a:r>
            <a:r>
              <a:rPr lang="en-US" altLang="en-US" dirty="0" smtClean="0"/>
              <a:t>Tuesday November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0523095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a:t>
            </a:r>
            <a:r>
              <a:rPr lang="en-US" altLang="en-US" dirty="0" smtClean="0"/>
              <a:t>Wednesday November 13,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28338942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a:t>
            </a:r>
            <a:r>
              <a:rPr lang="en-US" altLang="en-US" dirty="0" smtClean="0"/>
              <a:t>November 13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4710696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a:t>
            </a:r>
            <a:r>
              <a:rPr lang="en-US" altLang="en-US" dirty="0" smtClean="0"/>
              <a:t>Thursday November 14, 10:30 </a:t>
            </a:r>
            <a:r>
              <a:rPr lang="en-US" altLang="en-US" dirty="0"/>
              <a:t>– </a:t>
            </a:r>
            <a:r>
              <a:rPr lang="en-US" altLang="en-US" dirty="0" smtClean="0"/>
              <a:t>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0945056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a:t>
            </a:r>
            <a:r>
              <a:rPr lang="en-US" altLang="en-US" dirty="0" smtClean="0"/>
              <a:t>November 14,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January 2020</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4347983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4440151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432889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59547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513800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411782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898171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227205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376306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548719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150</TotalTime>
  <Words>1277</Words>
  <Application>Microsoft Office PowerPoint</Application>
  <PresentationFormat>Widescreen</PresentationFormat>
  <Paragraphs>308</Paragraphs>
  <Slides>26</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7"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November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November 11, 16:00 – 18:00 </vt:lpstr>
      <vt:lpstr>Submissions</vt:lpstr>
      <vt:lpstr>Approval of  TG Minutes (September 2019 Meeting and Telecon Minutes) </vt:lpstr>
      <vt:lpstr>Agenda for Tuesday November 12, 08:00 – 10:00 </vt:lpstr>
      <vt:lpstr>Agenda for Tuesday November 12, 10:30 – 12:30 </vt:lpstr>
      <vt:lpstr>Agenda for Tuesday November 12, 16:00 – 18:00 </vt:lpstr>
      <vt:lpstr>Agenda for Wednesday November 13, 08:00 – 10:00 </vt:lpstr>
      <vt:lpstr>Agenda for Wednesday November 13 13:30 – 15:30 </vt:lpstr>
      <vt:lpstr>Agenda for Thursday November 14, 10:30 – 12:30</vt:lpstr>
      <vt:lpstr>Agenda for Thursday November 14, 16:00 – 18:00</vt:lpstr>
      <vt:lpstr>Ad Hoc Meeting</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20</cp:revision>
  <cp:lastPrinted>1601-01-01T00:00:00Z</cp:lastPrinted>
  <dcterms:created xsi:type="dcterms:W3CDTF">2019-08-14T12:42:27Z</dcterms:created>
  <dcterms:modified xsi:type="dcterms:W3CDTF">2019-10-03T17:06:05Z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1570103256</vt:lpwstr>
  </property>
</Properties>
</file>