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69" r:id="rId2"/>
    <p:sldId id="278" r:id="rId3"/>
    <p:sldId id="724" r:id="rId4"/>
    <p:sldId id="665" r:id="rId5"/>
    <p:sldId id="666" r:id="rId6"/>
    <p:sldId id="667" r:id="rId7"/>
    <p:sldId id="668" r:id="rId8"/>
    <p:sldId id="669" r:id="rId9"/>
    <p:sldId id="748" r:id="rId10"/>
    <p:sldId id="749" r:id="rId11"/>
    <p:sldId id="750" r:id="rId12"/>
    <p:sldId id="629" r:id="rId13"/>
    <p:sldId id="710" r:id="rId14"/>
    <p:sldId id="711" r:id="rId15"/>
    <p:sldId id="647" r:id="rId16"/>
    <p:sldId id="677" r:id="rId17"/>
    <p:sldId id="707" r:id="rId18"/>
    <p:sldId id="745" r:id="rId19"/>
    <p:sldId id="747" r:id="rId20"/>
    <p:sldId id="746" r:id="rId21"/>
    <p:sldId id="684" r:id="rId22"/>
    <p:sldId id="590" r:id="rId23"/>
    <p:sldId id="516" r:id="rId24"/>
  </p:sldIdLst>
  <p:sldSz cx="12192000" cy="6858000"/>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00"/>
    <a:srgbClr val="008000"/>
    <a:srgbClr val="0066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945" autoAdjust="0"/>
    <p:restoredTop sz="94041" autoAdjust="0"/>
  </p:normalViewPr>
  <p:slideViewPr>
    <p:cSldViewPr>
      <p:cViewPr varScale="1">
        <p:scale>
          <a:sx n="57" d="100"/>
          <a:sy n="57" d="100"/>
        </p:scale>
        <p:origin x="799" y="38"/>
      </p:cViewPr>
      <p:guideLst>
        <p:guide orient="horz" pos="2160"/>
        <p:guide pos="3840"/>
      </p:guideLst>
    </p:cSldViewPr>
  </p:slideViewPr>
  <p:outlineViewPr>
    <p:cViewPr>
      <p:scale>
        <a:sx n="50" d="100"/>
        <a:sy n="50" d="100"/>
      </p:scale>
      <p:origin x="0" y="-26628"/>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802.11-19/1730r1</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November 2019</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802.11-19/1730r1</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November 2019</a:t>
            </a:r>
            <a:endParaRPr lang="en-US"/>
          </a:p>
        </p:txBody>
      </p:sp>
      <p:sp>
        <p:nvSpPr>
          <p:cNvPr id="28676" name="Rectangle 4"/>
          <p:cNvSpPr>
            <a:spLocks noGrp="1" noRot="1" noChangeAspect="1" noChangeArrowheads="1" noTextEdit="1"/>
          </p:cNvSpPr>
          <p:nvPr>
            <p:ph type="sldImg" idx="2"/>
          </p:nvPr>
        </p:nvSpPr>
        <p:spPr bwMode="auto">
          <a:xfrm>
            <a:off x="342900" y="703263"/>
            <a:ext cx="617378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802.11-19/1730r1</a:t>
            </a:r>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2019</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xfrm>
            <a:off x="342900" y="703263"/>
            <a:ext cx="6173788" cy="3473450"/>
          </a:xfrm>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94198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802.11-19/1730r1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6205684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802.11-19/1730r1</a:t>
            </a:r>
            <a:endParaRPr lang="en-US"/>
          </a:p>
        </p:txBody>
      </p:sp>
      <p:sp>
        <p:nvSpPr>
          <p:cNvPr id="5" name="Date Placeholder 4"/>
          <p:cNvSpPr>
            <a:spLocks noGrp="1"/>
          </p:cNvSpPr>
          <p:nvPr>
            <p:ph type="dt" idx="11"/>
          </p:nvPr>
        </p:nvSpPr>
        <p:spPr/>
        <p:txBody>
          <a:bodyPr/>
          <a:lstStyle/>
          <a:p>
            <a:pPr>
              <a:defRPr/>
            </a:pPr>
            <a:r>
              <a:rPr lang="en-US" smtClean="0"/>
              <a:t>November 2019</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2BF0D095-F52D-480A-94DF-9FA296D2C069}" type="slidenum">
              <a:rPr lang="en-US" smtClean="0"/>
              <a:pPr>
                <a:defRPr/>
              </a:pPr>
              <a:t>17</a:t>
            </a:fld>
            <a:endParaRPr lang="en-US"/>
          </a:p>
        </p:txBody>
      </p:sp>
    </p:spTree>
    <p:extLst>
      <p:ext uri="{BB962C8B-B14F-4D97-AF65-F5344CB8AC3E}">
        <p14:creationId xmlns:p14="http://schemas.microsoft.com/office/powerpoint/2010/main" val="23026249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802.11-19/1730r1</a:t>
            </a:r>
            <a:endParaRPr lang="en-US"/>
          </a:p>
        </p:txBody>
      </p:sp>
      <p:sp>
        <p:nvSpPr>
          <p:cNvPr id="5" name="Date Placeholder 4"/>
          <p:cNvSpPr>
            <a:spLocks noGrp="1"/>
          </p:cNvSpPr>
          <p:nvPr>
            <p:ph type="dt" idx="11"/>
          </p:nvPr>
        </p:nvSpPr>
        <p:spPr/>
        <p:txBody>
          <a:bodyPr/>
          <a:lstStyle/>
          <a:p>
            <a:pPr>
              <a:defRPr/>
            </a:pPr>
            <a:r>
              <a:rPr lang="en-US" smtClean="0"/>
              <a:t>November 2019</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2BF0D095-F52D-480A-94DF-9FA296D2C069}" type="slidenum">
              <a:rPr lang="en-US" smtClean="0"/>
              <a:pPr>
                <a:defRPr/>
              </a:pPr>
              <a:t>18</a:t>
            </a:fld>
            <a:endParaRPr lang="en-US"/>
          </a:p>
        </p:txBody>
      </p:sp>
    </p:spTree>
    <p:extLst>
      <p:ext uri="{BB962C8B-B14F-4D97-AF65-F5344CB8AC3E}">
        <p14:creationId xmlns:p14="http://schemas.microsoft.com/office/powerpoint/2010/main" val="7033073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802.11-19/1730r1</a:t>
            </a:r>
            <a:endParaRPr lang="en-US"/>
          </a:p>
        </p:txBody>
      </p:sp>
      <p:sp>
        <p:nvSpPr>
          <p:cNvPr id="5" name="Date Placeholder 4"/>
          <p:cNvSpPr>
            <a:spLocks noGrp="1"/>
          </p:cNvSpPr>
          <p:nvPr>
            <p:ph type="dt" idx="11"/>
          </p:nvPr>
        </p:nvSpPr>
        <p:spPr/>
        <p:txBody>
          <a:bodyPr/>
          <a:lstStyle/>
          <a:p>
            <a:pPr>
              <a:defRPr/>
            </a:pPr>
            <a:r>
              <a:rPr lang="en-US" smtClean="0"/>
              <a:t>November 2019</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2BF0D095-F52D-480A-94DF-9FA296D2C069}" type="slidenum">
              <a:rPr lang="en-US" smtClean="0"/>
              <a:pPr>
                <a:defRPr/>
              </a:pPr>
              <a:t>19</a:t>
            </a:fld>
            <a:endParaRPr lang="en-US"/>
          </a:p>
        </p:txBody>
      </p:sp>
    </p:spTree>
    <p:extLst>
      <p:ext uri="{BB962C8B-B14F-4D97-AF65-F5344CB8AC3E}">
        <p14:creationId xmlns:p14="http://schemas.microsoft.com/office/powerpoint/2010/main" val="34808842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802.11-19/1730r1</a:t>
            </a:r>
            <a:endParaRPr lang="en-US"/>
          </a:p>
        </p:txBody>
      </p:sp>
      <p:sp>
        <p:nvSpPr>
          <p:cNvPr id="5" name="Date Placeholder 4"/>
          <p:cNvSpPr>
            <a:spLocks noGrp="1"/>
          </p:cNvSpPr>
          <p:nvPr>
            <p:ph type="dt" idx="11"/>
          </p:nvPr>
        </p:nvSpPr>
        <p:spPr/>
        <p:txBody>
          <a:bodyPr/>
          <a:lstStyle/>
          <a:p>
            <a:pPr>
              <a:defRPr/>
            </a:pPr>
            <a:r>
              <a:rPr lang="en-US" smtClean="0"/>
              <a:t>November 2019</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2BF0D095-F52D-480A-94DF-9FA296D2C069}" type="slidenum">
              <a:rPr lang="en-US" smtClean="0"/>
              <a:pPr>
                <a:defRPr/>
              </a:pPr>
              <a:t>20</a:t>
            </a:fld>
            <a:endParaRPr lang="en-US"/>
          </a:p>
        </p:txBody>
      </p:sp>
    </p:spTree>
    <p:extLst>
      <p:ext uri="{BB962C8B-B14F-4D97-AF65-F5344CB8AC3E}">
        <p14:creationId xmlns:p14="http://schemas.microsoft.com/office/powerpoint/2010/main" val="32152749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802.11-19/1730r1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3876520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802.11-19/1730r1</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2019</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22</a:t>
            </a:fld>
            <a:endParaRPr lang="en-US" smtClean="0"/>
          </a:p>
        </p:txBody>
      </p:sp>
      <p:sp>
        <p:nvSpPr>
          <p:cNvPr id="53254" name="Rectangle 2"/>
          <p:cNvSpPr>
            <a:spLocks noGrp="1" noRot="1" noChangeAspect="1" noChangeArrowheads="1" noTextEdit="1"/>
          </p:cNvSpPr>
          <p:nvPr>
            <p:ph type="sldImg"/>
          </p:nvPr>
        </p:nvSpPr>
        <p:spPr>
          <a:xfrm>
            <a:off x="342900" y="703263"/>
            <a:ext cx="6173788" cy="3473450"/>
          </a:xfrm>
          <a:ln/>
        </p:spPr>
      </p:sp>
      <p:sp>
        <p:nvSpPr>
          <p:cNvPr id="53255"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55093275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802.11-19/1730r1</a:t>
            </a:r>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2019</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23</a:t>
            </a:fld>
            <a:endParaRPr lang="en-US" smtClean="0"/>
          </a:p>
        </p:txBody>
      </p:sp>
      <p:sp>
        <p:nvSpPr>
          <p:cNvPr id="55302" name="Rectangle 2"/>
          <p:cNvSpPr>
            <a:spLocks noGrp="1" noRot="1" noChangeAspect="1" noChangeArrowheads="1" noTextEdit="1"/>
          </p:cNvSpPr>
          <p:nvPr>
            <p:ph type="sldImg"/>
          </p:nvPr>
        </p:nvSpPr>
        <p:spPr>
          <a:xfrm>
            <a:off x="342900" y="703263"/>
            <a:ext cx="6173788" cy="3473450"/>
          </a:xfrm>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706152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802.11-19/1730r1</a:t>
            </a:r>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2019</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xfrm>
            <a:off x="342900" y="703263"/>
            <a:ext cx="6173788" cy="3473450"/>
          </a:xfrm>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25748548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802.11-19/1730r1</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2019</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5583999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4</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5476176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8907742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802.11-19/1730r1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717577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802.11-19/1730r1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13</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203130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802.11-19/1730r1</a:t>
            </a:r>
            <a:endParaRPr lang="en-US"/>
          </a:p>
        </p:txBody>
      </p:sp>
      <p:sp>
        <p:nvSpPr>
          <p:cNvPr id="5" name="Date Placeholder 4"/>
          <p:cNvSpPr>
            <a:spLocks noGrp="1"/>
          </p:cNvSpPr>
          <p:nvPr>
            <p:ph type="dt" idx="11"/>
          </p:nvPr>
        </p:nvSpPr>
        <p:spPr/>
        <p:txBody>
          <a:bodyPr/>
          <a:lstStyle/>
          <a:p>
            <a:pPr>
              <a:defRPr/>
            </a:pPr>
            <a:r>
              <a:rPr lang="en-US" smtClean="0"/>
              <a:t>November 2019</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14</a:t>
            </a:fld>
            <a:endParaRPr lang="en-US"/>
          </a:p>
        </p:txBody>
      </p:sp>
    </p:spTree>
    <p:extLst>
      <p:ext uri="{BB962C8B-B14F-4D97-AF65-F5344CB8AC3E}">
        <p14:creationId xmlns:p14="http://schemas.microsoft.com/office/powerpoint/2010/main" val="18359908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802.11-19/1730r1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1899465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4964"/>
            <a:ext cx="25251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November 2019</a:t>
            </a:r>
            <a:endParaRPr lang="en-US" dirty="0"/>
          </a:p>
        </p:txBody>
      </p:sp>
      <p:sp>
        <p:nvSpPr>
          <p:cNvPr id="1029" name="Rectangle 5"/>
          <p:cNvSpPr>
            <a:spLocks noGrp="1" noChangeArrowheads="1"/>
          </p:cNvSpPr>
          <p:nvPr>
            <p:ph type="ftr" sz="quarter" idx="3"/>
          </p:nvPr>
        </p:nvSpPr>
        <p:spPr bwMode="auto">
          <a:xfrm>
            <a:off x="9447138" y="6475413"/>
            <a:ext cx="194476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7862236" y="332601"/>
            <a:ext cx="33984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802.11-19/1730r1</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p:cNvSpPr>
            <a:spLocks noChangeArrowheads="1"/>
          </p:cNvSpPr>
          <p:nvPr/>
        </p:nvSpPr>
        <p:spPr bwMode="auto">
          <a:xfrm>
            <a:off x="914401" y="6475413"/>
            <a:ext cx="4792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z="1200" smtClean="0"/>
              <a:t>Agenda</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2.wmf"/><Relationship Id="rId4" Type="http://schemas.openxmlformats.org/officeDocument/2006/relationships/oleObject" Target="../embeddings/oleObject1.bin"/></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9/11-19-1407-00-000m-minutes-for-revmd-sept-2019-hanoi.docx" TargetMode="External"/><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hyperlink" Target="https://standards.ieee.org/develop/project/802.11.html" TargetMode="External"/><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hyperlink" Target="http://www.techstreet.com/ieee/products/vendor_id/7028"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7" Type="http://schemas.openxmlformats.org/officeDocument/2006/relationships/hyperlink" Target="https://standards.ieee.org/develop/project/802.11.html"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hyperlink" Target="https://mentor.ieee.org/802.11/dcn/18/11-18-0611" TargetMode="External"/><Relationship Id="rId5" Type="http://schemas.openxmlformats.org/officeDocument/2006/relationships/hyperlink" Target="https://mentor.ieee.org/802.11/dcn/17/11-17-0914-13-000m-revmd-wg-cc-comments.xls" TargetMode="External"/><Relationship Id="rId4" Type="http://schemas.openxmlformats.org/officeDocument/2006/relationships/hyperlink" Target="https://mentor.ieee.org/802.11/dcn/17/11-17-0914-06-000m-revmd-wg-cc-comments.xl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2019</a:t>
            </a:r>
            <a:endParaRPr lang="en-US" sz="1800" dirty="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2209800" y="685800"/>
            <a:ext cx="8610600" cy="1066800"/>
          </a:xfrm>
        </p:spPr>
        <p:txBody>
          <a:bodyPr/>
          <a:lstStyle/>
          <a:p>
            <a:r>
              <a:rPr lang="en-US" altLang="en-US" dirty="0" smtClean="0"/>
              <a:t>IEEE 802.11 </a:t>
            </a:r>
            <a:r>
              <a:rPr lang="en-US" altLang="en-US" dirty="0" err="1" smtClean="0"/>
              <a:t>TGmd</a:t>
            </a:r>
            <a:r>
              <a:rPr lang="en-US" altLang="en-US" dirty="0" smtClean="0"/>
              <a:t> November 2019 Agenda</a:t>
            </a:r>
          </a:p>
        </p:txBody>
      </p:sp>
      <p:sp>
        <p:nvSpPr>
          <p:cNvPr id="2054" name="Rectangle 6"/>
          <p:cNvSpPr>
            <a:spLocks noGrp="1" noChangeArrowheads="1"/>
          </p:cNvSpPr>
          <p:nvPr>
            <p:ph type="body" idx="1"/>
          </p:nvPr>
        </p:nvSpPr>
        <p:spPr>
          <a:xfrm>
            <a:off x="2209800" y="1524000"/>
            <a:ext cx="7772400" cy="381000"/>
          </a:xfrm>
        </p:spPr>
        <p:txBody>
          <a:bodyPr/>
          <a:lstStyle/>
          <a:p>
            <a:pPr algn="ctr">
              <a:lnSpc>
                <a:spcPct val="90000"/>
              </a:lnSpc>
              <a:buFontTx/>
              <a:buNone/>
            </a:pPr>
            <a:r>
              <a:rPr lang="en-US" altLang="en-US" sz="2000" dirty="0"/>
              <a:t>Date:</a:t>
            </a:r>
            <a:r>
              <a:rPr lang="en-US" altLang="en-US" sz="2000" b="0" dirty="0"/>
              <a:t> </a:t>
            </a:r>
            <a:r>
              <a:rPr lang="en-US" altLang="en-US" sz="2000" b="0" dirty="0" smtClean="0"/>
              <a:t>2019-11-10</a:t>
            </a:r>
            <a:endParaRPr lang="en-US" altLang="en-US" sz="2000" b="0" dirty="0"/>
          </a:p>
        </p:txBody>
      </p:sp>
      <p:graphicFrame>
        <p:nvGraphicFramePr>
          <p:cNvPr id="2055" name="Object 11"/>
          <p:cNvGraphicFramePr>
            <a:graphicFrameLocks noChangeAspect="1"/>
          </p:cNvGraphicFramePr>
          <p:nvPr>
            <p:extLst>
              <p:ext uri="{D42A27DB-BD31-4B8C-83A1-F6EECF244321}">
                <p14:modId xmlns:p14="http://schemas.microsoft.com/office/powerpoint/2010/main" val="284026159"/>
              </p:ext>
            </p:extLst>
          </p:nvPr>
        </p:nvGraphicFramePr>
        <p:xfrm>
          <a:off x="2044700" y="2274889"/>
          <a:ext cx="8102600" cy="2498725"/>
        </p:xfrm>
        <a:graphic>
          <a:graphicData uri="http://schemas.openxmlformats.org/presentationml/2006/ole">
            <mc:AlternateContent xmlns:mc="http://schemas.openxmlformats.org/markup-compatibility/2006">
              <mc:Choice xmlns:v="urn:schemas-microsoft-com:vml" Requires="v">
                <p:oleObj spid="_x0000_s4473" name="Document" r:id="rId4" imgW="8254447" imgH="2544858" progId="Word.Document.8">
                  <p:embed/>
                </p:oleObj>
              </mc:Choice>
              <mc:Fallback>
                <p:oleObj name="Document" r:id="rId4" imgW="8254447" imgH="2544858" progId="Word.Document.8">
                  <p:embed/>
                  <p:pic>
                    <p:nvPicPr>
                      <p:cNvPr id="0" name="Object 11"/>
                      <p:cNvPicPr>
                        <a:picLocks noChangeAspect="1" noChangeArrowheads="1"/>
                      </p:cNvPicPr>
                      <p:nvPr/>
                    </p:nvPicPr>
                    <p:blipFill>
                      <a:blip r:embed="rId5"/>
                      <a:srcRect/>
                      <a:stretch>
                        <a:fillRect/>
                      </a:stretch>
                    </p:blipFill>
                    <p:spPr bwMode="auto">
                      <a:xfrm>
                        <a:off x="2044700" y="2274889"/>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a:t>
            </a:r>
            <a:r>
              <a:rPr lang="en-US" sz="2000" dirty="0" smtClean="0"/>
              <a:t>the IEEE </a:t>
            </a:r>
            <a:r>
              <a:rPr lang="en-US" sz="2000" dirty="0"/>
              <a:t>standards development individual process shall act based on </a:t>
            </a:r>
            <a:r>
              <a:rPr lang="en-US" sz="2000" dirty="0" smtClean="0"/>
              <a:t>their qualifications </a:t>
            </a:r>
            <a:r>
              <a:rPr lang="en-US" sz="2000" dirty="0"/>
              <a:t>and experience”</a:t>
            </a:r>
          </a:p>
          <a:p>
            <a:pPr>
              <a:buFont typeface="Arial" panose="020B0604020202020204" pitchFamily="34" charset="0"/>
              <a:buChar char="•"/>
            </a:pPr>
            <a:r>
              <a:rPr lang="en-US" sz="2000" dirty="0" smtClean="0"/>
              <a:t>This </a:t>
            </a:r>
            <a:r>
              <a:rPr lang="en-US" sz="2000" dirty="0"/>
              <a:t>means participants:</a:t>
            </a:r>
          </a:p>
          <a:p>
            <a:pPr lvl="1">
              <a:buFont typeface="Arial" panose="020B0604020202020204" pitchFamily="34" charset="0"/>
              <a:buChar char="•"/>
            </a:pPr>
            <a:r>
              <a:rPr lang="en-US" sz="1800" b="1" dirty="0" smtClean="0">
                <a:solidFill>
                  <a:srgbClr val="00B050"/>
                </a:solidFill>
              </a:rPr>
              <a:t>Shall </a:t>
            </a:r>
            <a:r>
              <a:rPr lang="en-US" sz="1800" b="1" dirty="0">
                <a:solidFill>
                  <a:srgbClr val="00B050"/>
                </a:solidFill>
              </a:rPr>
              <a:t>act &amp; vote </a:t>
            </a:r>
            <a:r>
              <a:rPr lang="en-US" sz="1800" dirty="0"/>
              <a:t>based on their personal &amp; independent opinions derived </a:t>
            </a:r>
            <a:r>
              <a:rPr lang="en-US" sz="1800" dirty="0" smtClean="0"/>
              <a:t>from their </a:t>
            </a:r>
            <a:r>
              <a:rPr lang="en-US" sz="1800" dirty="0"/>
              <a:t>expertise, knowledge, and qualifications</a:t>
            </a:r>
          </a:p>
          <a:p>
            <a:pPr lvl="1">
              <a:buFont typeface="Arial" panose="020B0604020202020204" pitchFamily="34" charset="0"/>
              <a:buChar char="•"/>
            </a:pPr>
            <a:r>
              <a:rPr lang="en-US" sz="1800" b="1" dirty="0" smtClean="0">
                <a:solidFill>
                  <a:srgbClr val="FF0000"/>
                </a:solidFill>
              </a:rPr>
              <a:t>Shall </a:t>
            </a:r>
            <a:r>
              <a:rPr lang="en-US" sz="1800" b="1" dirty="0">
                <a:solidFill>
                  <a:srgbClr val="FF0000"/>
                </a:solidFill>
              </a:rPr>
              <a:t>not act or vote </a:t>
            </a:r>
            <a:r>
              <a:rPr lang="en-US" sz="1800" dirty="0"/>
              <a:t>based on any obligation to or any direction from any </a:t>
            </a:r>
            <a:r>
              <a:rPr lang="en-US" sz="1800" dirty="0" smtClean="0"/>
              <a:t>other person </a:t>
            </a:r>
            <a:r>
              <a:rPr lang="en-US" sz="1800" dirty="0"/>
              <a:t>or organization, including an employer or client, regardless of </a:t>
            </a:r>
            <a:r>
              <a:rPr lang="en-US" sz="1800" dirty="0" smtClean="0"/>
              <a:t>any external </a:t>
            </a:r>
            <a:r>
              <a:rPr lang="en-US" sz="1800" dirty="0"/>
              <a:t>commitments, agreements, contracts, or orders</a:t>
            </a:r>
          </a:p>
          <a:p>
            <a:pPr lvl="1">
              <a:buFont typeface="Arial" panose="020B0604020202020204" pitchFamily="34" charset="0"/>
              <a:buChar char="•"/>
            </a:pPr>
            <a:r>
              <a:rPr lang="en-US" sz="1800" b="1" dirty="0" smtClean="0">
                <a:solidFill>
                  <a:srgbClr val="FF0000"/>
                </a:solidFill>
              </a:rPr>
              <a:t>Shall </a:t>
            </a:r>
            <a:r>
              <a:rPr lang="en-US" sz="1800" b="1" dirty="0">
                <a:solidFill>
                  <a:srgbClr val="FF0000"/>
                </a:solidFill>
              </a:rPr>
              <a:t>not direct </a:t>
            </a:r>
            <a:r>
              <a:rPr lang="en-US" sz="1800" dirty="0"/>
              <a:t>the actions or votes of other participants or retaliate </a:t>
            </a:r>
            <a:r>
              <a:rPr lang="en-US" sz="1800" dirty="0" smtClean="0"/>
              <a:t>against other </a:t>
            </a:r>
            <a:r>
              <a:rPr lang="en-US" sz="1800" dirty="0"/>
              <a:t>participants for fulfilling their responsibility to act &amp; vote based on </a:t>
            </a:r>
            <a:r>
              <a:rPr lang="en-US" sz="1800" dirty="0" smtClean="0"/>
              <a:t>their personal </a:t>
            </a:r>
            <a:r>
              <a:rPr lang="en-US" sz="1800" dirty="0"/>
              <a:t>&amp; independently developed opinions</a:t>
            </a:r>
          </a:p>
          <a:p>
            <a:pPr>
              <a:buFont typeface="Arial" panose="020B0604020202020204" pitchFamily="34" charset="0"/>
              <a:buChar char="•"/>
            </a:pPr>
            <a:r>
              <a:rPr lang="en-US" sz="2000" dirty="0" smtClean="0"/>
              <a:t>By </a:t>
            </a:r>
            <a:r>
              <a:rPr lang="en-US" sz="2000" dirty="0"/>
              <a:t>participating in standards activities using the “</a:t>
            </a:r>
            <a:r>
              <a:rPr lang="en-US" sz="2000" i="1" dirty="0"/>
              <a:t>individual process</a:t>
            </a:r>
            <a:r>
              <a:rPr lang="en-US" sz="2000" dirty="0"/>
              <a:t>”, </a:t>
            </a:r>
            <a:r>
              <a:rPr lang="en-US" sz="2000" dirty="0" smtClean="0"/>
              <a:t>you are </a:t>
            </a:r>
            <a:r>
              <a:rPr lang="en-US" sz="2000" dirty="0"/>
              <a:t>deemed to accept these requirements; if you are unable to </a:t>
            </a:r>
            <a:r>
              <a:rPr lang="en-US" sz="2000" dirty="0" smtClean="0"/>
              <a:t>satisfy these </a:t>
            </a:r>
            <a:r>
              <a:rPr lang="en-US" sz="2000" dirty="0"/>
              <a:t>requirements then you shall immediately cease any participation</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smtClean="0"/>
              <a:t>Robert Stacey, Intel</a:t>
            </a:r>
            <a:endParaRPr lang="en-GB" dirty="0"/>
          </a:p>
        </p:txBody>
      </p:sp>
      <p:sp>
        <p:nvSpPr>
          <p:cNvPr id="6" name="Date Placeholder 5"/>
          <p:cNvSpPr>
            <a:spLocks noGrp="1"/>
          </p:cNvSpPr>
          <p:nvPr>
            <p:ph type="dt" idx="4294967295"/>
          </p:nvPr>
        </p:nvSpPr>
        <p:spPr>
          <a:xfrm>
            <a:off x="929217" y="333375"/>
            <a:ext cx="2499764" cy="273050"/>
          </a:xfrm>
          <a:prstGeom prst="rect">
            <a:avLst/>
          </a:prstGeom>
        </p:spPr>
        <p:txBody>
          <a:bodyPr/>
          <a:lstStyle/>
          <a:p>
            <a:r>
              <a:rPr lang="en-US" smtClean="0"/>
              <a:t>November 2019</a:t>
            </a:r>
            <a:endParaRPr lang="en-GB" dirty="0"/>
          </a:p>
        </p:txBody>
      </p:sp>
    </p:spTree>
    <p:extLst>
      <p:ext uri="{BB962C8B-B14F-4D97-AF65-F5344CB8AC3E}">
        <p14:creationId xmlns:p14="http://schemas.microsoft.com/office/powerpoint/2010/main" val="6937016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smtClean="0"/>
              <a:t>(</a:t>
            </a:r>
            <a:r>
              <a:rPr lang="en-US" dirty="0"/>
              <a:t>clause 5.2.1.3) specifies </a:t>
            </a:r>
            <a:r>
              <a:rPr lang="en-US" dirty="0" smtClean="0"/>
              <a:t>that “</a:t>
            </a:r>
            <a:r>
              <a:rPr lang="en-US" i="1" dirty="0"/>
              <a:t>the standards development process shall not be dominated by </a:t>
            </a:r>
            <a:r>
              <a:rPr lang="en-US" i="1" dirty="0" smtClean="0"/>
              <a:t>any single </a:t>
            </a:r>
            <a:r>
              <a:rPr lang="en-US" i="1" dirty="0"/>
              <a:t>interest category, individual, or organization</a:t>
            </a:r>
            <a:r>
              <a:rPr lang="en-US" dirty="0"/>
              <a:t>”</a:t>
            </a:r>
          </a:p>
          <a:p>
            <a:pPr lvl="1">
              <a:buFont typeface="Arial" panose="020B0604020202020204" pitchFamily="34" charset="0"/>
              <a:buChar char="•"/>
            </a:pPr>
            <a:r>
              <a:rPr lang="en-US" sz="1800" dirty="0" smtClean="0"/>
              <a:t>This </a:t>
            </a:r>
            <a:r>
              <a:rPr lang="en-US" sz="1800" dirty="0"/>
              <a:t>means no participant may exercise “</a:t>
            </a:r>
            <a:r>
              <a:rPr lang="en-US" sz="1800" i="1" dirty="0"/>
              <a:t>authority, leadership, or influence </a:t>
            </a:r>
            <a:r>
              <a:rPr lang="en-US" sz="1800" i="1" dirty="0" smtClean="0"/>
              <a:t>by reason </a:t>
            </a:r>
            <a:r>
              <a:rPr lang="en-US" sz="1800" i="1" dirty="0"/>
              <a:t>of superior leverage, strength, or representation to the exclusion of </a:t>
            </a:r>
            <a:r>
              <a:rPr lang="en-US" sz="1800" i="1" dirty="0" smtClean="0"/>
              <a:t>fair and </a:t>
            </a:r>
            <a:r>
              <a:rPr lang="en-US" sz="1800" i="1" dirty="0"/>
              <a:t>equitable consideration of other viewpoints</a:t>
            </a:r>
            <a:r>
              <a:rPr lang="en-US" sz="1800" dirty="0"/>
              <a:t>” or “</a:t>
            </a:r>
            <a:r>
              <a:rPr lang="en-US" sz="1800" i="1" dirty="0"/>
              <a:t>to hinder the progress of </a:t>
            </a:r>
            <a:r>
              <a:rPr lang="en-US" sz="1800" i="1" dirty="0" smtClean="0"/>
              <a:t>the standards </a:t>
            </a:r>
            <a:r>
              <a:rPr lang="en-US" sz="1800" i="1" dirty="0"/>
              <a:t>development activity</a:t>
            </a:r>
            <a:r>
              <a:rPr lang="en-US" sz="1800" dirty="0"/>
              <a:t>”</a:t>
            </a:r>
          </a:p>
          <a:p>
            <a:pPr>
              <a:buFont typeface="Arial" panose="020B0604020202020204" pitchFamily="34" charset="0"/>
              <a:buChar char="•"/>
            </a:pPr>
            <a:r>
              <a:rPr lang="en-US" dirty="0" smtClean="0"/>
              <a:t>This </a:t>
            </a:r>
            <a:r>
              <a:rPr lang="en-US" dirty="0"/>
              <a:t>rule applies equally to those participating in a </a:t>
            </a:r>
            <a:r>
              <a:rPr lang="en-US" dirty="0" smtClean="0"/>
              <a:t>standards development </a:t>
            </a:r>
            <a:r>
              <a:rPr lang="en-US" dirty="0"/>
              <a:t>project and to that project’s leadership group</a:t>
            </a:r>
          </a:p>
          <a:p>
            <a:pPr>
              <a:buFont typeface="Arial" panose="020B0604020202020204" pitchFamily="34" charset="0"/>
              <a:buChar char="•"/>
            </a:pPr>
            <a:r>
              <a:rPr lang="en-US" dirty="0" smtClean="0"/>
              <a:t>Any </a:t>
            </a:r>
            <a:r>
              <a:rPr lang="en-US" dirty="0"/>
              <a:t>person who reasonably suspects that dominance is occurring in </a:t>
            </a:r>
            <a:r>
              <a:rPr lang="en-US" dirty="0" smtClean="0"/>
              <a:t>a standards </a:t>
            </a:r>
            <a:r>
              <a:rPr lang="en-US" dirty="0"/>
              <a:t>development project is encouraged to bring the issue to </a:t>
            </a:r>
            <a:r>
              <a:rPr lang="en-US" dirty="0" smtClean="0"/>
              <a:t>the attention </a:t>
            </a:r>
            <a:r>
              <a:rPr lang="en-US" dirty="0"/>
              <a:t>of the Standards Committee or the project’s IEEE-SA </a:t>
            </a:r>
            <a:r>
              <a:rPr lang="en-US" dirty="0" smtClean="0"/>
              <a:t>Program Manager</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smtClean="0"/>
              <a:t>Robert Stacey, Intel</a:t>
            </a:r>
            <a:endParaRPr lang="en-GB" dirty="0"/>
          </a:p>
        </p:txBody>
      </p:sp>
      <p:sp>
        <p:nvSpPr>
          <p:cNvPr id="6" name="Date Placeholder 5"/>
          <p:cNvSpPr>
            <a:spLocks noGrp="1"/>
          </p:cNvSpPr>
          <p:nvPr>
            <p:ph type="dt" idx="4294967295"/>
          </p:nvPr>
        </p:nvSpPr>
        <p:spPr>
          <a:xfrm>
            <a:off x="929217" y="333375"/>
            <a:ext cx="2499764" cy="273050"/>
          </a:xfrm>
          <a:prstGeom prst="rect">
            <a:avLst/>
          </a:prstGeom>
        </p:spPr>
        <p:txBody>
          <a:bodyPr/>
          <a:lstStyle/>
          <a:p>
            <a:r>
              <a:rPr lang="en-US" smtClean="0"/>
              <a:t>November 2019</a:t>
            </a:r>
            <a:endParaRPr lang="en-GB" dirty="0"/>
          </a:p>
        </p:txBody>
      </p:sp>
    </p:spTree>
    <p:extLst>
      <p:ext uri="{BB962C8B-B14F-4D97-AF65-F5344CB8AC3E}">
        <p14:creationId xmlns:p14="http://schemas.microsoft.com/office/powerpoint/2010/main" val="38447901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12</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Standard and Amendment Ratification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524000" y="1356519"/>
            <a:ext cx="9448800" cy="5210175"/>
          </a:xfrm>
        </p:spPr>
        <p:txBody>
          <a:bodyPr/>
          <a:lstStyle/>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802.11-2016 approved &amp; published December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802.11ai-2016 approved &amp; published December </a:t>
            </a:r>
            <a:r>
              <a:rPr lang="en-US" altLang="en-US" sz="2000" dirty="0" smtClean="0">
                <a:solidFill>
                  <a:srgbClr val="006600"/>
                </a:solidFill>
              </a:rPr>
              <a:t>2016*</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802.11ah-2016 approved December 2016; publication </a:t>
            </a:r>
            <a:r>
              <a:rPr lang="en-US" altLang="en-US" sz="2000" dirty="0" smtClean="0">
                <a:solidFill>
                  <a:srgbClr val="006600"/>
                </a:solidFill>
              </a:rPr>
              <a:t>May 2017*</a:t>
            </a:r>
            <a:endParaRPr lang="en-US" altLang="en-US" sz="2000" dirty="0">
              <a:solidFill>
                <a:srgbClr val="006600"/>
              </a:solidFill>
            </a:endParaRP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802.11aj-2018 – Approved February 2018, April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802.11ak-2018 – Approved March 2018, June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802.11aq-2018 – Approved June 2018, </a:t>
            </a:r>
            <a:r>
              <a:rPr lang="en-US" altLang="en-US" sz="2000" dirty="0" smtClean="0">
                <a:solidFill>
                  <a:srgbClr val="006600"/>
                </a:solidFill>
              </a:rPr>
              <a:t>August publication*</a:t>
            </a:r>
            <a:endParaRPr lang="en-US" altLang="en-US" sz="2000" dirty="0">
              <a:solidFill>
                <a:srgbClr val="006600"/>
              </a:solidFill>
            </a:endParaRPr>
          </a:p>
          <a:p>
            <a:pPr>
              <a:lnSpc>
                <a:spcPct val="80000"/>
              </a:lnSpc>
            </a:pPr>
            <a:endParaRPr lang="en-US" altLang="en-US" sz="2000" dirty="0" smtClean="0"/>
          </a:p>
          <a:p>
            <a:pPr>
              <a:lnSpc>
                <a:spcPct val="80000"/>
              </a:lnSpc>
            </a:pPr>
            <a:r>
              <a:rPr lang="en-US" altLang="en-US" sz="2000" dirty="0" smtClean="0">
                <a:solidFill>
                  <a:srgbClr val="006600"/>
                </a:solidFill>
                <a:sym typeface="Wingdings" panose="05000000000000000000" pitchFamily="2" charset="2"/>
              </a:rPr>
              <a:t> ---------------</a:t>
            </a:r>
            <a:r>
              <a:rPr lang="en-US" altLang="en-US" sz="2000" dirty="0" err="1" smtClean="0">
                <a:solidFill>
                  <a:srgbClr val="006600"/>
                </a:solidFill>
                <a:sym typeface="Wingdings" panose="05000000000000000000" pitchFamily="2" charset="2"/>
              </a:rPr>
              <a:t>TGmd</a:t>
            </a:r>
            <a:r>
              <a:rPr lang="en-US" altLang="en-US" sz="2000" dirty="0" smtClean="0">
                <a:solidFill>
                  <a:srgbClr val="006600"/>
                </a:solidFill>
                <a:sym typeface="Wingdings" panose="05000000000000000000" pitchFamily="2" charset="2"/>
              </a:rPr>
              <a:t> Ratification</a:t>
            </a:r>
            <a:r>
              <a:rPr lang="en-US" altLang="en-US" sz="2000" dirty="0">
                <a:solidFill>
                  <a:srgbClr val="006600"/>
                </a:solidFill>
                <a:sym typeface="Wingdings" panose="05000000000000000000" pitchFamily="2" charset="2"/>
              </a:rPr>
              <a:t> --------------- </a:t>
            </a:r>
            <a:r>
              <a:rPr lang="en-US" altLang="en-US" sz="2000" dirty="0" smtClean="0">
                <a:solidFill>
                  <a:srgbClr val="006600"/>
                </a:solidFill>
                <a:sym typeface="Wingdings" panose="05000000000000000000" pitchFamily="2" charset="2"/>
              </a:rPr>
              <a:t> </a:t>
            </a:r>
          </a:p>
          <a:p>
            <a:pPr>
              <a:lnSpc>
                <a:spcPct val="80000"/>
              </a:lnSpc>
            </a:pPr>
            <a:endParaRPr lang="en-US" altLang="en-US" sz="2000" dirty="0">
              <a:solidFill>
                <a:srgbClr val="006600"/>
              </a:solidFill>
            </a:endParaRPr>
          </a:p>
          <a:p>
            <a:pPr>
              <a:lnSpc>
                <a:spcPct val="80000"/>
              </a:lnSpc>
            </a:pPr>
            <a:r>
              <a:rPr lang="en-US" altLang="en-US" sz="2000" dirty="0"/>
              <a:t>P802.11ax – </a:t>
            </a:r>
            <a:r>
              <a:rPr lang="en-US" altLang="en-US" sz="2000" dirty="0" smtClean="0"/>
              <a:t>to follow </a:t>
            </a:r>
            <a:r>
              <a:rPr lang="en-US" altLang="en-US" sz="2000" dirty="0" err="1" smtClean="0"/>
              <a:t>REVmd</a:t>
            </a:r>
            <a:r>
              <a:rPr lang="en-US" altLang="en-US" sz="2000" dirty="0" smtClean="0"/>
              <a:t> SASB approval</a:t>
            </a:r>
            <a:endParaRPr lang="en-US" altLang="en-US" sz="2000" dirty="0"/>
          </a:p>
          <a:p>
            <a:pPr>
              <a:lnSpc>
                <a:spcPct val="80000"/>
              </a:lnSpc>
            </a:pPr>
            <a:r>
              <a:rPr lang="en-US" altLang="en-US" sz="2000" dirty="0"/>
              <a:t>P802.11ay – to follow </a:t>
            </a:r>
            <a:r>
              <a:rPr lang="en-US" altLang="en-US" sz="2000" dirty="0" err="1"/>
              <a:t>REVmd</a:t>
            </a:r>
            <a:r>
              <a:rPr lang="en-US" altLang="en-US" sz="2000" dirty="0"/>
              <a:t> SASB approval</a:t>
            </a:r>
          </a:p>
          <a:p>
            <a:pPr>
              <a:lnSpc>
                <a:spcPct val="80000"/>
              </a:lnSpc>
            </a:pPr>
            <a:r>
              <a:rPr lang="en-US" altLang="en-US" sz="2000" dirty="0" smtClean="0"/>
              <a:t>P802.11ba </a:t>
            </a:r>
            <a:r>
              <a:rPr lang="en-US" altLang="en-US" sz="2000"/>
              <a:t>– </a:t>
            </a:r>
            <a:r>
              <a:rPr lang="en-US" altLang="en-US" sz="2000" smtClean="0"/>
              <a:t>Sept </a:t>
            </a:r>
            <a:r>
              <a:rPr lang="en-US" altLang="en-US" sz="2000" dirty="0"/>
              <a:t>2020</a:t>
            </a:r>
          </a:p>
          <a:p>
            <a:pPr>
              <a:lnSpc>
                <a:spcPct val="80000"/>
              </a:lnSpc>
            </a:pPr>
            <a:r>
              <a:rPr lang="en-US" altLang="en-US" sz="2000" dirty="0"/>
              <a:t>P802.11az – Mar </a:t>
            </a:r>
            <a:r>
              <a:rPr lang="en-US" altLang="en-US" sz="2000" dirty="0" smtClean="0"/>
              <a:t>2021</a:t>
            </a:r>
          </a:p>
          <a:p>
            <a:pPr>
              <a:lnSpc>
                <a:spcPct val="80000"/>
              </a:lnSpc>
            </a:pPr>
            <a:endParaRPr lang="en-US" altLang="en-US" sz="2000" dirty="0" smtClean="0"/>
          </a:p>
          <a:p>
            <a:pPr>
              <a:lnSpc>
                <a:spcPct val="80000"/>
              </a:lnSpc>
            </a:pPr>
            <a:r>
              <a:rPr lang="en-US" altLang="en-US" sz="2000" dirty="0" smtClean="0">
                <a:solidFill>
                  <a:srgbClr val="006600"/>
                </a:solidFill>
              </a:rPr>
              <a:t>*Amendment roll-in completed</a:t>
            </a:r>
            <a:endParaRPr lang="en-US" altLang="en-US" sz="2000" dirty="0">
              <a:solidFill>
                <a:srgbClr val="006600"/>
              </a:solidFill>
            </a:endParaRPr>
          </a:p>
        </p:txBody>
      </p:sp>
    </p:spTree>
    <p:extLst>
      <p:ext uri="{BB962C8B-B14F-4D97-AF65-F5344CB8AC3E}">
        <p14:creationId xmlns:p14="http://schemas.microsoft.com/office/powerpoint/2010/main" val="9685189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6"/>
          <p:cNvGraphicFramePr>
            <a:graphicFrameLocks/>
          </p:cNvGraphicFramePr>
          <p:nvPr>
            <p:extLst>
              <p:ext uri="{D42A27DB-BD31-4B8C-83A1-F6EECF244321}">
                <p14:modId xmlns:p14="http://schemas.microsoft.com/office/powerpoint/2010/main" val="1160041590"/>
              </p:ext>
            </p:extLst>
          </p:nvPr>
        </p:nvGraphicFramePr>
        <p:xfrm>
          <a:off x="496962" y="1517057"/>
          <a:ext cx="7542138" cy="4425179"/>
        </p:xfrm>
        <a:graphic>
          <a:graphicData uri="http://schemas.openxmlformats.org/drawingml/2006/table">
            <a:tbl>
              <a:tblPr firstRow="1" bandRow="1">
                <a:tableStyleId>{21E4AEA4-8DFA-4A89-87EB-49C32662AFE0}</a:tableStyleId>
              </a:tblPr>
              <a:tblGrid>
                <a:gridCol w="3867878"/>
                <a:gridCol w="3674260"/>
              </a:tblGrid>
              <a:tr h="457351">
                <a:tc>
                  <a:txBody>
                    <a:bodyPr/>
                    <a:lstStyle/>
                    <a:p>
                      <a:pPr>
                        <a:lnSpc>
                          <a:spcPct val="80000"/>
                        </a:lnSpc>
                      </a:pPr>
                      <a:r>
                        <a:rPr lang="en-US" altLang="en-US" sz="2400" b="1" dirty="0" smtClean="0"/>
                        <a:t>Milestone</a:t>
                      </a:r>
                    </a:p>
                  </a:txBody>
                  <a:tcPr/>
                </a:tc>
                <a:tc>
                  <a:txBody>
                    <a:bodyPr/>
                    <a:lstStyle/>
                    <a:p>
                      <a:r>
                        <a:rPr lang="en-US" altLang="en-US" sz="2400" b="1" dirty="0" smtClean="0"/>
                        <a:t>Date</a:t>
                      </a:r>
                      <a:endParaRPr lang="en-GB" sz="2400" b="1" dirty="0"/>
                    </a:p>
                  </a:txBody>
                  <a:tcPr/>
                </a:tc>
              </a:tr>
              <a:tr h="3275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Initial</a:t>
                      </a:r>
                      <a:r>
                        <a:rPr lang="en-US" altLang="en-US" sz="1400" b="1" baseline="0" dirty="0" smtClean="0"/>
                        <a:t> WGLB</a:t>
                      </a:r>
                      <a:endParaRPr lang="en-US" altLang="en-US" sz="1400" b="1" dirty="0" smtClean="0"/>
                    </a:p>
                  </a:txBody>
                  <a:tcPr/>
                </a:tc>
                <a:tc>
                  <a:txBody>
                    <a:bodyPr/>
                    <a:lstStyle/>
                    <a:p>
                      <a:r>
                        <a:rPr lang="en-US" sz="1400" b="1" dirty="0" smtClean="0"/>
                        <a:t>Held Feb-March 2018</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D2.0 WGLB Recirculation LB </a:t>
                      </a:r>
                    </a:p>
                  </a:txBody>
                  <a:tcPr/>
                </a:tc>
                <a:tc>
                  <a:txBody>
                    <a:bodyPr/>
                    <a:lstStyle/>
                    <a:p>
                      <a:r>
                        <a:rPr lang="en-US" altLang="en-US" sz="1400" b="1" u="sng" dirty="0" smtClean="0"/>
                        <a:t>Out of  November 2018</a:t>
                      </a:r>
                      <a:endParaRPr lang="en-GB" sz="1400" b="1" u="sng"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D3.0 WGLB Recirculation LB </a:t>
                      </a:r>
                    </a:p>
                  </a:txBody>
                  <a:tcPr/>
                </a:tc>
                <a:tc>
                  <a:txBody>
                    <a:bodyPr/>
                    <a:lstStyle/>
                    <a:p>
                      <a:r>
                        <a:rPr lang="en-US" sz="1400" b="1" u="sng" dirty="0" smtClean="0"/>
                        <a:t>September</a:t>
                      </a:r>
                      <a:r>
                        <a:rPr lang="en-US" sz="1400" b="1" dirty="0" smtClean="0"/>
                        <a:t> 2019</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Form Sponsor Ballot Pool</a:t>
                      </a:r>
                    </a:p>
                  </a:txBody>
                  <a:tcPr/>
                </a:tc>
                <a:tc>
                  <a:txBody>
                    <a:bodyPr/>
                    <a:lstStyle/>
                    <a:p>
                      <a:r>
                        <a:rPr lang="en-US" altLang="en-US" sz="1400" b="1" u="sng" dirty="0" smtClean="0"/>
                        <a:t>August</a:t>
                      </a:r>
                      <a:r>
                        <a:rPr lang="en-US" altLang="en-US" sz="1400" b="1" dirty="0" smtClean="0"/>
                        <a:t> 2019</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MEC/MDR done</a:t>
                      </a:r>
                    </a:p>
                  </a:txBody>
                  <a:tcPr/>
                </a:tc>
                <a:tc>
                  <a:txBody>
                    <a:bodyPr/>
                    <a:lstStyle/>
                    <a:p>
                      <a:r>
                        <a:rPr lang="en-US" altLang="en-US" sz="1400" b="1" dirty="0" smtClean="0"/>
                        <a:t>May 2019 </a:t>
                      </a:r>
                      <a:endParaRPr lang="en-GB" sz="1400" b="1" dirty="0"/>
                    </a:p>
                  </a:txBody>
                  <a:tcPr/>
                </a:tc>
              </a:tr>
              <a:tr h="304254">
                <a:tc>
                  <a:txBody>
                    <a:bodyPr/>
                    <a:lstStyle/>
                    <a:p>
                      <a:r>
                        <a:rPr lang="en-US" sz="1400" b="1" dirty="0" smtClean="0"/>
                        <a:t>D3.0 WGLB Unchanged Recirculation</a:t>
                      </a:r>
                      <a:endParaRPr lang="en-GB" sz="1400" b="1" dirty="0"/>
                    </a:p>
                  </a:txBody>
                  <a:tcPr/>
                </a:tc>
                <a:tc>
                  <a:txBody>
                    <a:bodyPr/>
                    <a:lstStyle/>
                    <a:p>
                      <a:r>
                        <a:rPr lang="en-US" sz="1400" b="1" u="sng" dirty="0" smtClean="0"/>
                        <a:t>November 2019</a:t>
                      </a:r>
                      <a:r>
                        <a:rPr lang="en-US" sz="1400" b="1" dirty="0" smtClean="0"/>
                        <a:t>, EC approval to SB</a:t>
                      </a:r>
                      <a:endParaRPr lang="en-GB" sz="1400" b="1" dirty="0"/>
                    </a:p>
                  </a:txBody>
                  <a:tcPr/>
                </a:tc>
              </a:tr>
              <a:tr h="304254">
                <a:tc>
                  <a:txBody>
                    <a:bodyPr/>
                    <a:lstStyle/>
                    <a:p>
                      <a:r>
                        <a:rPr lang="en-US" sz="1400" b="1" strike="sngStrike" dirty="0" smtClean="0"/>
                        <a:t>D 4.0 Unchanged Recirculation</a:t>
                      </a:r>
                      <a:endParaRPr lang="en-GB" sz="1400" b="1" strike="sngStrike" dirty="0"/>
                    </a:p>
                  </a:txBody>
                  <a:tcPr/>
                </a:tc>
                <a:tc>
                  <a:txBody>
                    <a:bodyPr/>
                    <a:lstStyle/>
                    <a:p>
                      <a:r>
                        <a:rPr lang="en-US" sz="1400" b="1" strike="sngStrike" baseline="0" dirty="0" smtClean="0"/>
                        <a:t>May/July 2019</a:t>
                      </a:r>
                      <a:endParaRPr lang="en-GB" sz="1400" b="1" strike="sngStrike" dirty="0"/>
                    </a:p>
                  </a:txBody>
                  <a:tcPr/>
                </a:tc>
              </a:tr>
              <a:tr h="304254">
                <a:tc>
                  <a:txBody>
                    <a:bodyPr/>
                    <a:lstStyle/>
                    <a:p>
                      <a:r>
                        <a:rPr lang="en-US" sz="1400" b="1" dirty="0" smtClean="0"/>
                        <a:t>Initial Sponsor Ballot (D3.0)</a:t>
                      </a:r>
                      <a:endParaRPr lang="en-GB" sz="1400" b="1" dirty="0"/>
                    </a:p>
                  </a:txBody>
                  <a:tcPr/>
                </a:tc>
                <a:tc>
                  <a:txBody>
                    <a:bodyPr/>
                    <a:lstStyle/>
                    <a:p>
                      <a:r>
                        <a:rPr lang="en-US" sz="1400" b="1" u="sng" dirty="0" smtClean="0"/>
                        <a:t>December</a:t>
                      </a:r>
                      <a:r>
                        <a:rPr lang="en-US" sz="1400" b="1" dirty="0" smtClean="0"/>
                        <a:t> 2019</a:t>
                      </a:r>
                      <a:endParaRPr lang="en-GB" sz="1400" b="1" dirty="0"/>
                    </a:p>
                  </a:txBody>
                  <a:tcPr/>
                </a:tc>
              </a:tr>
              <a:tr h="380318">
                <a:tc>
                  <a:txBody>
                    <a:bodyPr/>
                    <a:lstStyle/>
                    <a:p>
                      <a:r>
                        <a:rPr lang="en-US" sz="1400" b="1" dirty="0" smtClean="0"/>
                        <a:t>Recirculation Sponsor Ballot (D4.0)</a:t>
                      </a:r>
                      <a:endParaRPr lang="en-GB" sz="1400" b="1" dirty="0"/>
                    </a:p>
                  </a:txBody>
                  <a:tcPr/>
                </a:tc>
                <a:tc>
                  <a:txBody>
                    <a:bodyPr/>
                    <a:lstStyle/>
                    <a:p>
                      <a:r>
                        <a:rPr lang="en-US" sz="1400" b="1" dirty="0" smtClean="0"/>
                        <a:t>March</a:t>
                      </a:r>
                      <a:r>
                        <a:rPr lang="en-US" sz="1400" b="1" baseline="0" dirty="0" smtClean="0"/>
                        <a:t> 2020</a:t>
                      </a:r>
                      <a:endParaRPr lang="en-GB" sz="1400" b="1" dirty="0"/>
                    </a:p>
                  </a:txBody>
                  <a:tcPr/>
                </a:tc>
              </a:tr>
              <a:tr h="365772">
                <a:tc>
                  <a:txBody>
                    <a:bodyPr/>
                    <a:lstStyle/>
                    <a:p>
                      <a:r>
                        <a:rPr lang="en-US" sz="1400" b="1" dirty="0" smtClean="0"/>
                        <a:t>Recirculation Sponsor Ballot (D5.0)/Unchanged</a:t>
                      </a:r>
                      <a:endParaRPr lang="en-GB" sz="1400" b="1" dirty="0"/>
                    </a:p>
                  </a:txBody>
                  <a:tcPr/>
                </a:tc>
                <a:tc>
                  <a:txBody>
                    <a:bodyPr/>
                    <a:lstStyle/>
                    <a:p>
                      <a:r>
                        <a:rPr lang="en-US" sz="1400" b="1" dirty="0" smtClean="0"/>
                        <a:t>June</a:t>
                      </a:r>
                      <a:r>
                        <a:rPr lang="en-US" sz="1400" b="1" baseline="0" dirty="0" smtClean="0"/>
                        <a:t> </a:t>
                      </a:r>
                      <a:r>
                        <a:rPr lang="en-US" sz="1400" b="1" dirty="0" smtClean="0"/>
                        <a:t>2020</a:t>
                      </a:r>
                      <a:endParaRPr lang="en-GB" sz="1400" b="1" dirty="0"/>
                    </a:p>
                  </a:txBody>
                  <a:tcPr/>
                </a:tc>
              </a:tr>
              <a:tr h="380318">
                <a:tc>
                  <a:txBody>
                    <a:bodyPr/>
                    <a:lstStyle/>
                    <a:p>
                      <a:r>
                        <a:rPr lang="en-US" sz="1400" b="1" dirty="0" smtClean="0"/>
                        <a:t>Final WG/EC approval</a:t>
                      </a:r>
                      <a:endParaRPr lang="en-GB" sz="1400" b="1" dirty="0"/>
                    </a:p>
                  </a:txBody>
                  <a:tcPr/>
                </a:tc>
                <a:tc>
                  <a:txBody>
                    <a:bodyPr/>
                    <a:lstStyle/>
                    <a:p>
                      <a:r>
                        <a:rPr lang="en-US" sz="1400" b="1" dirty="0" smtClean="0"/>
                        <a:t>July</a:t>
                      </a:r>
                      <a:r>
                        <a:rPr lang="en-US" sz="1400" b="1" baseline="0" dirty="0" smtClean="0"/>
                        <a:t> 2020</a:t>
                      </a:r>
                      <a:endParaRPr lang="en-GB" sz="1400" b="1" dirty="0"/>
                    </a:p>
                  </a:txBody>
                  <a:tcPr/>
                </a:tc>
              </a:tr>
              <a:tr h="380318">
                <a:tc>
                  <a:txBody>
                    <a:bodyPr/>
                    <a:lstStyle/>
                    <a:p>
                      <a:r>
                        <a:rPr lang="en-US" sz="1400" b="1" dirty="0" err="1" smtClean="0"/>
                        <a:t>RevCom</a:t>
                      </a:r>
                      <a:r>
                        <a:rPr lang="en-US" sz="1400" b="1" dirty="0" smtClean="0"/>
                        <a:t>/SASB approval</a:t>
                      </a:r>
                      <a:endParaRPr lang="en-GB" sz="1400" b="1" dirty="0"/>
                    </a:p>
                  </a:txBody>
                  <a:tcPr/>
                </a:tc>
                <a:tc>
                  <a:txBody>
                    <a:bodyPr/>
                    <a:lstStyle/>
                    <a:p>
                      <a:r>
                        <a:rPr lang="en-US" sz="1400" b="1" dirty="0" smtClean="0"/>
                        <a:t>Sept 2020</a:t>
                      </a:r>
                      <a:endParaRPr lang="en-GB" sz="1400" b="1" dirty="0"/>
                    </a:p>
                  </a:txBody>
                  <a:tcPr/>
                </a:tc>
              </a:tr>
            </a:tbl>
          </a:graphicData>
        </a:graphic>
      </p:graphicFrame>
      <p:sp>
        <p:nvSpPr>
          <p:cNvPr id="3" name="Rectangle 2"/>
          <p:cNvSpPr/>
          <p:nvPr/>
        </p:nvSpPr>
        <p:spPr bwMode="auto">
          <a:xfrm>
            <a:off x="7010400" y="2133600"/>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8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13</a:t>
            </a:fld>
            <a:endParaRPr lang="en-US" smtClean="0"/>
          </a:p>
        </p:txBody>
      </p:sp>
      <p:sp>
        <p:nvSpPr>
          <p:cNvPr id="9222" name="Rectangle 2"/>
          <p:cNvSpPr>
            <a:spLocks noGrp="1" noChangeArrowheads="1"/>
          </p:cNvSpPr>
          <p:nvPr>
            <p:ph type="title" idx="4294967295"/>
          </p:nvPr>
        </p:nvSpPr>
        <p:spPr>
          <a:xfrm>
            <a:off x="1143000" y="436825"/>
            <a:ext cx="8763000" cy="1066800"/>
          </a:xfrm>
        </p:spPr>
        <p:txBody>
          <a:bodyPr/>
          <a:lstStyle/>
          <a:p>
            <a:r>
              <a:rPr lang="en-US" altLang="en-US" dirty="0" err="1" smtClean="0"/>
              <a:t>TGmd</a:t>
            </a:r>
            <a:r>
              <a:rPr lang="en-US" altLang="en-US" dirty="0" smtClean="0"/>
              <a:t> Schedule Details – Need To Review</a:t>
            </a:r>
            <a:endParaRPr lang="en-US" altLang="en-US" sz="2000" dirty="0">
              <a:solidFill>
                <a:srgbClr val="FF0000"/>
              </a:solidFill>
            </a:endParaRPr>
          </a:p>
        </p:txBody>
      </p:sp>
      <p:sp>
        <p:nvSpPr>
          <p:cNvPr id="15" name="Rectangle 14"/>
          <p:cNvSpPr/>
          <p:nvPr/>
        </p:nvSpPr>
        <p:spPr bwMode="auto">
          <a:xfrm>
            <a:off x="7010400" y="2487965"/>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7</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20" name="Rectangle 19"/>
          <p:cNvSpPr/>
          <p:nvPr/>
        </p:nvSpPr>
        <p:spPr bwMode="auto">
          <a:xfrm>
            <a:off x="7391400" y="5681796"/>
            <a:ext cx="1815222" cy="38061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See 2020 SASB dates</a:t>
            </a:r>
            <a:endParaRPr kumimoji="0" lang="en-GB" sz="1200" b="0" i="0" u="none" strike="noStrike" cap="none" normalizeH="0" baseline="0" dirty="0" smtClean="0">
              <a:ln>
                <a:noFill/>
              </a:ln>
              <a:solidFill>
                <a:schemeClr val="tx1"/>
              </a:solidFill>
              <a:effectLst/>
              <a:latin typeface="Times New Roman" pitchFamily="18" charset="0"/>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937789242"/>
              </p:ext>
            </p:extLst>
          </p:nvPr>
        </p:nvGraphicFramePr>
        <p:xfrm>
          <a:off x="8749422" y="4747021"/>
          <a:ext cx="914400" cy="815975"/>
        </p:xfrm>
        <a:graphic>
          <a:graphicData uri="http://schemas.openxmlformats.org/presentationml/2006/ole">
            <mc:AlternateContent xmlns:mc="http://schemas.openxmlformats.org/markup-compatibility/2006">
              <mc:Choice xmlns:v="urn:schemas-microsoft-com:vml" Requires="v">
                <p:oleObj spid="_x0000_s5330" name="Acrobat Document" showAsIcon="1" r:id="rId4" imgW="914400" imgH="816480" progId="AcroExch.Document.11">
                  <p:embed/>
                </p:oleObj>
              </mc:Choice>
              <mc:Fallback>
                <p:oleObj name="Acrobat Document" showAsIcon="1" r:id="rId4" imgW="914400" imgH="816480" progId="AcroExch.Document.11">
                  <p:embed/>
                  <p:pic>
                    <p:nvPicPr>
                      <p:cNvPr id="0" name=""/>
                      <p:cNvPicPr/>
                      <p:nvPr/>
                    </p:nvPicPr>
                    <p:blipFill>
                      <a:blip r:embed="rId5"/>
                      <a:stretch>
                        <a:fillRect/>
                      </a:stretch>
                    </p:blipFill>
                    <p:spPr>
                      <a:xfrm>
                        <a:off x="8749422" y="4747021"/>
                        <a:ext cx="914400" cy="815975"/>
                      </a:xfrm>
                      <a:prstGeom prst="rect">
                        <a:avLst/>
                      </a:prstGeom>
                    </p:spPr>
                  </p:pic>
                </p:oleObj>
              </mc:Fallback>
            </mc:AlternateContent>
          </a:graphicData>
        </a:graphic>
      </p:graphicFrame>
    </p:spTree>
    <p:extLst>
      <p:ext uri="{BB962C8B-B14F-4D97-AF65-F5344CB8AC3E}">
        <p14:creationId xmlns:p14="http://schemas.microsoft.com/office/powerpoint/2010/main" val="4670554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838200"/>
            <a:ext cx="8991600" cy="1066800"/>
          </a:xfrm>
        </p:spPr>
        <p:txBody>
          <a:bodyPr/>
          <a:lstStyle/>
          <a:p>
            <a:r>
              <a:rPr lang="en-US" dirty="0" err="1" smtClean="0"/>
              <a:t>TGmd</a:t>
            </a:r>
            <a:r>
              <a:rPr lang="en-US" dirty="0" smtClean="0"/>
              <a:t> schedule – </a:t>
            </a:r>
            <a:r>
              <a:rPr lang="en-US" u="sng" dirty="0" smtClean="0"/>
              <a:t>updated July 2019</a:t>
            </a:r>
            <a:r>
              <a:rPr lang="en-US" dirty="0"/>
              <a:t/>
            </a:r>
            <a:br>
              <a:rPr lang="en-US" dirty="0"/>
            </a:br>
            <a:endParaRPr lang="en-US" dirty="0"/>
          </a:p>
        </p:txBody>
      </p:sp>
      <p:sp>
        <p:nvSpPr>
          <p:cNvPr id="3" name="Content Placeholder 2"/>
          <p:cNvSpPr>
            <a:spLocks noGrp="1"/>
          </p:cNvSpPr>
          <p:nvPr>
            <p:ph idx="1"/>
          </p:nvPr>
        </p:nvSpPr>
        <p:spPr>
          <a:xfrm>
            <a:off x="1943100" y="1828800"/>
            <a:ext cx="9258300" cy="3886200"/>
          </a:xfrm>
        </p:spPr>
        <p:txBody>
          <a:bodyPr/>
          <a:lstStyle/>
          <a:p>
            <a:pPr>
              <a:lnSpc>
                <a:spcPct val="80000"/>
              </a:lnSpc>
            </a:pPr>
            <a:r>
              <a:rPr lang="en-US" altLang="en-US" dirty="0"/>
              <a:t>January 2018 – Initial WGLB</a:t>
            </a:r>
          </a:p>
          <a:p>
            <a:pPr>
              <a:lnSpc>
                <a:spcPct val="80000"/>
              </a:lnSpc>
            </a:pPr>
            <a:r>
              <a:rPr lang="en-US" altLang="en-US" dirty="0"/>
              <a:t>November 2018 –D2.0 WGLB Recirculation LB</a:t>
            </a:r>
          </a:p>
          <a:p>
            <a:pPr>
              <a:lnSpc>
                <a:spcPct val="80000"/>
              </a:lnSpc>
            </a:pPr>
            <a:r>
              <a:rPr lang="en-US" altLang="en-US" dirty="0"/>
              <a:t>May 2019 – MEC/MDR done</a:t>
            </a:r>
          </a:p>
          <a:p>
            <a:pPr>
              <a:lnSpc>
                <a:spcPct val="80000"/>
              </a:lnSpc>
            </a:pPr>
            <a:r>
              <a:rPr lang="en-US" altLang="en-US" u="sng" dirty="0" smtClean="0"/>
              <a:t>September</a:t>
            </a:r>
            <a:r>
              <a:rPr lang="en-US" altLang="en-US" dirty="0" smtClean="0"/>
              <a:t> </a:t>
            </a:r>
            <a:r>
              <a:rPr lang="en-US" altLang="en-US" dirty="0"/>
              <a:t>2019 – D3.0 WGLB Recirculation LB </a:t>
            </a:r>
          </a:p>
          <a:p>
            <a:pPr>
              <a:lnSpc>
                <a:spcPct val="80000"/>
              </a:lnSpc>
            </a:pPr>
            <a:r>
              <a:rPr lang="en-US" altLang="en-US" u="sng" dirty="0" smtClean="0"/>
              <a:t>September</a:t>
            </a:r>
            <a:r>
              <a:rPr lang="en-US" altLang="en-US" dirty="0" smtClean="0"/>
              <a:t> </a:t>
            </a:r>
            <a:r>
              <a:rPr lang="en-US" altLang="en-US" dirty="0"/>
              <a:t>2019 – Form SB Pool </a:t>
            </a:r>
            <a:r>
              <a:rPr lang="en-US" altLang="en-US" dirty="0" smtClean="0"/>
              <a:t>– Closes 2019-10-11</a:t>
            </a:r>
            <a:endParaRPr lang="en-US" altLang="en-US" dirty="0"/>
          </a:p>
          <a:p>
            <a:pPr>
              <a:lnSpc>
                <a:spcPct val="80000"/>
              </a:lnSpc>
            </a:pPr>
            <a:r>
              <a:rPr lang="en-US" altLang="en-US" u="sng" dirty="0" smtClean="0"/>
              <a:t>November</a:t>
            </a:r>
            <a:r>
              <a:rPr lang="en-US" altLang="en-US" dirty="0" smtClean="0"/>
              <a:t> </a:t>
            </a:r>
            <a:r>
              <a:rPr lang="en-US" altLang="en-US" dirty="0"/>
              <a:t>2019 – D3.0 Recirculation (unchanged)</a:t>
            </a:r>
          </a:p>
          <a:p>
            <a:pPr>
              <a:lnSpc>
                <a:spcPct val="80000"/>
              </a:lnSpc>
            </a:pPr>
            <a:r>
              <a:rPr lang="en-US" altLang="en-US" u="sng" dirty="0" smtClean="0"/>
              <a:t>December </a:t>
            </a:r>
            <a:r>
              <a:rPr lang="en-US" altLang="en-US" dirty="0"/>
              <a:t>2019 – Initial SB D3.0</a:t>
            </a:r>
          </a:p>
          <a:p>
            <a:pPr>
              <a:lnSpc>
                <a:spcPct val="80000"/>
              </a:lnSpc>
            </a:pPr>
            <a:r>
              <a:rPr lang="en-US" altLang="en-US" dirty="0"/>
              <a:t>March 2020– Recirculation SB D4.0</a:t>
            </a:r>
          </a:p>
          <a:p>
            <a:pPr>
              <a:lnSpc>
                <a:spcPct val="80000"/>
              </a:lnSpc>
            </a:pPr>
            <a:r>
              <a:rPr lang="en-US" altLang="en-US" dirty="0"/>
              <a:t>July 2020 – WG/EC approval </a:t>
            </a:r>
          </a:p>
          <a:p>
            <a:pPr>
              <a:lnSpc>
                <a:spcPct val="80000"/>
              </a:lnSpc>
            </a:pPr>
            <a:r>
              <a:rPr lang="en-US" altLang="en-US" dirty="0"/>
              <a:t>Sept 2020 – </a:t>
            </a:r>
            <a:r>
              <a:rPr lang="en-US" altLang="en-US" dirty="0" err="1"/>
              <a:t>RevCom</a:t>
            </a:r>
            <a:r>
              <a:rPr lang="en-US" altLang="en-US" dirty="0"/>
              <a:t>/SASB approval</a:t>
            </a:r>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Dorothy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Tree>
    <p:extLst>
      <p:ext uri="{BB962C8B-B14F-4D97-AF65-F5344CB8AC3E}">
        <p14:creationId xmlns:p14="http://schemas.microsoft.com/office/powerpoint/2010/main" val="125416996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15</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err="1" smtClean="0"/>
              <a:t>TGmd</a:t>
            </a:r>
            <a:r>
              <a:rPr lang="en-US" altLang="en-US" dirty="0" smtClean="0"/>
              <a:t> – Snapshot slide</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237637" y="1524000"/>
            <a:ext cx="9125564" cy="4572001"/>
          </a:xfrm>
        </p:spPr>
        <p:txBody>
          <a:bodyPr/>
          <a:lstStyle/>
          <a:p>
            <a:pPr>
              <a:lnSpc>
                <a:spcPct val="90000"/>
              </a:lnSpc>
            </a:pPr>
            <a:r>
              <a:rPr lang="en-US" altLang="zh-CN" dirty="0" smtClean="0"/>
              <a:t>Overall Status: LB245 on P802.11REVmd D3.0 Passed</a:t>
            </a:r>
          </a:p>
          <a:p>
            <a:pPr lvl="1">
              <a:lnSpc>
                <a:spcPct val="90000"/>
              </a:lnSpc>
            </a:pPr>
            <a:r>
              <a:rPr lang="en-US" altLang="zh-CN" dirty="0" smtClean="0"/>
              <a:t>Result: 96.3% approval, 30 comments received</a:t>
            </a:r>
          </a:p>
          <a:p>
            <a:pPr lvl="1">
              <a:lnSpc>
                <a:spcPct val="90000"/>
              </a:lnSpc>
            </a:pPr>
            <a:r>
              <a:rPr lang="en-US" altLang="zh-CN" dirty="0" smtClean="0"/>
              <a:t>D3.0 incorporates all approved amendments </a:t>
            </a:r>
            <a:endParaRPr lang="en-US" altLang="zh-CN" dirty="0"/>
          </a:p>
          <a:p>
            <a:pPr>
              <a:lnSpc>
                <a:spcPct val="90000"/>
              </a:lnSpc>
            </a:pPr>
            <a:r>
              <a:rPr lang="en-US" altLang="zh-CN" dirty="0"/>
              <a:t>Since </a:t>
            </a:r>
            <a:r>
              <a:rPr lang="en-US" altLang="zh-CN" dirty="0" smtClean="0"/>
              <a:t>September </a:t>
            </a:r>
            <a:r>
              <a:rPr lang="en-US" altLang="zh-CN" dirty="0"/>
              <a:t>2019 meeting</a:t>
            </a:r>
          </a:p>
          <a:p>
            <a:pPr lvl="1">
              <a:lnSpc>
                <a:spcPct val="90000"/>
              </a:lnSpc>
            </a:pPr>
            <a:r>
              <a:rPr lang="en-US" altLang="zh-CN" dirty="0" smtClean="0"/>
              <a:t>One teleconference held</a:t>
            </a:r>
          </a:p>
          <a:p>
            <a:pPr lvl="1">
              <a:lnSpc>
                <a:spcPct val="90000"/>
              </a:lnSpc>
            </a:pPr>
            <a:r>
              <a:rPr lang="en-US" altLang="zh-CN" dirty="0" smtClean="0"/>
              <a:t>2</a:t>
            </a:r>
            <a:r>
              <a:rPr lang="en-US" altLang="zh-CN" baseline="30000" dirty="0" smtClean="0"/>
              <a:t>nd</a:t>
            </a:r>
            <a:r>
              <a:rPr lang="en-US" altLang="zh-CN" dirty="0" smtClean="0"/>
              <a:t> recirculation Working Group letter ballot held</a:t>
            </a:r>
            <a:endParaRPr lang="en-US" altLang="zh-CN" dirty="0"/>
          </a:p>
          <a:p>
            <a:pPr>
              <a:lnSpc>
                <a:spcPct val="90000"/>
              </a:lnSpc>
            </a:pPr>
            <a:r>
              <a:rPr lang="en-US" altLang="zh-CN" dirty="0" smtClean="0"/>
              <a:t>November </a:t>
            </a:r>
            <a:r>
              <a:rPr lang="en-US" altLang="zh-CN" dirty="0"/>
              <a:t>2019 meeting goals </a:t>
            </a:r>
            <a:r>
              <a:rPr lang="en-US" altLang="zh-CN" dirty="0" smtClean="0"/>
              <a:t>(3 </a:t>
            </a:r>
            <a:r>
              <a:rPr lang="en-US" altLang="zh-CN" dirty="0"/>
              <a:t>timeslots):</a:t>
            </a:r>
          </a:p>
          <a:p>
            <a:pPr lvl="1">
              <a:lnSpc>
                <a:spcPct val="90000"/>
              </a:lnSpc>
            </a:pPr>
            <a:r>
              <a:rPr lang="en-US" dirty="0" smtClean="0">
                <a:cs typeface="Arial" panose="020B0604020202020204" pitchFamily="34" charset="0"/>
                <a:sym typeface="Wingdings" panose="05000000000000000000" pitchFamily="2" charset="2"/>
              </a:rPr>
              <a:t>Complete LB245 </a:t>
            </a:r>
            <a:r>
              <a:rPr lang="en-US" dirty="0">
                <a:cs typeface="Arial" panose="020B0604020202020204" pitchFamily="34" charset="0"/>
                <a:sym typeface="Wingdings" panose="05000000000000000000" pitchFamily="2" charset="2"/>
              </a:rPr>
              <a:t>comment </a:t>
            </a:r>
            <a:r>
              <a:rPr lang="en-US" dirty="0" smtClean="0">
                <a:cs typeface="Arial" panose="020B0604020202020204" pitchFamily="34" charset="0"/>
                <a:sym typeface="Wingdings" panose="05000000000000000000" pitchFamily="2" charset="2"/>
              </a:rPr>
              <a:t>resolution</a:t>
            </a:r>
          </a:p>
          <a:p>
            <a:pPr lvl="1">
              <a:lnSpc>
                <a:spcPct val="90000"/>
              </a:lnSpc>
            </a:pPr>
            <a:r>
              <a:rPr lang="en-US" altLang="zh-CN" dirty="0" smtClean="0">
                <a:cs typeface="Arial" panose="020B0604020202020204" pitchFamily="34" charset="0"/>
                <a:sym typeface="Wingdings" panose="05000000000000000000" pitchFamily="2" charset="2"/>
              </a:rPr>
              <a:t>Plans for November 2019 – January 2020: Additional WGLB recirculation(s), Initial SA ballot</a:t>
            </a:r>
            <a:endParaRPr lang="en-US" altLang="zh-CN" dirty="0">
              <a:cs typeface="Arial" panose="020B0604020202020204" pitchFamily="34" charset="0"/>
              <a:sym typeface="Wingdings" panose="05000000000000000000" pitchFamily="2" charset="2"/>
            </a:endParaRPr>
          </a:p>
          <a:p>
            <a:pPr lvl="1">
              <a:lnSpc>
                <a:spcPct val="90000"/>
              </a:lnSpc>
            </a:pPr>
            <a:r>
              <a:rPr lang="en-US" altLang="zh-CN" dirty="0">
                <a:cs typeface="Arial" panose="020B0604020202020204" pitchFamily="34" charset="0"/>
                <a:sym typeface="Wingdings" panose="05000000000000000000" pitchFamily="2" charset="2"/>
              </a:rPr>
              <a:t>Agenda: </a:t>
            </a:r>
            <a:r>
              <a:rPr lang="en-US" altLang="zh-CN" dirty="0" smtClean="0">
                <a:cs typeface="Arial" panose="020B0604020202020204" pitchFamily="34" charset="0"/>
                <a:sym typeface="Wingdings" panose="05000000000000000000" pitchFamily="2" charset="2"/>
              </a:rPr>
              <a:t>11-19-1730</a:t>
            </a:r>
            <a:endParaRPr lang="en-US" altLang="en-US" sz="1600" dirty="0">
              <a:solidFill>
                <a:srgbClr val="006600"/>
              </a:solidFill>
            </a:endParaRPr>
          </a:p>
        </p:txBody>
      </p:sp>
    </p:spTree>
    <p:extLst>
      <p:ext uri="{BB962C8B-B14F-4D97-AF65-F5344CB8AC3E}">
        <p14:creationId xmlns:p14="http://schemas.microsoft.com/office/powerpoint/2010/main" val="197238934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16</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Approve prior </a:t>
            </a:r>
            <a:r>
              <a:rPr lang="en-US" altLang="en-US" dirty="0" err="1" smtClean="0"/>
              <a:t>TGmd</a:t>
            </a:r>
            <a:r>
              <a:rPr lang="en-US" altLang="en-US" dirty="0" smtClean="0"/>
              <a:t> minutes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Approve the minutes of</a:t>
            </a:r>
          </a:p>
          <a:p>
            <a:pPr lvl="1">
              <a:lnSpc>
                <a:spcPct val="80000"/>
              </a:lnSpc>
            </a:pPr>
            <a:r>
              <a:rPr lang="en-US" altLang="en-US" sz="2400" dirty="0" smtClean="0"/>
              <a:t>September meeting minutes: </a:t>
            </a:r>
          </a:p>
          <a:p>
            <a:pPr lvl="2">
              <a:lnSpc>
                <a:spcPct val="80000"/>
              </a:lnSpc>
            </a:pPr>
            <a:r>
              <a:rPr lang="en-US" altLang="en-US" sz="2000" dirty="0">
                <a:hlinkClick r:id="rId3"/>
              </a:rPr>
              <a:t>https://</a:t>
            </a:r>
            <a:r>
              <a:rPr lang="en-US" altLang="en-US" sz="2000" dirty="0" smtClean="0">
                <a:hlinkClick r:id="rId3"/>
              </a:rPr>
              <a:t>mentor.ieee.org/802.11/dcn/19/11-19-1407-00-000m-minutes-for-revmd-sept-2019-hanoi.docx</a:t>
            </a:r>
            <a:r>
              <a:rPr lang="en-US" altLang="en-US" sz="2000" dirty="0" smtClean="0"/>
              <a:t> </a:t>
            </a:r>
            <a:endParaRPr lang="en-US" altLang="en-US" sz="2000" dirty="0" smtClean="0"/>
          </a:p>
          <a:p>
            <a:pPr lvl="1">
              <a:lnSpc>
                <a:spcPct val="80000"/>
              </a:lnSpc>
            </a:pPr>
            <a:r>
              <a:rPr lang="en-US" altLang="en-US" sz="2400" dirty="0" smtClean="0"/>
              <a:t>Teleconference minutes:</a:t>
            </a:r>
          </a:p>
          <a:p>
            <a:pPr lvl="2">
              <a:lnSpc>
                <a:spcPct val="80000"/>
              </a:lnSpc>
            </a:pPr>
            <a:r>
              <a:rPr lang="en-US" altLang="en-US" sz="2000" dirty="0" smtClean="0"/>
              <a:t>Link</a:t>
            </a:r>
          </a:p>
          <a:p>
            <a:pPr lvl="2">
              <a:lnSpc>
                <a:spcPct val="80000"/>
              </a:lnSpc>
            </a:pPr>
            <a:endParaRPr lang="en-US" altLang="en-US" dirty="0" smtClean="0"/>
          </a:p>
          <a:p>
            <a:pPr>
              <a:lnSpc>
                <a:spcPct val="80000"/>
              </a:lnSpc>
            </a:pPr>
            <a:r>
              <a:rPr lang="en-US" altLang="en-US" dirty="0" smtClean="0"/>
              <a:t>Moved:</a:t>
            </a:r>
          </a:p>
          <a:p>
            <a:pPr>
              <a:lnSpc>
                <a:spcPct val="80000"/>
              </a:lnSpc>
            </a:pPr>
            <a:r>
              <a:rPr lang="en-US" altLang="en-US" dirty="0" smtClean="0"/>
              <a:t>Seconded:  </a:t>
            </a:r>
          </a:p>
          <a:p>
            <a:pPr>
              <a:lnSpc>
                <a:spcPct val="80000"/>
              </a:lnSpc>
            </a:pPr>
            <a:r>
              <a:rPr lang="en-US" altLang="en-US" dirty="0" smtClean="0"/>
              <a:t>Result: </a:t>
            </a: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311605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November 2019</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17</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Recirculation WGLB</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a:r>
              <a:rPr lang="en-US" sz="2800" dirty="0" smtClean="0"/>
              <a:t>Having approved changes to P802.11REVmd D3.0 as defined in 11-18-611rxx, instruct </a:t>
            </a:r>
            <a:r>
              <a:rPr lang="en-US" sz="2800" dirty="0"/>
              <a:t>the editor to prepare </a:t>
            </a:r>
            <a:r>
              <a:rPr lang="en-US" sz="2800" dirty="0" smtClean="0"/>
              <a:t>P802.11REVmd Dx.0 and</a:t>
            </a:r>
            <a:endParaRPr lang="en-GB" sz="2800" dirty="0"/>
          </a:p>
          <a:p>
            <a:pPr lvl="0"/>
            <a:r>
              <a:rPr lang="en-US" sz="2800" dirty="0"/>
              <a:t>Approve a </a:t>
            </a:r>
            <a:r>
              <a:rPr lang="en-US" sz="2800" dirty="0" smtClean="0"/>
              <a:t>15 </a:t>
            </a:r>
            <a:r>
              <a:rPr lang="en-US" sz="2800" dirty="0"/>
              <a:t>day Working Group Technical Letter Ballot asking the question “Should </a:t>
            </a:r>
            <a:r>
              <a:rPr lang="en-US" sz="2800" dirty="0" smtClean="0"/>
              <a:t>P802.11REVmd Dx.0 </a:t>
            </a:r>
            <a:r>
              <a:rPr lang="en-US" sz="2800" dirty="0"/>
              <a:t>be forwarded to Sponsor Ballot?”</a:t>
            </a:r>
            <a:endParaRPr lang="en-GB" sz="2800" dirty="0"/>
          </a:p>
          <a:p>
            <a:r>
              <a:rPr lang="en-GB" sz="2800" dirty="0" smtClean="0"/>
              <a:t>Moved: </a:t>
            </a:r>
          </a:p>
          <a:p>
            <a:r>
              <a:rPr lang="en-US" altLang="en-US" sz="2800" kern="0" dirty="0" smtClean="0"/>
              <a:t>Seconded: </a:t>
            </a:r>
          </a:p>
          <a:p>
            <a:r>
              <a:rPr lang="en-US" altLang="en-US" sz="2800" kern="0" dirty="0" smtClean="0"/>
              <a:t>Result: </a:t>
            </a:r>
            <a:endParaRPr lang="en-US" altLang="en-US" sz="2400" kern="0" dirty="0" smtClean="0"/>
          </a:p>
          <a:p>
            <a:pPr>
              <a:lnSpc>
                <a:spcPct val="80000"/>
              </a:lnSpc>
            </a:pPr>
            <a:endParaRPr lang="en-US" altLang="en-US" sz="2000" kern="0" dirty="0"/>
          </a:p>
        </p:txBody>
      </p:sp>
    </p:spTree>
    <p:extLst>
      <p:ext uri="{BB962C8B-B14F-4D97-AF65-F5344CB8AC3E}">
        <p14:creationId xmlns:p14="http://schemas.microsoft.com/office/powerpoint/2010/main" val="42352992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November 2019</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18</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sz="2800" dirty="0" smtClean="0"/>
              <a:t>Motion   – Forward P802.11REVmd D3.0 to SA Ballot (Unconditional)</a:t>
            </a:r>
            <a:endParaRPr lang="en-GB" sz="2800"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a:r>
              <a:rPr lang="en-US" dirty="0"/>
              <a:t>Believing that </a:t>
            </a:r>
            <a:r>
              <a:rPr lang="en-US" dirty="0" smtClean="0"/>
              <a:t>P802.11REVmd Dx.0meets </a:t>
            </a:r>
            <a:r>
              <a:rPr lang="en-US" dirty="0"/>
              <a:t>the conditions for IEEE 802 sponsor ballot,</a:t>
            </a:r>
            <a:endParaRPr lang="en-GB" dirty="0"/>
          </a:p>
          <a:p>
            <a:pPr lvl="0"/>
            <a:r>
              <a:rPr lang="en-US" dirty="0"/>
              <a:t>Approve document &lt;doc-ref&gt; as the report to the IEEE 802 Executive Committee on the requirements for approval to forward </a:t>
            </a:r>
            <a:r>
              <a:rPr lang="en-US" dirty="0" smtClean="0"/>
              <a:t>P802.11REVmd Dx.0 to SA </a:t>
            </a:r>
            <a:r>
              <a:rPr lang="en-US" dirty="0"/>
              <a:t>b</a:t>
            </a:r>
            <a:r>
              <a:rPr lang="en-US" dirty="0" smtClean="0"/>
              <a:t>allot</a:t>
            </a:r>
            <a:r>
              <a:rPr lang="en-US" dirty="0"/>
              <a:t>, and</a:t>
            </a:r>
            <a:endParaRPr lang="en-GB" dirty="0"/>
          </a:p>
          <a:p>
            <a:pPr lvl="0"/>
            <a:r>
              <a:rPr lang="en-US" dirty="0"/>
              <a:t>Request the IEEE 802 Executive Committee to forward P802.11REVmd Dx.0 to SA </a:t>
            </a:r>
            <a:r>
              <a:rPr lang="en-US" dirty="0" smtClean="0"/>
              <a:t>ballot.</a:t>
            </a:r>
            <a:endParaRPr lang="en-GB" dirty="0"/>
          </a:p>
          <a:p>
            <a:r>
              <a:rPr lang="en-US" dirty="0"/>
              <a:t> </a:t>
            </a:r>
            <a:endParaRPr lang="en-GB" dirty="0"/>
          </a:p>
          <a:p>
            <a:pPr lvl="0"/>
            <a:r>
              <a:rPr lang="en-GB" dirty="0" smtClean="0"/>
              <a:t>Moved:</a:t>
            </a:r>
          </a:p>
          <a:p>
            <a:pPr lvl="0"/>
            <a:r>
              <a:rPr lang="en-US" dirty="0" smtClean="0"/>
              <a:t>Seconded:</a:t>
            </a:r>
          </a:p>
          <a:p>
            <a:pPr lvl="0"/>
            <a:r>
              <a:rPr lang="en-US" dirty="0" smtClean="0"/>
              <a:t>Result:</a:t>
            </a:r>
            <a:endParaRPr lang="en-GB" dirty="0"/>
          </a:p>
          <a:p>
            <a:pPr>
              <a:lnSpc>
                <a:spcPct val="80000"/>
              </a:lnSpc>
            </a:pPr>
            <a:endParaRPr lang="en-US" altLang="en-US" sz="1800" kern="0" dirty="0"/>
          </a:p>
        </p:txBody>
      </p:sp>
    </p:spTree>
    <p:extLst>
      <p:ext uri="{BB962C8B-B14F-4D97-AF65-F5344CB8AC3E}">
        <p14:creationId xmlns:p14="http://schemas.microsoft.com/office/powerpoint/2010/main" val="31786653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November 2019</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19</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sz="2800" dirty="0" smtClean="0"/>
              <a:t>Motion   – (re) Approve the PAR</a:t>
            </a:r>
            <a:endParaRPr lang="en-GB" sz="2800"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a:r>
              <a:rPr lang="en-GB" dirty="0" smtClean="0"/>
              <a:t>Confirm approval of the P802.11REVmd PAR (SASB approved 21-Mar-2017) in </a:t>
            </a:r>
            <a:r>
              <a:rPr lang="en-US" altLang="en-US" dirty="0">
                <a:hlinkClick r:id="rId3"/>
              </a:rPr>
              <a:t>https://standards.ieee.org/develop/project/802.11.html</a:t>
            </a:r>
            <a:r>
              <a:rPr lang="en-US" altLang="en-US" dirty="0"/>
              <a:t> </a:t>
            </a:r>
            <a:r>
              <a:rPr lang="en-US" altLang="en-US" dirty="0" smtClean="0"/>
              <a:t> </a:t>
            </a:r>
            <a:endParaRPr lang="en-GB" dirty="0"/>
          </a:p>
          <a:p>
            <a:pPr lvl="0"/>
            <a:endParaRPr lang="en-US" dirty="0" smtClean="0"/>
          </a:p>
          <a:p>
            <a:pPr lvl="0"/>
            <a:endParaRPr lang="en-US" dirty="0"/>
          </a:p>
          <a:p>
            <a:pPr lvl="0"/>
            <a:endParaRPr lang="en-GB" dirty="0" smtClean="0"/>
          </a:p>
          <a:p>
            <a:pPr lvl="0"/>
            <a:r>
              <a:rPr lang="en-US" dirty="0" smtClean="0"/>
              <a:t>Moved:</a:t>
            </a:r>
          </a:p>
          <a:p>
            <a:pPr lvl="0"/>
            <a:r>
              <a:rPr lang="en-US" dirty="0" smtClean="0"/>
              <a:t>Seconded:</a:t>
            </a:r>
          </a:p>
          <a:p>
            <a:pPr lvl="0"/>
            <a:r>
              <a:rPr lang="en-US" dirty="0" smtClean="0"/>
              <a:t>Result:</a:t>
            </a:r>
            <a:endParaRPr lang="en-GB" dirty="0"/>
          </a:p>
          <a:p>
            <a:pPr>
              <a:lnSpc>
                <a:spcPct val="80000"/>
              </a:lnSpc>
            </a:pPr>
            <a:endParaRPr lang="en-US" altLang="en-US" sz="1800" kern="0" dirty="0"/>
          </a:p>
        </p:txBody>
      </p:sp>
    </p:spTree>
    <p:extLst>
      <p:ext uri="{BB962C8B-B14F-4D97-AF65-F5344CB8AC3E}">
        <p14:creationId xmlns:p14="http://schemas.microsoft.com/office/powerpoint/2010/main" val="1031986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2019</a:t>
            </a:r>
            <a:endParaRPr lang="en-US" sz="1800"/>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TGmd</a:t>
            </a:r>
            <a:r>
              <a:rPr lang="en-US" altLang="en-US" dirty="0" smtClean="0"/>
              <a:t> agenda for the November 2019 session.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November 2019</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20</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sz="2800" dirty="0" smtClean="0"/>
              <a:t>Motion   – Forward P802.11REVmd D3.0 to SA Ballot (Conditional)</a:t>
            </a:r>
            <a:endParaRPr lang="en-GB" sz="2800"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a:r>
              <a:rPr lang="en-US" dirty="0"/>
              <a:t>Approve document &lt;doc-ref&gt; as the report to the IEEE 802 Executive Committee on the requirements for conditional approval to forward </a:t>
            </a:r>
            <a:r>
              <a:rPr lang="en-US" dirty="0" smtClean="0"/>
              <a:t>P802.11REVmd </a:t>
            </a:r>
            <a:r>
              <a:rPr lang="en-US" dirty="0"/>
              <a:t>to </a:t>
            </a:r>
            <a:r>
              <a:rPr lang="en-US" dirty="0" smtClean="0"/>
              <a:t>SA </a:t>
            </a:r>
            <a:r>
              <a:rPr lang="en-US" dirty="0"/>
              <a:t>b</a:t>
            </a:r>
            <a:r>
              <a:rPr lang="en-US" dirty="0" smtClean="0"/>
              <a:t>allot</a:t>
            </a:r>
            <a:r>
              <a:rPr lang="en-US" dirty="0"/>
              <a:t>, and</a:t>
            </a:r>
            <a:endParaRPr lang="en-GB" dirty="0"/>
          </a:p>
          <a:p>
            <a:pPr lvl="0"/>
            <a:r>
              <a:rPr lang="en-US" dirty="0"/>
              <a:t>Request the IEEE 802 Executive Committee to conditionally approve forwarding </a:t>
            </a:r>
            <a:r>
              <a:rPr lang="en-US" dirty="0" smtClean="0"/>
              <a:t>P802.11REVmd </a:t>
            </a:r>
            <a:r>
              <a:rPr lang="en-US" dirty="0"/>
              <a:t>to </a:t>
            </a:r>
            <a:r>
              <a:rPr lang="en-US" dirty="0" smtClean="0"/>
              <a:t>SA ballot</a:t>
            </a:r>
            <a:r>
              <a:rPr lang="en-US" dirty="0"/>
              <a:t>.</a:t>
            </a:r>
            <a:endParaRPr lang="en-GB" dirty="0"/>
          </a:p>
          <a:p>
            <a:r>
              <a:rPr lang="en-US" dirty="0"/>
              <a:t> </a:t>
            </a:r>
            <a:endParaRPr lang="en-GB" dirty="0"/>
          </a:p>
          <a:p>
            <a:pPr lvl="0"/>
            <a:r>
              <a:rPr lang="en-GB" dirty="0" smtClean="0"/>
              <a:t>Moved:</a:t>
            </a:r>
          </a:p>
          <a:p>
            <a:pPr lvl="0"/>
            <a:r>
              <a:rPr lang="en-US" dirty="0" smtClean="0"/>
              <a:t>Seconded:</a:t>
            </a:r>
          </a:p>
          <a:p>
            <a:pPr lvl="0"/>
            <a:r>
              <a:rPr lang="en-US" dirty="0" smtClean="0"/>
              <a:t>Result:</a:t>
            </a:r>
            <a:endParaRPr lang="en-GB" dirty="0"/>
          </a:p>
          <a:p>
            <a:pPr>
              <a:lnSpc>
                <a:spcPct val="80000"/>
              </a:lnSpc>
            </a:pPr>
            <a:endParaRPr lang="en-US" altLang="en-US" sz="1800" kern="0" dirty="0"/>
          </a:p>
        </p:txBody>
      </p:sp>
    </p:spTree>
    <p:extLst>
      <p:ext uri="{BB962C8B-B14F-4D97-AF65-F5344CB8AC3E}">
        <p14:creationId xmlns:p14="http://schemas.microsoft.com/office/powerpoint/2010/main" val="19229974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21</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r>
              <a:rPr lang="en-US" altLang="en-US" dirty="0" smtClean="0"/>
              <a:t>Motion: Ad-hoc</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Approve a </a:t>
            </a:r>
            <a:r>
              <a:rPr lang="en-US" altLang="en-US" sz="2800" dirty="0" err="1" smtClean="0"/>
              <a:t>TGmd</a:t>
            </a:r>
            <a:r>
              <a:rPr lang="en-US" altLang="en-US" sz="2800" dirty="0" smtClean="0"/>
              <a:t> ad-hoc meeting February x-y, 2020 in [Florida/Montreal/Cambridge/Toronto] for the purpose of SA ballot comment resolution and consideration of document submissions.</a:t>
            </a:r>
            <a:br>
              <a:rPr lang="en-US" altLang="en-US" sz="2800" dirty="0" smtClean="0"/>
            </a:br>
            <a:endParaRPr lang="en-US" altLang="en-US" sz="2800" dirty="0">
              <a:solidFill>
                <a:srgbClr val="006600"/>
              </a:solidFill>
            </a:endParaRPr>
          </a:p>
          <a:p>
            <a:pPr>
              <a:lnSpc>
                <a:spcPct val="80000"/>
              </a:lnSpc>
            </a:pPr>
            <a:r>
              <a:rPr lang="en-US" altLang="en-US" sz="2800" dirty="0" smtClean="0"/>
              <a:t>Moved: </a:t>
            </a:r>
          </a:p>
          <a:p>
            <a:pPr>
              <a:lnSpc>
                <a:spcPct val="80000"/>
              </a:lnSpc>
            </a:pPr>
            <a:r>
              <a:rPr lang="en-US" altLang="en-US" sz="2800" dirty="0" smtClean="0"/>
              <a:t>Seconded: </a:t>
            </a:r>
          </a:p>
          <a:p>
            <a:pPr>
              <a:lnSpc>
                <a:spcPct val="80000"/>
              </a:lnSpc>
            </a:pPr>
            <a:r>
              <a:rPr lang="en-US" altLang="en-US" sz="2800"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4395422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2019</a:t>
            </a:r>
            <a:endParaRPr lang="en-US" sz="1800"/>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22</a:t>
            </a:fld>
            <a:endParaRPr lang="en-US" smtClean="0"/>
          </a:p>
        </p:txBody>
      </p:sp>
      <p:sp>
        <p:nvSpPr>
          <p:cNvPr id="25605" name="Rectangle 2"/>
          <p:cNvSpPr>
            <a:spLocks noGrp="1" noChangeArrowheads="1"/>
          </p:cNvSpPr>
          <p:nvPr>
            <p:ph type="title"/>
          </p:nvPr>
        </p:nvSpPr>
        <p:spPr/>
        <p:txBody>
          <a:bodyPr/>
          <a:lstStyle/>
          <a:p>
            <a:r>
              <a:rPr lang="en-US" altLang="en-US" dirty="0" smtClean="0"/>
              <a:t>November 2019 – January 2020 Meeting Planning</a:t>
            </a:r>
          </a:p>
        </p:txBody>
      </p:sp>
      <p:sp>
        <p:nvSpPr>
          <p:cNvPr id="25606" name="Rectangle 3"/>
          <p:cNvSpPr>
            <a:spLocks noGrp="1" noChangeArrowheads="1"/>
          </p:cNvSpPr>
          <p:nvPr>
            <p:ph type="body" idx="1"/>
          </p:nvPr>
        </p:nvSpPr>
        <p:spPr>
          <a:xfrm>
            <a:off x="2209800" y="1981200"/>
            <a:ext cx="7772400" cy="4191000"/>
          </a:xfrm>
        </p:spPr>
        <p:txBody>
          <a:bodyPr/>
          <a:lstStyle/>
          <a:p>
            <a:r>
              <a:rPr lang="en-US" altLang="en-US" sz="2000" dirty="0"/>
              <a:t>Objectives: </a:t>
            </a:r>
            <a:r>
              <a:rPr lang="en-US" altLang="en-US" sz="2000" dirty="0" smtClean="0"/>
              <a:t>Comment resolution</a:t>
            </a:r>
            <a:endParaRPr lang="en-US" altLang="en-US" sz="2000" dirty="0"/>
          </a:p>
          <a:p>
            <a:r>
              <a:rPr lang="en-US" altLang="en-US" sz="2000" dirty="0"/>
              <a:t>Conference </a:t>
            </a:r>
            <a:r>
              <a:rPr lang="en-US" altLang="en-US" sz="2000" dirty="0" smtClean="0"/>
              <a:t>call TBD 10am Eastern 2 hours– </a:t>
            </a:r>
            <a:endParaRPr lang="en-US" altLang="en-US" sz="2000" dirty="0"/>
          </a:p>
          <a:p>
            <a:r>
              <a:rPr lang="en-US" altLang="en-US" sz="2000" dirty="0" smtClean="0"/>
              <a:t>Next ad-hoc:  </a:t>
            </a:r>
          </a:p>
          <a:p>
            <a:pPr lvl="1"/>
            <a:r>
              <a:rPr lang="en-US" altLang="en-US" sz="1600" dirty="0" smtClean="0"/>
              <a:t>TBD, estimated February 2020</a:t>
            </a:r>
          </a:p>
          <a:p>
            <a:r>
              <a:rPr lang="en-US" altLang="en-US" sz="2000" dirty="0" smtClean="0"/>
              <a:t>Schedule </a:t>
            </a:r>
            <a:r>
              <a:rPr lang="en-US" altLang="en-US" sz="2000" dirty="0"/>
              <a:t>review</a:t>
            </a:r>
          </a:p>
          <a:p>
            <a:r>
              <a:rPr lang="en-US" altLang="en-US" sz="2000" dirty="0"/>
              <a:t>Availability of 11md </a:t>
            </a:r>
            <a:r>
              <a:rPr lang="en-US" altLang="en-US" sz="2000" dirty="0" smtClean="0"/>
              <a:t>D2.0 </a:t>
            </a:r>
            <a:r>
              <a:rPr lang="en-US" altLang="en-US" sz="2000" dirty="0"/>
              <a:t>in the IEEE store</a:t>
            </a:r>
          </a:p>
          <a:p>
            <a:pPr lvl="1"/>
            <a:r>
              <a:rPr lang="en-US" altLang="en-US" sz="1800" dirty="0" smtClean="0"/>
              <a:t>Draft </a:t>
            </a:r>
            <a:r>
              <a:rPr lang="en-US" altLang="en-US" sz="1800" dirty="0"/>
              <a:t>2</a:t>
            </a:r>
            <a:r>
              <a:rPr lang="en-US" altLang="en-US" sz="1800" dirty="0" smtClean="0"/>
              <a:t>.0 is available for purchase</a:t>
            </a:r>
            <a:r>
              <a:rPr lang="en-US" altLang="en-US" sz="1800" dirty="0"/>
              <a:t>, see </a:t>
            </a:r>
            <a:r>
              <a:rPr lang="en-US" altLang="en-US" sz="1800" dirty="0">
                <a:hlinkClick r:id="rId3"/>
              </a:rPr>
              <a:t>http://</a:t>
            </a:r>
            <a:r>
              <a:rPr lang="en-US" altLang="en-US" sz="1800" dirty="0" smtClean="0">
                <a:hlinkClick r:id="rId3"/>
              </a:rPr>
              <a:t>www.techstreet.com/ieee/products/vendor_id/7028</a:t>
            </a:r>
            <a:r>
              <a:rPr lang="en-US" altLang="en-US" sz="1800" dirty="0" smtClean="0"/>
              <a:t> </a:t>
            </a:r>
          </a:p>
          <a:p>
            <a:r>
              <a:rPr lang="en-US" altLang="en-US" sz="2000" dirty="0" smtClean="0"/>
              <a:t>Forward </a:t>
            </a:r>
            <a:r>
              <a:rPr lang="en-US" altLang="en-US" sz="2000" dirty="0"/>
              <a:t>to ISO JTC1/SC6 WG1</a:t>
            </a:r>
          </a:p>
          <a:p>
            <a:pPr lvl="1"/>
            <a:r>
              <a:rPr lang="en-US" altLang="en-US" sz="1800" dirty="0" smtClean="0"/>
              <a:t>At initial SB</a:t>
            </a:r>
            <a:endParaRPr lang="en-US" altLang="en-US" sz="1800" dirty="0"/>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2019</a:t>
            </a:r>
            <a:endParaRPr lang="en-US" sz="1800"/>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23</a:t>
            </a:fld>
            <a:endParaRPr lang="en-US" smtClean="0"/>
          </a:p>
        </p:txBody>
      </p:sp>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type="body" idx="1"/>
          </p:nvPr>
        </p:nvSpPr>
        <p:spPr>
          <a:xfrm>
            <a:off x="2209800" y="1524000"/>
            <a:ext cx="8229600" cy="4114800"/>
          </a:xfrm>
        </p:spPr>
        <p:txBody>
          <a:bodyPr/>
          <a:lstStyle/>
          <a:p>
            <a:r>
              <a:rPr lang="en-US" altLang="en-US" sz="2000" dirty="0">
                <a:hlinkClick r:id="rId3"/>
              </a:rPr>
              <a:t>https://mentor.ieee.org/802.11/dcn/17/11-17-0004-03-0000-revision-par-proposal-tgmd.doc</a:t>
            </a:r>
            <a:r>
              <a:rPr lang="en-US" altLang="en-US" sz="2000" dirty="0"/>
              <a:t> </a:t>
            </a:r>
          </a:p>
          <a:p>
            <a:r>
              <a:rPr lang="en-US" altLang="en-US" sz="2000" dirty="0" smtClean="0"/>
              <a:t>Comment collection: </a:t>
            </a:r>
            <a:r>
              <a:rPr lang="en-US" altLang="en-US" sz="2000" dirty="0">
                <a:hlinkClick r:id="rId4"/>
              </a:rPr>
              <a:t>https://</a:t>
            </a:r>
            <a:r>
              <a:rPr lang="en-US" altLang="en-US" sz="2000" dirty="0" smtClean="0">
                <a:hlinkClick r:id="rId5"/>
              </a:rPr>
              <a:t>mentor.ieee.org/802.11/dcn/17/11-17-0914-06-000m-revmd-wg-cc-comments.xls </a:t>
            </a:r>
            <a:endParaRPr lang="en-US" altLang="en-US" sz="2000" dirty="0" smtClean="0"/>
          </a:p>
          <a:p>
            <a:r>
              <a:rPr lang="en-US" altLang="en-US" sz="2000" dirty="0" smtClean="0"/>
              <a:t>LB232, 236 </a:t>
            </a:r>
            <a:r>
              <a:rPr lang="en-US" altLang="en-US" sz="2000" dirty="0"/>
              <a:t>comments </a:t>
            </a:r>
            <a:r>
              <a:rPr lang="en-US" altLang="en-US" sz="2000" dirty="0" smtClean="0">
                <a:hlinkClick r:id="rId6"/>
              </a:rPr>
              <a:t>https://mentor.ieee.org/802.11/dcn/18/11-18-0611</a:t>
            </a:r>
            <a:r>
              <a:rPr lang="en-US" altLang="en-US" sz="2000" dirty="0" smtClean="0"/>
              <a:t> </a:t>
            </a:r>
          </a:p>
          <a:p>
            <a:r>
              <a:rPr lang="en-US" altLang="en-US" sz="2000" dirty="0" smtClean="0"/>
              <a:t>Approved PAR: </a:t>
            </a:r>
            <a:r>
              <a:rPr lang="en-US" altLang="en-US" sz="2000" dirty="0">
                <a:hlinkClick r:id="rId7"/>
              </a:rPr>
              <a:t>https://</a:t>
            </a:r>
            <a:r>
              <a:rPr lang="en-US" altLang="en-US" sz="2000" dirty="0" smtClean="0">
                <a:hlinkClick r:id="rId7"/>
              </a:rPr>
              <a:t>standards.ieee.org/develop/project/802.11.html</a:t>
            </a:r>
            <a:r>
              <a:rPr lang="en-US" altLang="en-US" sz="2000" dirty="0" smtClean="0"/>
              <a:t> </a:t>
            </a:r>
          </a:p>
          <a:p>
            <a:pPr lvl="1"/>
            <a:r>
              <a:rPr lang="en-US" altLang="en-US" sz="1600" dirty="0"/>
              <a:t>PAR approval: 23-Mar-2017</a:t>
            </a:r>
          </a:p>
          <a:p>
            <a:pPr lvl="1"/>
            <a:r>
              <a:rPr lang="en-US" altLang="en-US" sz="1600" dirty="0" smtClean="0"/>
              <a:t>Par Expiration date: 31-Dec-2021</a:t>
            </a:r>
            <a:endParaRPr lang="en-US" altLang="en-US" sz="1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2019</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a:t>
            </a:r>
            <a:endParaRPr lang="en-US" altLang="en-US" dirty="0"/>
          </a:p>
        </p:txBody>
      </p:sp>
      <p:sp>
        <p:nvSpPr>
          <p:cNvPr id="4103" name="Rectangle 19"/>
          <p:cNvSpPr>
            <a:spLocks noChangeArrowheads="1"/>
          </p:cNvSpPr>
          <p:nvPr/>
        </p:nvSpPr>
        <p:spPr bwMode="auto">
          <a:xfrm>
            <a:off x="609600" y="1752600"/>
            <a:ext cx="5943600" cy="160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Monday </a:t>
            </a:r>
            <a:r>
              <a:rPr lang="en-US" altLang="en-US" dirty="0" smtClean="0"/>
              <a:t>PM1</a:t>
            </a:r>
            <a:endParaRPr lang="en-US" altLang="en-US" dirty="0"/>
          </a:p>
          <a:p>
            <a:pPr lvl="1"/>
            <a:r>
              <a:rPr lang="en-US" altLang="en-US" sz="1600" dirty="0"/>
              <a:t>Chair’s Welcome, Policy &amp; patent </a:t>
            </a:r>
            <a:r>
              <a:rPr lang="en-US" altLang="en-US" sz="1600" dirty="0" smtClean="0"/>
              <a:t>reminder, Approve agenda</a:t>
            </a:r>
            <a:endParaRPr lang="en-US" altLang="en-US" sz="1600" dirty="0"/>
          </a:p>
          <a:p>
            <a:pPr lvl="1"/>
            <a:r>
              <a:rPr lang="en-US" altLang="en-US" sz="1600" dirty="0"/>
              <a:t>Status, Review of </a:t>
            </a:r>
            <a:r>
              <a:rPr lang="en-US" altLang="en-US" sz="1600" dirty="0" smtClean="0"/>
              <a:t>Objectives, </a:t>
            </a:r>
            <a:r>
              <a:rPr lang="en-US" sz="1600" dirty="0" smtClean="0"/>
              <a:t>Editor Report 11-17-0920</a:t>
            </a:r>
            <a:endParaRPr lang="en-GB" dirty="0"/>
          </a:p>
          <a:p>
            <a:pPr lvl="1"/>
            <a:r>
              <a:rPr lang="en-US" sz="1600" dirty="0" smtClean="0"/>
              <a:t>Comment resolution</a:t>
            </a:r>
          </a:p>
          <a:p>
            <a:pPr lvl="1"/>
            <a:r>
              <a:rPr lang="en-US" sz="1600" dirty="0" smtClean="0"/>
              <a:t>Draft EC report </a:t>
            </a:r>
            <a:r>
              <a:rPr lang="en-US" sz="1600" dirty="0" smtClean="0"/>
              <a:t>review 11-19-1975</a:t>
            </a:r>
            <a:endParaRPr lang="en-GB" sz="1600" dirty="0"/>
          </a:p>
          <a:p>
            <a:pPr lvl="1"/>
            <a:endParaRPr lang="en-US" sz="1600" dirty="0" smtClean="0"/>
          </a:p>
        </p:txBody>
      </p:sp>
      <p:sp>
        <p:nvSpPr>
          <p:cNvPr id="8" name="Rectangle 19"/>
          <p:cNvSpPr>
            <a:spLocks noChangeArrowheads="1"/>
          </p:cNvSpPr>
          <p:nvPr/>
        </p:nvSpPr>
        <p:spPr bwMode="auto">
          <a:xfrm>
            <a:off x="558114" y="3737018"/>
            <a:ext cx="5156886" cy="16731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Wednesday PM1</a:t>
            </a:r>
            <a:endParaRPr lang="en-US" altLang="en-US" sz="2400" b="1" dirty="0"/>
          </a:p>
          <a:p>
            <a:pPr lvl="1"/>
            <a:r>
              <a:rPr lang="en-US" sz="1600" dirty="0" smtClean="0"/>
              <a:t>Comment resolution</a:t>
            </a:r>
          </a:p>
          <a:p>
            <a:pPr lvl="1"/>
            <a:r>
              <a:rPr lang="en-US" sz="1600" dirty="0" smtClean="0"/>
              <a:t>Draft EC report review</a:t>
            </a:r>
          </a:p>
          <a:p>
            <a:pPr lvl="1"/>
            <a:r>
              <a:rPr lang="en-US" sz="1600" dirty="0" smtClean="0"/>
              <a:t>Presentations</a:t>
            </a:r>
            <a:endParaRPr lang="en-US" sz="1600" dirty="0"/>
          </a:p>
          <a:p>
            <a:pPr lvl="1"/>
            <a:endParaRPr lang="en-GB" sz="1600" dirty="0"/>
          </a:p>
        </p:txBody>
      </p:sp>
      <p:sp>
        <p:nvSpPr>
          <p:cNvPr id="10" name="Rectangle 35"/>
          <p:cNvSpPr>
            <a:spLocks noChangeArrowheads="1"/>
          </p:cNvSpPr>
          <p:nvPr/>
        </p:nvSpPr>
        <p:spPr bwMode="auto">
          <a:xfrm>
            <a:off x="6879006" y="1676400"/>
            <a:ext cx="4724400" cy="167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a:t>Thursday PM1 </a:t>
            </a:r>
          </a:p>
          <a:p>
            <a:pPr lvl="1"/>
            <a:r>
              <a:rPr lang="en-US" sz="1600" dirty="0" smtClean="0"/>
              <a:t>Presentations</a:t>
            </a:r>
            <a:endParaRPr lang="en-US" sz="1600" dirty="0"/>
          </a:p>
          <a:p>
            <a:pPr lvl="1"/>
            <a:r>
              <a:rPr lang="en-US" sz="1600" dirty="0"/>
              <a:t>Motions</a:t>
            </a:r>
          </a:p>
          <a:p>
            <a:pPr lvl="1">
              <a:lnSpc>
                <a:spcPct val="80000"/>
              </a:lnSpc>
            </a:pPr>
            <a:r>
              <a:rPr lang="en-US" altLang="en-US" sz="1600" dirty="0" smtClean="0"/>
              <a:t>Plans </a:t>
            </a:r>
            <a:r>
              <a:rPr lang="en-US" altLang="en-US" sz="1600" dirty="0"/>
              <a:t>for </a:t>
            </a:r>
            <a:r>
              <a:rPr lang="en-US" altLang="en-US" sz="1600" dirty="0" smtClean="0"/>
              <a:t>November – January 2020</a:t>
            </a:r>
            <a:endParaRPr lang="en-US" altLang="en-US" sz="1600" dirty="0"/>
          </a:p>
          <a:p>
            <a:pPr lvl="1">
              <a:lnSpc>
                <a:spcPct val="80000"/>
              </a:lnSpc>
            </a:pPr>
            <a:r>
              <a:rPr lang="en-US" altLang="en-US" sz="1600" dirty="0"/>
              <a:t>Adjourn</a:t>
            </a:r>
          </a:p>
          <a:p>
            <a:pPr lvl="1"/>
            <a:endParaRPr lang="en-GB" sz="1600" dirty="0"/>
          </a:p>
          <a:p>
            <a:pPr lvl="1"/>
            <a:endParaRPr lang="en-GB" sz="1600" dirty="0"/>
          </a:p>
          <a:p>
            <a:pPr lvl="1">
              <a:lnSpc>
                <a:spcPct val="80000"/>
              </a:lnSpc>
            </a:pPr>
            <a:endParaRPr lang="en-GB" sz="1600" dirty="0"/>
          </a:p>
          <a:p>
            <a:pPr lvl="1"/>
            <a:endParaRPr lang="en-US" sz="1600" dirty="0" smtClean="0"/>
          </a:p>
          <a:p>
            <a:pPr lvl="1">
              <a:lnSpc>
                <a:spcPct val="80000"/>
              </a:lnSpc>
            </a:pPr>
            <a:endParaRPr lang="en-US" altLang="en-US" sz="1800" dirty="0" smtClean="0"/>
          </a:p>
        </p:txBody>
      </p:sp>
    </p:spTree>
    <p:extLst>
      <p:ext uri="{BB962C8B-B14F-4D97-AF65-F5344CB8AC3E}">
        <p14:creationId xmlns:p14="http://schemas.microsoft.com/office/powerpoint/2010/main" val="27477304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600200" y="990600"/>
            <a:ext cx="8763000" cy="5562600"/>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2209800" y="457200"/>
            <a:ext cx="7772400" cy="6096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314325" y="60960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r>
              <a:rPr lang="en-US" smtClean="0"/>
              <a:t>November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4</a:t>
            </a:fld>
            <a:endParaRPr lang="en-US"/>
          </a:p>
        </p:txBody>
      </p:sp>
    </p:spTree>
    <p:extLst>
      <p:ext uri="{BB962C8B-B14F-4D97-AF65-F5344CB8AC3E}">
        <p14:creationId xmlns:p14="http://schemas.microsoft.com/office/powerpoint/2010/main" val="3560851468"/>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1745943" y="876300"/>
            <a:ext cx="8839200" cy="685800"/>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type="body" idx="1"/>
          </p:nvPr>
        </p:nvSpPr>
        <p:spPr>
          <a:xfrm>
            <a:off x="1447801" y="1981200"/>
            <a:ext cx="9144001" cy="4038600"/>
          </a:xfrm>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r>
              <a:rPr lang="en-US" smtClean="0"/>
              <a:t>November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5</a:t>
            </a:fld>
            <a:endParaRPr lang="en-US"/>
          </a:p>
        </p:txBody>
      </p:sp>
    </p:spTree>
    <p:extLst>
      <p:ext uri="{BB962C8B-B14F-4D97-AF65-F5344CB8AC3E}">
        <p14:creationId xmlns:p14="http://schemas.microsoft.com/office/powerpoint/2010/main" val="25526419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050742" y="609600"/>
            <a:ext cx="7772400" cy="9906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type="body" idx="1"/>
          </p:nvPr>
        </p:nvSpPr>
        <p:spPr>
          <a:xfrm>
            <a:off x="1828800" y="1905000"/>
            <a:ext cx="8610600" cy="3886200"/>
          </a:xfrm>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November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6</a:t>
            </a:fld>
            <a:endParaRPr lang="en-US"/>
          </a:p>
        </p:txBody>
      </p:sp>
    </p:spTree>
    <p:extLst>
      <p:ext uri="{BB962C8B-B14F-4D97-AF65-F5344CB8AC3E}">
        <p14:creationId xmlns:p14="http://schemas.microsoft.com/office/powerpoint/2010/main" val="31143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752600" y="381000"/>
            <a:ext cx="8686800" cy="1143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type="body" idx="1"/>
          </p:nvPr>
        </p:nvSpPr>
        <p:spPr>
          <a:xfrm>
            <a:off x="2209800" y="1420812"/>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r>
              <a:rPr lang="en-US" smtClean="0"/>
              <a:t>November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7</a:t>
            </a:fld>
            <a:endParaRPr lang="en-US"/>
          </a:p>
        </p:txBody>
      </p:sp>
    </p:spTree>
    <p:extLst>
      <p:ext uri="{BB962C8B-B14F-4D97-AF65-F5344CB8AC3E}">
        <p14:creationId xmlns:p14="http://schemas.microsoft.com/office/powerpoint/2010/main" val="73750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905000" y="685800"/>
            <a:ext cx="8458200" cy="609600"/>
          </a:xfrm>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1828800" y="1447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Bylaws</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Operations Manual</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a:t>
            </a:r>
            <a:r>
              <a:rPr lang="en-US" altLang="en-US" sz="2000" b="1" i="1">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November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8</a:t>
            </a:fld>
            <a:endParaRPr lang="en-US"/>
          </a:p>
        </p:txBody>
      </p:sp>
    </p:spTree>
    <p:extLst>
      <p:ext uri="{BB962C8B-B14F-4D97-AF65-F5344CB8AC3E}">
        <p14:creationId xmlns:p14="http://schemas.microsoft.com/office/powerpoint/2010/main" val="953826921"/>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a:t>
            </a:r>
            <a:r>
              <a:rPr lang="en-US" dirty="0" smtClean="0"/>
              <a:t>core principles </a:t>
            </a:r>
            <a:r>
              <a:rPr lang="en-US" dirty="0"/>
              <a:t>underlying the:</a:t>
            </a:r>
          </a:p>
          <a:p>
            <a:pPr lvl="1">
              <a:buFont typeface="Arial" panose="020B0604020202020204" pitchFamily="34" charset="0"/>
              <a:buChar char="•"/>
            </a:pPr>
            <a:r>
              <a:rPr lang="en-US" sz="1800" dirty="0" smtClean="0">
                <a:hlinkClick r:id="rId2"/>
              </a:rPr>
              <a:t>IEEE </a:t>
            </a:r>
            <a:r>
              <a:rPr lang="en-US" sz="1800" dirty="0">
                <a:hlinkClick r:id="rId2"/>
              </a:rPr>
              <a:t>Code of </a:t>
            </a:r>
            <a:r>
              <a:rPr lang="en-US" sz="1800" dirty="0" smtClean="0">
                <a:hlinkClick r:id="rId2"/>
              </a:rPr>
              <a:t>Ethics</a:t>
            </a:r>
            <a:endParaRPr lang="en-US" sz="1800" dirty="0"/>
          </a:p>
          <a:p>
            <a:pPr lvl="1">
              <a:buFont typeface="Arial" panose="020B0604020202020204" pitchFamily="34" charset="0"/>
              <a:buChar char="•"/>
            </a:pPr>
            <a:r>
              <a:rPr lang="en-US" sz="1800" dirty="0" smtClean="0">
                <a:hlinkClick r:id="rId3"/>
              </a:rPr>
              <a:t>IEEE </a:t>
            </a:r>
            <a:r>
              <a:rPr lang="en-US" sz="1800" dirty="0">
                <a:hlinkClick r:id="rId3"/>
              </a:rPr>
              <a:t>Code of Conduct</a:t>
            </a:r>
            <a:endParaRPr lang="en-US" sz="1800" dirty="0"/>
          </a:p>
          <a:p>
            <a:pPr>
              <a:buFont typeface="Arial" panose="020B0604020202020204" pitchFamily="34" charset="0"/>
              <a:buChar char="•"/>
            </a:pPr>
            <a:r>
              <a:rPr lang="en-US" dirty="0" smtClean="0"/>
              <a:t>The </a:t>
            </a:r>
            <a:r>
              <a:rPr lang="en-US" dirty="0"/>
              <a:t>core principles of the IEEE Codes of Ethics &amp; Conduct are to:</a:t>
            </a:r>
          </a:p>
          <a:p>
            <a:pPr lvl="1">
              <a:buFont typeface="Arial" panose="020B0604020202020204" pitchFamily="34" charset="0"/>
              <a:buChar char="•"/>
            </a:pPr>
            <a:r>
              <a:rPr lang="en-US" sz="1800" i="1" dirty="0" smtClean="0"/>
              <a:t>Uphold </a:t>
            </a:r>
            <a:r>
              <a:rPr lang="en-US" sz="1800" i="1" dirty="0"/>
              <a:t>the highest standards of integrity, responsible behavior, and ethical </a:t>
            </a:r>
            <a:r>
              <a:rPr lang="en-US" sz="1800" i="1" dirty="0" smtClean="0"/>
              <a:t>and professional </a:t>
            </a:r>
            <a:r>
              <a:rPr lang="en-US" sz="1800" i="1" dirty="0"/>
              <a:t>conduct</a:t>
            </a:r>
          </a:p>
          <a:p>
            <a:pPr lvl="1">
              <a:buFont typeface="Arial" panose="020B0604020202020204" pitchFamily="34" charset="0"/>
              <a:buChar char="•"/>
            </a:pPr>
            <a:r>
              <a:rPr lang="en-US" sz="1800" i="1" dirty="0" smtClean="0"/>
              <a:t>Treat </a:t>
            </a:r>
            <a:r>
              <a:rPr lang="en-US" sz="1800" i="1" dirty="0"/>
              <a:t>people fairly and with respect, to not engage in harassment</a:t>
            </a:r>
            <a:r>
              <a:rPr lang="en-US" sz="1800" i="1" dirty="0" smtClean="0"/>
              <a:t>, discrimination</a:t>
            </a:r>
            <a:r>
              <a:rPr lang="en-US" sz="1800" i="1" dirty="0"/>
              <a:t>, or retaliation, and to protect people's privacy.</a:t>
            </a:r>
          </a:p>
          <a:p>
            <a:pPr lvl="1">
              <a:buFont typeface="Arial" panose="020B0604020202020204" pitchFamily="34" charset="0"/>
              <a:buChar char="•"/>
            </a:pPr>
            <a:r>
              <a:rPr lang="en-US" sz="1800" i="1" dirty="0" smtClean="0"/>
              <a:t>Avoid </a:t>
            </a:r>
            <a:r>
              <a:rPr lang="en-US" sz="1800" i="1" dirty="0"/>
              <a:t>injuring others, their property, reputation, or employment by false </a:t>
            </a:r>
            <a:r>
              <a:rPr lang="en-US" sz="1800" i="1" dirty="0" smtClean="0"/>
              <a:t>or malicious </a:t>
            </a:r>
            <a:r>
              <a:rPr lang="en-US" sz="1800" i="1" dirty="0"/>
              <a:t>action</a:t>
            </a:r>
          </a:p>
          <a:p>
            <a:pPr>
              <a:buFont typeface="Arial" panose="020B0604020202020204" pitchFamily="34" charset="0"/>
              <a:buChar char="•"/>
            </a:pPr>
            <a:r>
              <a:rPr lang="en-US" dirty="0" smtClean="0"/>
              <a:t>The </a:t>
            </a:r>
            <a:r>
              <a:rPr lang="en-US" dirty="0"/>
              <a:t>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smtClean="0"/>
              <a:t>Robert Stacey, Intel</a:t>
            </a:r>
            <a:endParaRPr lang="en-GB" dirty="0"/>
          </a:p>
        </p:txBody>
      </p:sp>
      <p:sp>
        <p:nvSpPr>
          <p:cNvPr id="6" name="Date Placeholder 5"/>
          <p:cNvSpPr>
            <a:spLocks noGrp="1"/>
          </p:cNvSpPr>
          <p:nvPr>
            <p:ph type="dt" idx="4294967295"/>
          </p:nvPr>
        </p:nvSpPr>
        <p:spPr>
          <a:xfrm>
            <a:off x="929217" y="333375"/>
            <a:ext cx="2499764" cy="273050"/>
          </a:xfrm>
          <a:prstGeom prst="rect">
            <a:avLst/>
          </a:prstGeom>
        </p:spPr>
        <p:txBody>
          <a:bodyPr/>
          <a:lstStyle/>
          <a:p>
            <a:r>
              <a:rPr lang="en-US" smtClean="0"/>
              <a:t>November 2019</a:t>
            </a:r>
            <a:endParaRPr lang="en-GB" dirty="0"/>
          </a:p>
        </p:txBody>
      </p:sp>
    </p:spTree>
    <p:extLst>
      <p:ext uri="{BB962C8B-B14F-4D97-AF65-F5344CB8AC3E}">
        <p14:creationId xmlns:p14="http://schemas.microsoft.com/office/powerpoint/2010/main" val="1933777147"/>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543899</TotalTime>
  <Words>1995</Words>
  <Application>Microsoft Office PowerPoint</Application>
  <PresentationFormat>Widescreen</PresentationFormat>
  <Paragraphs>388</Paragraphs>
  <Slides>23</Slides>
  <Notes>17</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2</vt:i4>
      </vt:variant>
      <vt:variant>
        <vt:lpstr>Slide Titles</vt:lpstr>
      </vt:variant>
      <vt:variant>
        <vt:i4>23</vt:i4>
      </vt:variant>
    </vt:vector>
  </HeadingPairs>
  <TitlesOfParts>
    <vt:vector size="33" baseType="lpstr">
      <vt:lpstr>MS PGothic</vt:lpstr>
      <vt:lpstr>Arial</vt:lpstr>
      <vt:lpstr>Calibri</vt:lpstr>
      <vt:lpstr>Helvetica</vt:lpstr>
      <vt:lpstr>Monotype Sorts</vt:lpstr>
      <vt:lpstr>Times New Roman</vt:lpstr>
      <vt:lpstr>Wingdings</vt:lpstr>
      <vt:lpstr>802-11-Submission</vt:lpstr>
      <vt:lpstr>Document</vt:lpstr>
      <vt:lpstr>Acrobat Document</vt:lpstr>
      <vt:lpstr>IEEE 802.11 TGmd November 2019 Agenda</vt:lpstr>
      <vt:lpstr>Abstract</vt:lpstr>
      <vt:lpstr>TGmd Agenda  </vt:lpstr>
      <vt:lpstr>Instructions for the WG Chair</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Standard and Amendment Ratification</vt:lpstr>
      <vt:lpstr>TGmd Schedule Details – Need To Review</vt:lpstr>
      <vt:lpstr>TGmd schedule – updated July 2019 </vt:lpstr>
      <vt:lpstr>TGmd – Snapshot slide</vt:lpstr>
      <vt:lpstr>Approve prior TGmd minutes</vt:lpstr>
      <vt:lpstr>PowerPoint Presentation</vt:lpstr>
      <vt:lpstr>PowerPoint Presentation</vt:lpstr>
      <vt:lpstr>PowerPoint Presentation</vt:lpstr>
      <vt:lpstr>PowerPoint Presentation</vt:lpstr>
      <vt:lpstr>Motion: Ad-hoc</vt:lpstr>
      <vt:lpstr>November 2019 – January 2020 Meeting Planning</vt:lpstr>
      <vt:lpstr>References</vt:lpstr>
    </vt:vector>
  </TitlesOfParts>
  <Company>Hewlett Packard Enterprise (HPE)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keywords>November 2019</cp:keywords>
  <cp:lastModifiedBy>Stanley, Dorothy</cp:lastModifiedBy>
  <cp:revision>3908</cp:revision>
  <cp:lastPrinted>1998-02-10T13:28:06Z</cp:lastPrinted>
  <dcterms:created xsi:type="dcterms:W3CDTF">2005-01-04T21:26:55Z</dcterms:created>
  <dcterms:modified xsi:type="dcterms:W3CDTF">2019-11-11T06:39:02Z</dcterms:modified>
</cp:coreProperties>
</file>