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33" r:id="rId3"/>
    <p:sldId id="351" r:id="rId4"/>
    <p:sldId id="337" r:id="rId5"/>
    <p:sldId id="350" r:id="rId6"/>
    <p:sldId id="338" r:id="rId7"/>
    <p:sldId id="314" r:id="rId8"/>
    <p:sldId id="339" r:id="rId9"/>
    <p:sldId id="347" r:id="rId10"/>
    <p:sldId id="348" r:id="rId11"/>
    <p:sldId id="349" r:id="rId12"/>
    <p:sldId id="343" r:id="rId13"/>
    <p:sldId id="344" r:id="rId14"/>
    <p:sldId id="345" r:id="rId15"/>
    <p:sldId id="346" r:id="rId16"/>
    <p:sldId id="340" r:id="rId17"/>
    <p:sldId id="342" r:id="rId18"/>
    <p:sldId id="298" r:id="rId19"/>
    <p:sldId id="28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12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AB"/>
    <a:srgbClr val="CC9900"/>
    <a:srgbClr val="00F0EA"/>
    <a:srgbClr val="0000FF"/>
    <a:srgbClr val="FF3300"/>
    <a:srgbClr val="BD094E"/>
    <a:srgbClr val="766938"/>
    <a:srgbClr val="772A84"/>
    <a:srgbClr val="8E3A52"/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586" autoAdjust="0"/>
  </p:normalViewPr>
  <p:slideViewPr>
    <p:cSldViewPr>
      <p:cViewPr varScale="1">
        <p:scale>
          <a:sx n="112" d="100"/>
          <a:sy n="112" d="100"/>
        </p:scale>
        <p:origin x="15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5023" y="8985250"/>
            <a:ext cx="25167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 err="1" smtClean="0"/>
              <a:t>Meihong</a:t>
            </a:r>
            <a:r>
              <a:rPr lang="en-US" dirty="0" smtClean="0"/>
              <a:t> Zhang, Some Company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28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496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832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29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821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03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587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96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638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96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060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894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407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2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8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69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0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err="1" smtClean="0"/>
              <a:t>Meihong</a:t>
            </a:r>
            <a:r>
              <a:rPr lang="en-GB" altLang="zh-CN" dirty="0" smtClean="0"/>
              <a:t> Zhang</a:t>
            </a:r>
            <a:r>
              <a:rPr lang="en-GB" dirty="0" smtClean="0"/>
              <a:t>, Huawei,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Han, Huawei, et al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802.11-19/</a:t>
            </a:r>
            <a:r>
              <a:rPr lang="en-US" altLang="zh-CN" sz="1600" b="1" dirty="0" smtClean="0"/>
              <a:t>1726</a:t>
            </a:r>
            <a:r>
              <a:rPr lang="en-US" sz="1600" b="1" dirty="0" smtClean="0"/>
              <a:t>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October </a:t>
            </a:r>
            <a:r>
              <a:rPr lang="en-US" sz="1600" b="1" baseline="0" dirty="0" smtClean="0"/>
              <a:t>2019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80138"/>
            <a:ext cx="7858060" cy="467662"/>
          </a:xfrm>
          <a:noFill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Discussion of </a:t>
            </a:r>
            <a:r>
              <a:rPr lang="en-US" sz="2800" dirty="0" smtClean="0">
                <a:solidFill>
                  <a:schemeClr val="tx1"/>
                </a:solidFill>
              </a:rPr>
              <a:t>Market </a:t>
            </a:r>
            <a:r>
              <a:rPr lang="en-US" altLang="zh-CN" sz="2800" dirty="0" smtClean="0">
                <a:solidFill>
                  <a:schemeClr val="tx1"/>
                </a:solidFill>
              </a:rPr>
              <a:t>Potential </a:t>
            </a:r>
            <a:r>
              <a:rPr lang="en-US" sz="2800" dirty="0" smtClean="0">
                <a:solidFill>
                  <a:schemeClr val="tx1"/>
                </a:solidFill>
              </a:rPr>
              <a:t>and Technical </a:t>
            </a:r>
            <a:r>
              <a:rPr lang="en-US" altLang="zh-CN" sz="2800" dirty="0" smtClean="0">
                <a:solidFill>
                  <a:schemeClr val="tx1"/>
                </a:solidFill>
              </a:rPr>
              <a:t>Feasibility </a:t>
            </a:r>
            <a:r>
              <a:rPr lang="en-US" sz="2800" dirty="0" smtClean="0">
                <a:solidFill>
                  <a:schemeClr val="tx1"/>
                </a:solidFill>
              </a:rPr>
              <a:t>about WLAN Sensing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</a:t>
            </a:r>
            <a:r>
              <a:rPr lang="en-US" altLang="zh-CN" sz="2000" b="0" dirty="0" smtClean="0"/>
              <a:t>30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477000" y="6475413"/>
            <a:ext cx="2066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84684"/>
              </p:ext>
            </p:extLst>
          </p:nvPr>
        </p:nvGraphicFramePr>
        <p:xfrm>
          <a:off x="838200" y="2239672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zhangmeihong@huawei.com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Yizheng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Tang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Baojian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91901"/>
              </p:ext>
            </p:extLst>
          </p:nvPr>
        </p:nvGraphicFramePr>
        <p:xfrm>
          <a:off x="76200" y="1676400"/>
          <a:ext cx="8991600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838200"/>
                <a:gridCol w="990600"/>
                <a:gridCol w="1143000"/>
                <a:gridCol w="1371600"/>
                <a:gridCol w="16002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Technology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University College London</a:t>
                      </a:r>
                      <a:endParaRPr lang="en-US" altLang="zh-CN" sz="9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UK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Hugh Griffith,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Kevin </a:t>
                      </a:r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Chetty</a:t>
                      </a:r>
                      <a:r>
                        <a:rPr lang="zh-CN" altLang="en-US" sz="900" dirty="0" smtClean="0">
                          <a:solidFill>
                            <a:schemeClr val="tx1"/>
                          </a:solidFill>
                        </a:rPr>
                        <a:t>，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Karl Woodbridge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Radar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Respiration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detection;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six kind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s of 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gesture recognition accuracy: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80%;</a:t>
                      </a:r>
                      <a:endParaRPr lang="en-US" altLang="zh-CN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1. Multi-person recognition: Only one receiver can be used to identify two targets moving in opposite directions and in the same direction (even if the relative speed is less than 0.5m/s)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2. Behavioral testing (falling, picking up things): 82%-94%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3. Through wall detection: 2 targets with a target position within ±1.25m can be distinguished</a:t>
                      </a:r>
                      <a:endParaRPr lang="zh-CN" altLang="en-US" sz="9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Sapienza University of Rome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Italy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Pierfrancesco</a:t>
                      </a:r>
                      <a:r>
                        <a:rPr lang="en-US" altLang="zh-CN" sz="900" dirty="0" smtClean="0"/>
                        <a:t> Lombardo</a:t>
                      </a:r>
                      <a:r>
                        <a:rPr lang="zh-CN" altLang="en-US" sz="900" dirty="0" smtClean="0"/>
                        <a:t>，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Fabiola </a:t>
                      </a:r>
                      <a:r>
                        <a:rPr lang="en-US" altLang="zh-CN" sz="900" dirty="0" err="1" smtClean="0"/>
                        <a:t>Colone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Radar,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Radar</a:t>
                      </a:r>
                      <a:r>
                        <a:rPr lang="en-US" altLang="zh-CN" sz="900" baseline="0" dirty="0" smtClean="0"/>
                        <a:t> and </a:t>
                      </a:r>
                      <a:r>
                        <a:rPr lang="en-US" altLang="zh-CN" sz="900" baseline="0" dirty="0" err="1" smtClean="0"/>
                        <a:t>Wifi</a:t>
                      </a:r>
                      <a:r>
                        <a:rPr lang="en-US" altLang="zh-CN" sz="900" baseline="0" dirty="0" smtClean="0"/>
                        <a:t> algorithms combination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/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/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1. Human detection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2. Moving target detection (vehicle)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3. Vehicle classification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4. Private airport monitoring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5. Maritime monitoring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Temple University,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Villanova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USA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Fauzia</a:t>
                      </a:r>
                      <a:r>
                        <a:rPr lang="en-US" altLang="zh-CN" sz="900" dirty="0" smtClean="0"/>
                        <a:t> Ahmad,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Moeness</a:t>
                      </a:r>
                      <a:r>
                        <a:rPr lang="en-US" altLang="zh-CN" sz="900" dirty="0" smtClean="0"/>
                        <a:t> G. Amin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Radar+Micro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Doppler+PCA</a:t>
                      </a:r>
                      <a:r>
                        <a:rPr lang="en-US" altLang="zh-CN" sz="900" dirty="0" smtClean="0"/>
                        <a:t>,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Radar+DL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/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The accuracy</a:t>
                      </a:r>
                      <a:r>
                        <a:rPr lang="en-US" altLang="zh-CN" sz="900" baseline="0" dirty="0" smtClean="0"/>
                        <a:t> of 15 kinds of gesture recognition: 96%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1. Continuous motion detection: falling, walking, etc.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2. Five action classification algorithm accuracy: 97.2%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3. Gait detection: Through the classification and recognition of gait, detecting potential diseases of the human body, (4 persons, 5 types of gait) &gt; 93.8%, disadvantages: need to consider the direction of motion.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4. Fall detection: 95.3%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25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160399"/>
              </p:ext>
            </p:extLst>
          </p:nvPr>
        </p:nvGraphicFramePr>
        <p:xfrm>
          <a:off x="76200" y="1676400"/>
          <a:ext cx="8991600" cy="398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838200"/>
                <a:gridCol w="990600"/>
                <a:gridCol w="1143000"/>
                <a:gridCol w="1752600"/>
                <a:gridCol w="16002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Technology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California State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USA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Youngwook</a:t>
                      </a:r>
                      <a:r>
                        <a:rPr lang="en-US" altLang="zh-CN" sz="900" dirty="0" smtClean="0"/>
                        <a:t> Kim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Radar+Antenna</a:t>
                      </a:r>
                      <a:r>
                        <a:rPr lang="en-US" altLang="zh-CN" sz="900" dirty="0" smtClean="0"/>
                        <a:t> inductance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Speech recognition</a:t>
                      </a:r>
                      <a:r>
                        <a:rPr lang="en-US" altLang="zh-CN" sz="900" baseline="0" dirty="0" smtClean="0"/>
                        <a:t> by</a:t>
                      </a:r>
                      <a:r>
                        <a:rPr lang="en-US" altLang="zh-CN" sz="900" dirty="0" smtClean="0"/>
                        <a:t> measuring vocal cord vibration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1. Near field (15cm) gesture recognition: inductive method, 10 actions: 91%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2. Gesture recognition (15-60cm): 66.7%-90.5%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3. Swimming recognition (freestyle, backstroke, breaststroke, pulling a boat and rowing): 80.3%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Classification of moving objects (person/dog/horse/vehicle): 97%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Zhejiang</a:t>
                      </a:r>
                      <a:r>
                        <a:rPr lang="en-US" altLang="zh-CN" sz="900" baseline="0" dirty="0" smtClean="0"/>
                        <a:t> University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China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Lixin</a:t>
                      </a:r>
                      <a:r>
                        <a:rPr lang="en-US" altLang="zh-CN" sz="900" dirty="0" smtClean="0"/>
                        <a:t> Ran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Radar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Heartbeat detection: the maximum detectable distance is 1.5m without limb movement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1. Gesture recognition (0.8m): separates interference breathing from gesture movement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2. Gesture recognition (0.2m): click, double click and move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Human activity detection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Michigan State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Jeffrey </a:t>
                      </a:r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Nanzer</a:t>
                      </a:r>
                      <a:endParaRPr lang="en-US" altLang="zh-CN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Radar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1. Accuracy of classification identification of people and vehicles:  90%,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2. Vehicle speed measurement,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3. Use Wi-Fi to achieve spatial imaging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Texas at Austin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USA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Hao</a:t>
                      </a:r>
                      <a:r>
                        <a:rPr lang="en-US" altLang="zh-CN" sz="900" dirty="0" smtClean="0"/>
                        <a:t> Ling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Radar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/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/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DOA detection of multiple moving targets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75122"/>
              </p:ext>
            </p:extLst>
          </p:nvPr>
        </p:nvGraphicFramePr>
        <p:xfrm>
          <a:off x="15075" y="1676400"/>
          <a:ext cx="9128924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325"/>
                <a:gridCol w="838200"/>
                <a:gridCol w="952725"/>
                <a:gridCol w="495075"/>
                <a:gridCol w="1349118"/>
                <a:gridCol w="2237697"/>
                <a:gridCol w="2356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Tech.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Tsinghua University</a:t>
                      </a:r>
                      <a:endParaRPr lang="zh-CN" altLang="en-US" sz="9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Yunhao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 Liu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Zheng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</a:p>
                    <a:p>
                      <a:pPr algn="ctr"/>
                      <a:r>
                        <a:rPr lang="en-US" altLang="zh-CN" sz="900" baseline="0" dirty="0" err="1" smtClean="0">
                          <a:solidFill>
                            <a:schemeClr val="tx1"/>
                          </a:solidFill>
                        </a:rPr>
                        <a:t>Chenshu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Wu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CSI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Respiration rate estimation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Cross-scene gesture recognition: Accuracy: 89.7% (position), 82.6% (direction), 92.4% (environment), 88.9% (personal characteristics)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1.Indoor positioning: 0.75m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2.Moving 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object detection: simultaneous detection of moving and stationary people, accuracy rate 96%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3. Classification of foot movement direction: 92% in 9 directions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4. Human detection: FAR&lt;5%, MAR &lt;4% 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5.Widar human body tracking: positioning error 0.25/0.38m (with/without initial position)</a:t>
                      </a:r>
                      <a:endParaRPr lang="zh-CN" altLang="en-US" sz="9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Peking University;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Massachusetts Amherst</a:t>
                      </a:r>
                    </a:p>
                    <a:p>
                      <a:pPr algn="ctr"/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China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America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Daqing Zhang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Jie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Xiong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breathing detection methods: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Detectable distance: 2.9m, 3.7m, 5m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 at 5m: 1.4%, 7.7%, 100%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Fresnel zone small action recognition: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finger movements (81%), identify the number of syllables in the sentence from the movement of the chin, the accuracy rate is 92.8%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Repeatability recognition: 9 actions (92%)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Indoor positioning (accuracy 0.38m)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3.Direction determination (accuracy &lt;10°)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4.RT-Fall (fall detection): TP (91%), TF (92%)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5.AR-Alarm motion detection 98.1%, intrusion detection 97.7%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Rutgers University,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Florida State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Universi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Yingyingchen,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Hongbo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Liu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Yang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Jie</a:t>
                      </a:r>
                      <a:endParaRPr lang="en-US" altLang="zh-CN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Sleep heartbeat detection: 1 or 2 people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Heartbeat: 80%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error &lt;0.5bpm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Breathing: 90%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error &lt;4bpm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Gesture recognition: 8 categories, 93%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Indoor motion recognition: 5 actions 97%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Walking direction: 96.6% in 3 directions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Fitness classification: 93% of fitness</a:t>
                      </a:r>
                      <a:r>
                        <a:rPr lang="en-US" altLang="zh-CN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activities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97% of individual recognition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Multi-person motion recognition and positioning: 6 actions 92%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Attack detection: 92%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Authentication: 91% (still) 70.6-93.6% (mobile)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Alexandria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Egypt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Moustafa Youssef,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Heba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Abdelnasser</a:t>
                      </a:r>
                      <a:r>
                        <a:rPr lang="en-US" altLang="zh-CN" sz="900" dirty="0" smtClean="0"/>
                        <a:t> 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CSI/RSSI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Respiration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frequency estimation error: 1bpm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apnea estimate: 96%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WiGest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gesture recognition: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1AP, 87.5%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3APs, 96%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Indoor positioning: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the 629m</a:t>
                      </a:r>
                      <a:r>
                        <a:rPr lang="en-US" altLang="zh-CN" sz="9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environment, </a:t>
                      </a:r>
                      <a:r>
                        <a:rPr lang="en-US" altLang="zh-CN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error</a:t>
                      </a:r>
                      <a:r>
                        <a:rPr lang="zh-CN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2.64m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the 65m</a:t>
                      </a:r>
                      <a:r>
                        <a:rPr lang="en-US" altLang="zh-CN" sz="9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environment, error</a:t>
                      </a:r>
                      <a:r>
                        <a:rPr lang="zh-CN" altLang="en-US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1.21m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46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2286"/>
              </p:ext>
            </p:extLst>
          </p:nvPr>
        </p:nvGraphicFramePr>
        <p:xfrm>
          <a:off x="15075" y="1676400"/>
          <a:ext cx="9128924" cy="452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325"/>
                <a:gridCol w="838200"/>
                <a:gridCol w="952725"/>
                <a:gridCol w="495075"/>
                <a:gridCol w="1349118"/>
                <a:gridCol w="2237697"/>
                <a:gridCol w="2356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Tech.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Hong Kong Polytechnic University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Jiannong Cao</a:t>
                      </a:r>
                    </a:p>
                    <a:p>
                      <a:pPr algn="ctr"/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Xuefeng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Liu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1.Heartbeat detection: multi persons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0.5 - 1bpm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Respiratory test: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person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6 sleeping positions, &gt;85%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1.Number of people passing through the door and walking direction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Direction Detection 95% , Number of people detected 92%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Shopping group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detect more than 90% of the group, the accuracy rate is 91.2%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Shenzhen University,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Hong Kong University of Science and Technology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China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Kaishun</a:t>
                      </a:r>
                      <a:r>
                        <a:rPr lang="en-US" altLang="zh-CN" sz="900" dirty="0" smtClean="0"/>
                        <a:t> Wu;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Mingxuan</a:t>
                      </a:r>
                      <a:r>
                        <a:rPr lang="en-US" altLang="zh-CN" sz="900" dirty="0" smtClean="0"/>
                        <a:t> Ni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1.WiHear lip recognition: can recognize 14 syllables,33 words and sentences of less than 6 words,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91% (1 person), 74% (3 people at the same time)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Wall penetration accuracy: 26% (1 receiver), 32% (3 receivers)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Four gestures: left, right, push, pull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92% (LOS), 88% (NLOS)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Fall detection: Falling accuracy: 94%, (can also detect several daily actions: walking, sitting, standing up, falling): 89%-98% (three scenarios)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Aalto University</a:t>
                      </a:r>
                    </a:p>
                    <a:p>
                      <a:pPr marL="0" algn="ctr" defTabSz="914400" rtl="0" eaLnBrk="1" latinLnBrk="0" hangingPunct="1"/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Finland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Stephan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sigg</a:t>
                      </a:r>
                      <a:endParaRPr lang="en-US" altLang="zh-CN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CSI/RSSI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Emotional recognition: anger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Driving environment: 98% accuracy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the indoor: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 rate is 82.9%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Gesture recognition: 41.7%-67.8%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Behavior recognition: locate behavior within 1m (lie, crawl, stand and walk)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Nanjing University;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Michigan State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Wei Wang</a:t>
                      </a:r>
                    </a:p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Alex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Liu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CSI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.Key recognition 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(30cm): single button recognition rate 96%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2. Quantitative measurement of gesture movement distance: Error 3cm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Direction of movement accuracy: &gt;95%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. Motion recognition 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(10*7m): 9 actions 96%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WifiU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 pedestrian recognition based on gait detection: 50 people,</a:t>
                      </a:r>
                    </a:p>
                    <a:p>
                      <a:pPr algn="l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Accuracy: top3 is 93.05%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6082"/>
              </p:ext>
            </p:extLst>
          </p:nvPr>
        </p:nvGraphicFramePr>
        <p:xfrm>
          <a:off x="15075" y="1676400"/>
          <a:ext cx="9128924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325"/>
                <a:gridCol w="838200"/>
                <a:gridCol w="952725"/>
                <a:gridCol w="495075"/>
                <a:gridCol w="1349118"/>
                <a:gridCol w="2237697"/>
                <a:gridCol w="2356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Tech.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Washington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Neal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Patwari</a:t>
                      </a:r>
                      <a:endParaRPr lang="en-US" altLang="zh-CN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CSI/RSSI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Heartbeat detection (receiver antenna distance 1m):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1.57bpm (lying)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3.67bpm (sitting)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Respiratory test: &gt;95%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Gesture recognition: The required hardware conditions are lower than others (BW: 0.01MHz, single antenna, low power (1mW), distance: 1.5m)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85%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California, University of Washington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America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Qifan</a:t>
                      </a:r>
                      <a:r>
                        <a:rPr lang="en-US" altLang="zh-CN" sz="900" dirty="0" smtClean="0"/>
                        <a:t> Fu;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Shyamnath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Gollakota</a:t>
                      </a:r>
                      <a:endParaRPr lang="en-US" altLang="zh-CN" sz="900" dirty="0" smtClean="0"/>
                    </a:p>
                    <a:p>
                      <a:pPr algn="ctr"/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CSI/RSSI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WiSee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 gestures with an average accuracy of 94%.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Wi-Fi imaging: Median Localization Accuracy: 26cm (static human);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15cm (metal object)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Northwestern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Polytechnical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University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Bin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Zhiwen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CSI/RSSI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people: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&gt;88%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Disadvantages: obviously affected by the environment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Behavior recognition: can locate behavior within 1m (lie, crawl, stand and walk)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Stanford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America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Sachin </a:t>
                      </a:r>
                      <a:r>
                        <a:rPr lang="en-US" altLang="zh-CN" sz="900" dirty="0" err="1" smtClean="0"/>
                        <a:t>Katti</a:t>
                      </a:r>
                      <a:r>
                        <a:rPr lang="zh-CN" altLang="en-US" sz="900" dirty="0" smtClean="0"/>
                        <a:t>，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Manikanta</a:t>
                      </a:r>
                      <a:r>
                        <a:rPr lang="en-US" altLang="zh-CN" sz="900" dirty="0" smtClean="0"/>
                        <a:t> </a:t>
                      </a:r>
                      <a:r>
                        <a:rPr lang="en-US" altLang="zh-CN" sz="900" dirty="0" err="1" smtClean="0"/>
                        <a:t>Kotaru</a:t>
                      </a:r>
                      <a:endParaRPr lang="en-US" altLang="zh-CN" sz="900" dirty="0" smtClean="0"/>
                    </a:p>
                    <a:p>
                      <a:pPr algn="ctr"/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Indoor positioning (3 antennas to calculate AOA):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Median error (40cm)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Human body tracking: error 0.88cm (1 person), error 7cm (&lt;5 people)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Science and Technology of China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China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Wei Yang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Gesture recognition: 9 categories, 90.4%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1.Walking detection: 96.41%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Step detection: 90.2%, 87.59%      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(lab/classroom)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4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639845"/>
              </p:ext>
            </p:extLst>
          </p:nvPr>
        </p:nvGraphicFramePr>
        <p:xfrm>
          <a:off x="15075" y="1676400"/>
          <a:ext cx="9128924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325"/>
                <a:gridCol w="838200"/>
                <a:gridCol w="952725"/>
                <a:gridCol w="495075"/>
                <a:gridCol w="1349118"/>
                <a:gridCol w="2237697"/>
                <a:gridCol w="2356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Tech.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Electronic Science and Technology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China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Rui</a:t>
                      </a:r>
                      <a:r>
                        <a:rPr lang="en-US" altLang="zh-CN" sz="900" dirty="0" smtClean="0"/>
                        <a:t> Zhou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Human detection and positioning: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 (&gt;97%)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Positioning error 1.22m / 1.39m (lab / conference room)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Dalian Institute of Technology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China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Lei Wang;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Bingxian</a:t>
                      </a:r>
                      <a:r>
                        <a:rPr lang="en-US" altLang="zh-CN" sz="900" baseline="0" dirty="0" smtClean="0"/>
                        <a:t> Lu</a:t>
                      </a:r>
                      <a:endParaRPr lang="en-US" altLang="zh-CN" sz="900" dirty="0" smtClean="0"/>
                    </a:p>
                    <a:p>
                      <a:pPr algn="ctr"/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1.Motion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detection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90.89%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2.Motion 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recognition: 16 categories, 93%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North Carolina State University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America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Muhammad </a:t>
                      </a:r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Shahzad</a:t>
                      </a:r>
                      <a:endParaRPr lang="en-US" altLang="zh-CN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Gesture recognition: 2, 3, 4, 5, 6 gestures simultaneously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95, 94.6, 93.6, 92.6, 90.9%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College Cork, Ireland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Ireland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Dirk </a:t>
                      </a:r>
                      <a:r>
                        <a:rPr lang="en-US" altLang="zh-CN" sz="900" dirty="0" err="1" smtClean="0"/>
                        <a:t>Pesch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FallDeFi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(fall detection): 93% / 80% (same / Different test environment)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Maryland College Park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America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Beibei</a:t>
                      </a:r>
                      <a:r>
                        <a:rPr lang="en-US" altLang="zh-CN" sz="900" dirty="0" smtClean="0"/>
                        <a:t> Wan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WiSpeed</a:t>
                      </a: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95% fall detection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Average speed estimation error: Device free 4.85%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Device-based 4.62%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 Texas at Arlington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America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Sheheryar</a:t>
                      </a:r>
                      <a:r>
                        <a:rPr lang="en-US" altLang="zh-CN" sz="900" dirty="0" smtClean="0"/>
                        <a:t> Arshad,</a:t>
                      </a:r>
                    </a:p>
                    <a:p>
                      <a:pPr algn="ctr"/>
                      <a:r>
                        <a:rPr lang="en-US" altLang="zh-CN" sz="900" dirty="0" smtClean="0"/>
                        <a:t>Liu </a:t>
                      </a:r>
                      <a:r>
                        <a:rPr lang="en-US" altLang="zh-CN" sz="900" dirty="0" err="1" smtClean="0"/>
                        <a:t>yonghe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CSI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zh-CN" alt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1.Multi-person motion detection: (1-3 people)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Accuracy: 96.1% (action), 97.21% (number of people detected), 98.04% (abnormal detection),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Driver gesture and motion detection: accuracy rate 98.04%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35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Meihong</a:t>
            </a:r>
            <a:r>
              <a:rPr lang="en-GB" dirty="0" smtClean="0"/>
              <a:t> Zhang,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84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Different deployments of devices, measurement environment, frequency bands and other parameters cause different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simulation results. Following are the </a:t>
            </a:r>
            <a:r>
              <a:rPr lang="en-US" altLang="zh-CN" sz="1800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general c</a:t>
            </a:r>
            <a:r>
              <a:rPr lang="en-US" sz="1800" b="1" kern="0" dirty="0" smtClean="0">
                <a:solidFill>
                  <a:srgbClr val="0000FF"/>
                </a:solidFill>
                <a:latin typeface="Times New Roman"/>
                <a:ea typeface="+mn-ea"/>
              </a:rPr>
              <a:t>urrent status </a:t>
            </a: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of some scenarios in academia: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2950" lvl="1" indent="-285750" algn="just">
              <a:spcBef>
                <a:spcPct val="20000"/>
              </a:spcBef>
              <a:buFont typeface="Times New Roman" panose="02020603050405020304" pitchFamily="18" charset="0"/>
              <a:buChar char="−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Coarse-grained: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Fall detection:  &gt;90%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(Recognition rate of this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category is generally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high.)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Indoor positioning:  &lt;1m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(MIT, 11.7cm</a:t>
            </a:r>
            <a:r>
              <a:rPr lang="en-US" altLang="zh-CN" sz="1400" b="1" kern="0" dirty="0" smtClean="0">
                <a:latin typeface="Times New Roman"/>
              </a:rPr>
              <a:t>[11]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; Tsinghua University: 025/0.38m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[12]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Activity recognition: &gt;95%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(Peking University: AR-alarm 98.1%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[13]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;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722250" lvl="1" indent="0" algn="just">
              <a:spcBef>
                <a:spcPct val="20000"/>
              </a:spcBef>
            </a:pPr>
            <a:r>
              <a:rPr lang="en-US" altLang="zh-CN" sz="1400" b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                                                         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Nanjing University: 9 types 96%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[14]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742950" lvl="1" indent="-285750" algn="just">
              <a:spcBef>
                <a:spcPts val="600"/>
              </a:spcBef>
              <a:buFontTx/>
              <a:buChar char="–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Middle-grained: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Gesture recognition: &gt;80%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(mainly depend on the distance between target and device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e.g., recognition rate of close range scenario</a:t>
            </a:r>
            <a:r>
              <a:rPr lang="en-US" altLang="zh-CN" sz="1400" kern="0" dirty="0" smtClean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can achieve &gt;90%)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ts val="1200"/>
              </a:spcBef>
              <a:buFontTx/>
              <a:buChar char="–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Fine-grained: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Respiration rate estimation: &gt;95%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(MIT: 98.7%, 8m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[15]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)</a:t>
            </a:r>
          </a:p>
          <a:p>
            <a:pPr marL="1008000" lvl="1" indent="-285750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Heartbeat estimation:&gt;95%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(MIT:98.3%, 8m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[15]; 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Peking University:100%, 5m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</a:rPr>
              <a:t>[16]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marL="0" lvl="1" indent="0" algn="just">
              <a:spcBef>
                <a:spcPct val="20000"/>
              </a:spcBef>
            </a:pPr>
            <a:endParaRPr lang="en-US" sz="1400" b="1" kern="0" dirty="0" smtClean="0">
              <a:latin typeface="Times New Roman"/>
            </a:endParaRPr>
          </a:p>
          <a:p>
            <a:pPr marL="0" lvl="1" indent="0" algn="just">
              <a:spcBef>
                <a:spcPct val="20000"/>
              </a:spcBef>
            </a:pPr>
            <a:r>
              <a:rPr lang="en-US" sz="1400" b="1" kern="0" dirty="0" smtClean="0">
                <a:latin typeface="Times New Roman"/>
              </a:rPr>
              <a:t>Note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en-US" sz="1400" kern="0" dirty="0" smtClean="0">
                <a:latin typeface="Times New Roman"/>
              </a:rPr>
              <a:t>Conclusions above were surveyed by September 2019.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</a:rPr>
              <a:t>3.1 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07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Meihong</a:t>
            </a:r>
            <a:r>
              <a:rPr lang="en-GB" dirty="0" smtClean="0"/>
              <a:t> Zhang,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lvl="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Here we listed three other technologies, and the comparison results are shown as below.</a:t>
            </a: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285750" lvl="0" indent="-28575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Compared with other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technologies</a:t>
            </a: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, WLAN sensing has a series of advantages such as </a:t>
            </a:r>
            <a:r>
              <a:rPr lang="en-US" sz="1800" kern="0" dirty="0" smtClean="0">
                <a:solidFill>
                  <a:srgbClr val="0000FF"/>
                </a:solidFill>
                <a:latin typeface="Times New Roman"/>
                <a:ea typeface="+mn-ea"/>
              </a:rPr>
              <a:t>NLOS, device-free, low cost, easy deployment, independent of weather conditions, and strong scalability</a:t>
            </a: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. </a:t>
            </a: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                                                               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altLang="zh-CN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3.3 Comparison with other similar technologies</a:t>
            </a:r>
            <a:endParaRPr lang="en-US" sz="2800" kern="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961890"/>
              </p:ext>
            </p:extLst>
          </p:nvPr>
        </p:nvGraphicFramePr>
        <p:xfrm>
          <a:off x="533402" y="2209800"/>
          <a:ext cx="8077198" cy="2346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806"/>
                <a:gridCol w="1324687"/>
                <a:gridCol w="1600200"/>
                <a:gridCol w="533400"/>
                <a:gridCol w="1219200"/>
                <a:gridCol w="907320"/>
                <a:gridCol w="13615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Technology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Device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LOS/NLOS/Other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Cost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Computation complexity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Accuracy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 smtClean="0"/>
                        <a:t>Disadvantage</a:t>
                      </a:r>
                      <a:endParaRPr lang="zh-CN" altLang="en-US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Wi-Fi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Wi-Fi hotspots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LOS/NLOS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Low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Moderate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Moderate/High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00FF"/>
                          </a:solidFill>
                        </a:rPr>
                        <a:t>Need</a:t>
                      </a:r>
                      <a:r>
                        <a:rPr lang="en-US" altLang="zh-CN" sz="1200" baseline="0" dirty="0" smtClean="0">
                          <a:solidFill>
                            <a:srgbClr val="0000FF"/>
                          </a:solidFill>
                        </a:rPr>
                        <a:t> Standard modification</a:t>
                      </a:r>
                      <a:endParaRPr lang="zh-CN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Video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Camera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LOS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High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High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Moderate/High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Privacy violation,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Limited</a:t>
                      </a:r>
                      <a:r>
                        <a:rPr lang="en-US" altLang="zh-CN" sz="1200" baseline="0" dirty="0" smtClean="0"/>
                        <a:t> coverage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Infra-red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Infrared motion sensor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LOS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High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High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Moderate/High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Poor penetration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Dedicated</a:t>
                      </a:r>
                      <a:r>
                        <a:rPr lang="en-US" altLang="zh-CN" sz="1200" baseline="0" dirty="0" smtClean="0"/>
                        <a:t> sensor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Dedicated</a:t>
                      </a:r>
                      <a:r>
                        <a:rPr lang="en-US" altLang="zh-CN" sz="1200" baseline="0" dirty="0" smtClean="0"/>
                        <a:t> sensor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Close to the target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High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Moderate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Moderate/High</a:t>
                      </a:r>
                      <a:endParaRPr lang="zh-CN" altLang="en-US" sz="12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Expensive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4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Meihong</a:t>
            </a:r>
            <a:r>
              <a:rPr lang="en-GB" dirty="0" smtClean="0"/>
              <a:t> Zhang,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 smtClean="0"/>
              <a:t>4. Summary</a:t>
            </a:r>
            <a:endParaRPr 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presentation, the following topics are discussed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 market potential</a:t>
            </a:r>
          </a:p>
          <a:p>
            <a:pPr marL="720000" lvl="1" indent="-28575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arguments are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showing the broad market potential of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WLAN sensing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20000" lvl="1" indent="-28575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⁕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feasibility (academia, comparison results)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000" lvl="1" indent="-28575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some extent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results shown in academia have proven the technical feasibility of WLAN sensing;</a:t>
            </a:r>
          </a:p>
          <a:p>
            <a:pPr marL="720000" lvl="1" indent="-28575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combination of WLAN and sensing still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further exploration, and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support.</a:t>
            </a: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7338" lvl="1" indent="0" algn="just" defTabSz="449263"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SzPct val="100000"/>
            </a:pPr>
            <a:endParaRPr lang="en-US" altLang="zh-CN" sz="1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Meihong</a:t>
            </a:r>
            <a:r>
              <a:rPr lang="en-GB" dirty="0" smtClean="0"/>
              <a:t> Zhang,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 smtClean="0"/>
              <a:t>5. </a:t>
            </a:r>
            <a:r>
              <a:rPr lang="en-US" sz="2800" dirty="0"/>
              <a:t>References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382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[1] 11-19-1164-00-0wng-wi-fi-sensing.pptx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>
                <a:solidFill>
                  <a:srgbClr val="000000"/>
                </a:solidFill>
                <a:latin typeface="Times New Roman"/>
                <a:ea typeface="MS Gothic"/>
              </a:rPr>
              <a:t>[2] </a:t>
            </a: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11-19-1293-00-0wng-wi-fi-sensing-usages-requirements-technical-feasibility-and-standards-gaps.pptx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[3] </a:t>
            </a:r>
            <a:r>
              <a:rPr lang="en-US" altLang="zh-CN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11-19-1416-00-0wng-wi-fi-sensing-cooperation </a:t>
            </a:r>
            <a:r>
              <a:rPr lang="en-US" altLang="zh-CN" sz="1050" dirty="0">
                <a:solidFill>
                  <a:srgbClr val="000000"/>
                </a:solidFill>
                <a:latin typeface="Times New Roman"/>
                <a:ea typeface="MS Gothic"/>
              </a:rPr>
              <a:t>and </a:t>
            </a:r>
            <a:r>
              <a:rPr lang="en-US" altLang="zh-CN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standard.pptx</a:t>
            </a:r>
            <a:endParaRPr lang="en-US" altLang="zh-CN" sz="105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[4] </a:t>
            </a:r>
            <a:r>
              <a:rPr lang="en-US" altLang="zh-CN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11-19-1500-00-0wng-wi-fi-sensing-follow-up.pptx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</a:t>
            </a:r>
            <a:r>
              <a:rPr lang="en-US" sz="1050" dirty="0">
                <a:solidFill>
                  <a:srgbClr val="000000"/>
                </a:solidFill>
                <a:latin typeface="Times New Roman"/>
                <a:ea typeface="MS Gothic"/>
              </a:rPr>
              <a:t>5] </a:t>
            </a:r>
            <a:r>
              <a:rPr lang="en-US" altLang="zh-CN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11-19-1551-00-0wng-</a:t>
            </a: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wi-fi-sensing </a:t>
            </a:r>
            <a:r>
              <a:rPr lang="en-US" sz="1050" dirty="0">
                <a:solidFill>
                  <a:srgbClr val="000000"/>
                </a:solidFill>
                <a:latin typeface="Times New Roman"/>
                <a:ea typeface="MS Gothic"/>
              </a:rPr>
              <a:t>in 60GHz </a:t>
            </a: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band.pptx</a:t>
            </a:r>
          </a:p>
          <a:p>
            <a:pPr marL="0" lvl="2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[6] 11-19-1580-00-0wng-wi-fi-sensing-application-multipath-enhanced-device-free-localization.pptx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</a:t>
            </a:r>
            <a:r>
              <a:rPr lang="en-US" sz="1050" dirty="0">
                <a:solidFill>
                  <a:srgbClr val="000000"/>
                </a:solidFill>
                <a:latin typeface="Times New Roman"/>
                <a:ea typeface="MS Gothic"/>
              </a:rPr>
              <a:t>7] </a:t>
            </a: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11-19-1626-00-0wng-802-11-sensing-applications-feasibility-standardization.pptx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solidFill>
                  <a:srgbClr val="000000"/>
                </a:solidFill>
                <a:latin typeface="Times New Roman"/>
                <a:ea typeface="MS Gothic"/>
              </a:rPr>
              <a:t>[</a:t>
            </a:r>
            <a:r>
              <a:rPr lang="en-US" sz="1050" dirty="0">
                <a:solidFill>
                  <a:srgbClr val="000000"/>
                </a:solidFill>
                <a:latin typeface="Times New Roman"/>
                <a:ea typeface="MS Gothic"/>
              </a:rPr>
              <a:t>8] http://news.eeworld.com.cn/afdz/2018/ic-news082912004.html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</a:t>
            </a:r>
            <a:r>
              <a:rPr lang="en-US" sz="1050" dirty="0">
                <a:latin typeface="Times New Roman"/>
                <a:ea typeface="MS Gothic"/>
              </a:rPr>
              <a:t>9] https://www.sohu.com/a/119477667_465945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altLang="zh-CN" sz="1050" dirty="0" smtClean="0">
                <a:latin typeface="Times New Roman"/>
                <a:ea typeface="MS Gothic"/>
              </a:rPr>
              <a:t>[10]The </a:t>
            </a:r>
            <a:r>
              <a:rPr lang="en-US" altLang="zh-CN" sz="1050" dirty="0">
                <a:latin typeface="Times New Roman"/>
                <a:ea typeface="MS Gothic"/>
              </a:rPr>
              <a:t>Economic Value of Wi-Fi: A Global View (2018 and 2023), October 2018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[11] </a:t>
            </a:r>
            <a:r>
              <a:rPr lang="en-US" sz="1050" dirty="0" err="1" smtClean="0">
                <a:latin typeface="Times New Roman"/>
                <a:ea typeface="MS Gothic"/>
              </a:rPr>
              <a:t>Fadel</a:t>
            </a:r>
            <a:r>
              <a:rPr lang="en-US" sz="1050" dirty="0" smtClean="0">
                <a:latin typeface="Times New Roman"/>
                <a:ea typeface="MS Gothic"/>
              </a:rPr>
              <a:t> </a:t>
            </a:r>
            <a:r>
              <a:rPr lang="en-US" sz="1050" dirty="0" err="1">
                <a:latin typeface="Times New Roman"/>
                <a:ea typeface="MS Gothic"/>
              </a:rPr>
              <a:t>Adib</a:t>
            </a:r>
            <a:r>
              <a:rPr lang="en-US" sz="1050" dirty="0">
                <a:latin typeface="Times New Roman"/>
                <a:ea typeface="MS Gothic"/>
              </a:rPr>
              <a:t>, et.al., “Multi-person localization via RF body reflections”, Proceedings of the 12th USENIX Conference on Networks Systems Design and Implementation, pp. 279-292, May, 2015.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[12] Kun </a:t>
            </a:r>
            <a:r>
              <a:rPr lang="en-US" sz="1050" dirty="0">
                <a:latin typeface="Times New Roman"/>
                <a:ea typeface="MS Gothic"/>
              </a:rPr>
              <a:t>Qian, </a:t>
            </a:r>
            <a:r>
              <a:rPr lang="en-US" sz="1050" dirty="0" err="1">
                <a:latin typeface="Times New Roman"/>
                <a:ea typeface="MS Gothic"/>
              </a:rPr>
              <a:t>Chenshu</a:t>
            </a:r>
            <a:r>
              <a:rPr lang="en-US" sz="1050" dirty="0">
                <a:latin typeface="Times New Roman"/>
                <a:ea typeface="MS Gothic"/>
              </a:rPr>
              <a:t> Wu, Zheng Yang, </a:t>
            </a:r>
            <a:r>
              <a:rPr lang="en-US" sz="1050" dirty="0" err="1">
                <a:latin typeface="Times New Roman"/>
                <a:ea typeface="MS Gothic"/>
              </a:rPr>
              <a:t>Yunhao</a:t>
            </a:r>
            <a:r>
              <a:rPr lang="en-US" sz="1050" dirty="0">
                <a:latin typeface="Times New Roman"/>
                <a:ea typeface="MS Gothic"/>
              </a:rPr>
              <a:t> Liu, and Kyle Jamieson. 2017. </a:t>
            </a:r>
            <a:r>
              <a:rPr lang="en-US" sz="1050" dirty="0" err="1">
                <a:latin typeface="Times New Roman"/>
                <a:ea typeface="MS Gothic"/>
              </a:rPr>
              <a:t>Widar</a:t>
            </a:r>
            <a:r>
              <a:rPr lang="en-US" sz="1050" dirty="0">
                <a:latin typeface="Times New Roman"/>
                <a:ea typeface="MS Gothic"/>
              </a:rPr>
              <a:t>: Decimeter-Level Passive Tracking via Velocity Monitoring with Commodity Wi-Fi. In Proceedings of the 18th ACM International Symposium on Mobile Ad Hoc Networking and Computing (</a:t>
            </a:r>
            <a:r>
              <a:rPr lang="en-US" sz="1050" dirty="0" err="1">
                <a:latin typeface="Times New Roman"/>
                <a:ea typeface="MS Gothic"/>
              </a:rPr>
              <a:t>Mobihoc</a:t>
            </a:r>
            <a:r>
              <a:rPr lang="en-US" sz="1050" dirty="0">
                <a:latin typeface="Times New Roman"/>
                <a:ea typeface="MS Gothic"/>
              </a:rPr>
              <a:t> '17). ACM, New York, NY, USA, Article 6, 10 pages.</a:t>
            </a:r>
            <a:endParaRPr lang="en-US" sz="1050" dirty="0" smtClean="0">
              <a:latin typeface="Times New Roman"/>
              <a:ea typeface="MS Gothic"/>
            </a:endParaRP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[13] </a:t>
            </a:r>
            <a:r>
              <a:rPr lang="en-US" sz="1050" dirty="0">
                <a:latin typeface="Times New Roman"/>
                <a:ea typeface="MS Gothic"/>
              </a:rPr>
              <a:t>Li S., Li X., </a:t>
            </a:r>
            <a:r>
              <a:rPr lang="en-US" sz="1050" dirty="0" err="1">
                <a:latin typeface="Times New Roman"/>
                <a:ea typeface="MS Gothic"/>
              </a:rPr>
              <a:t>Niu</a:t>
            </a:r>
            <a:r>
              <a:rPr lang="en-US" sz="1050" dirty="0">
                <a:latin typeface="Times New Roman"/>
                <a:ea typeface="MS Gothic"/>
              </a:rPr>
              <a:t> K., Wang H., Zhang Y., Zhang D. (2017) AR-Alarm: An Adaptive and Robust Intrusion Detection System Leveraging CSI from Commodity Wi-Fi. In: </a:t>
            </a:r>
            <a:r>
              <a:rPr lang="en-US" sz="1050" dirty="0" err="1">
                <a:latin typeface="Times New Roman"/>
                <a:ea typeface="MS Gothic"/>
              </a:rPr>
              <a:t>Mokhtari</a:t>
            </a:r>
            <a:r>
              <a:rPr lang="en-US" sz="1050" dirty="0">
                <a:latin typeface="Times New Roman"/>
                <a:ea typeface="MS Gothic"/>
              </a:rPr>
              <a:t> M., </a:t>
            </a:r>
            <a:r>
              <a:rPr lang="en-US" sz="1050" dirty="0" err="1">
                <a:latin typeface="Times New Roman"/>
                <a:ea typeface="MS Gothic"/>
              </a:rPr>
              <a:t>Abdulrazak</a:t>
            </a:r>
            <a:r>
              <a:rPr lang="en-US" sz="1050" dirty="0">
                <a:latin typeface="Times New Roman"/>
                <a:ea typeface="MS Gothic"/>
              </a:rPr>
              <a:t> B., </a:t>
            </a:r>
            <a:r>
              <a:rPr lang="en-US" sz="1050" dirty="0" err="1">
                <a:latin typeface="Times New Roman"/>
                <a:ea typeface="MS Gothic"/>
              </a:rPr>
              <a:t>Aloulou</a:t>
            </a:r>
            <a:r>
              <a:rPr lang="en-US" sz="1050" dirty="0">
                <a:latin typeface="Times New Roman"/>
                <a:ea typeface="MS Gothic"/>
              </a:rPr>
              <a:t> H. (</a:t>
            </a:r>
            <a:r>
              <a:rPr lang="en-US" sz="1050" dirty="0" err="1">
                <a:latin typeface="Times New Roman"/>
                <a:ea typeface="MS Gothic"/>
              </a:rPr>
              <a:t>eds</a:t>
            </a:r>
            <a:r>
              <a:rPr lang="en-US" sz="1050" dirty="0">
                <a:latin typeface="Times New Roman"/>
                <a:ea typeface="MS Gothic"/>
              </a:rPr>
              <a:t>) Enhanced Quality of Life and Smart Living. ICOST 2017. Lecture Notes in Computer Science, </a:t>
            </a:r>
            <a:r>
              <a:rPr lang="en-US" sz="1050" dirty="0" err="1">
                <a:latin typeface="Times New Roman"/>
                <a:ea typeface="MS Gothic"/>
              </a:rPr>
              <a:t>vol</a:t>
            </a:r>
            <a:r>
              <a:rPr lang="en-US" sz="1050" dirty="0">
                <a:latin typeface="Times New Roman"/>
                <a:ea typeface="MS Gothic"/>
              </a:rPr>
              <a:t> 10461. Springer, Cham</a:t>
            </a:r>
            <a:endParaRPr lang="en-US" sz="1050" dirty="0" smtClean="0">
              <a:latin typeface="Times New Roman"/>
              <a:ea typeface="MS Gothic"/>
            </a:endParaRP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[14] W</a:t>
            </a:r>
            <a:r>
              <a:rPr lang="en-US" sz="1050" dirty="0">
                <a:latin typeface="Times New Roman"/>
                <a:ea typeface="MS Gothic"/>
              </a:rPr>
              <a:t>. Wang, A. X. Liu, M. </a:t>
            </a:r>
            <a:r>
              <a:rPr lang="en-US" sz="1050" dirty="0" err="1">
                <a:latin typeface="Times New Roman"/>
                <a:ea typeface="MS Gothic"/>
              </a:rPr>
              <a:t>Shahzad</a:t>
            </a:r>
            <a:r>
              <a:rPr lang="en-US" sz="1050" dirty="0">
                <a:latin typeface="Times New Roman"/>
                <a:ea typeface="MS Gothic"/>
              </a:rPr>
              <a:t>, K. Ling and S. Lu, "Device-Free Human Activity Recognition Using Commercial </a:t>
            </a:r>
            <a:r>
              <a:rPr lang="en-US" sz="1050" dirty="0" err="1">
                <a:latin typeface="Times New Roman"/>
                <a:ea typeface="MS Gothic"/>
              </a:rPr>
              <a:t>WiFi</a:t>
            </a:r>
            <a:r>
              <a:rPr lang="en-US" sz="1050" dirty="0">
                <a:latin typeface="Times New Roman"/>
                <a:ea typeface="MS Gothic"/>
              </a:rPr>
              <a:t> Devices," in IEEE Journal on Selected Areas in Communications, vol. 35, no. 5, pp. 1118-1131, May 2017</a:t>
            </a:r>
            <a:r>
              <a:rPr lang="en-US" sz="1050" dirty="0" smtClean="0">
                <a:latin typeface="Times New Roman"/>
                <a:ea typeface="MS Gothic"/>
              </a:rPr>
              <a:t>.</a:t>
            </a: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 smtClean="0">
                <a:latin typeface="Times New Roman"/>
                <a:ea typeface="MS Gothic"/>
              </a:rPr>
              <a:t>[15] </a:t>
            </a:r>
            <a:r>
              <a:rPr lang="en-US" sz="1050" dirty="0" err="1">
                <a:latin typeface="Times New Roman"/>
                <a:ea typeface="MS Gothic"/>
              </a:rPr>
              <a:t>Fadel</a:t>
            </a:r>
            <a:r>
              <a:rPr lang="en-US" sz="1050" dirty="0">
                <a:latin typeface="Times New Roman"/>
                <a:ea typeface="MS Gothic"/>
              </a:rPr>
              <a:t> </a:t>
            </a:r>
            <a:r>
              <a:rPr lang="en-US" sz="1050" dirty="0" err="1">
                <a:latin typeface="Times New Roman"/>
                <a:ea typeface="MS Gothic"/>
              </a:rPr>
              <a:t>Adib</a:t>
            </a:r>
            <a:r>
              <a:rPr lang="en-US" sz="1050" dirty="0">
                <a:latin typeface="Times New Roman"/>
                <a:ea typeface="MS Gothic"/>
              </a:rPr>
              <a:t>, et.al., “Smart homes that monitor breathing and heart rate”, In Proceedings of the 33rd Annual ACM Conference on Human Factors in Computing, pp. 837–846. ACM, Apr. 2015.</a:t>
            </a:r>
            <a:endParaRPr lang="en-US" sz="1050" dirty="0" smtClean="0">
              <a:latin typeface="Times New Roman"/>
              <a:ea typeface="MS Gothic"/>
            </a:endParaRPr>
          </a:p>
          <a:p>
            <a:pPr marL="0" lvl="2" algn="just" defTabSz="449263">
              <a:spcBef>
                <a:spcPts val="600"/>
              </a:spcBef>
              <a:buClr>
                <a:srgbClr val="000000"/>
              </a:buClr>
              <a:buSzPct val="100000"/>
            </a:pPr>
            <a:r>
              <a:rPr lang="en-US" sz="1050" dirty="0">
                <a:latin typeface="Times New Roman"/>
                <a:ea typeface="MS Gothic"/>
              </a:rPr>
              <a:t>[</a:t>
            </a:r>
            <a:r>
              <a:rPr lang="en-US" sz="1050" dirty="0" smtClean="0">
                <a:latin typeface="Times New Roman"/>
                <a:ea typeface="MS Gothic"/>
              </a:rPr>
              <a:t>16] </a:t>
            </a:r>
            <a:r>
              <a:rPr lang="en-US" sz="1050" dirty="0" err="1">
                <a:latin typeface="Times New Roman"/>
                <a:ea typeface="MS Gothic"/>
              </a:rPr>
              <a:t>Youwei</a:t>
            </a:r>
            <a:r>
              <a:rPr lang="en-US" sz="1050" dirty="0">
                <a:latin typeface="Times New Roman"/>
                <a:ea typeface="MS Gothic"/>
              </a:rPr>
              <a:t> Zeng, Dan Wu, </a:t>
            </a:r>
            <a:r>
              <a:rPr lang="en-US" sz="1050" dirty="0" err="1">
                <a:latin typeface="Times New Roman"/>
                <a:ea typeface="MS Gothic"/>
              </a:rPr>
              <a:t>Jie</a:t>
            </a:r>
            <a:r>
              <a:rPr lang="en-US" sz="1050" dirty="0">
                <a:latin typeface="Times New Roman"/>
                <a:ea typeface="MS Gothic"/>
              </a:rPr>
              <a:t> </a:t>
            </a:r>
            <a:r>
              <a:rPr lang="en-US" sz="1050" dirty="0" err="1">
                <a:latin typeface="Times New Roman"/>
                <a:ea typeface="MS Gothic"/>
              </a:rPr>
              <a:t>Xiong</a:t>
            </a:r>
            <a:r>
              <a:rPr lang="en-US" sz="1050" dirty="0">
                <a:latin typeface="Times New Roman"/>
                <a:ea typeface="MS Gothic"/>
              </a:rPr>
              <a:t>, </a:t>
            </a:r>
            <a:r>
              <a:rPr lang="en-US" sz="1050" dirty="0" err="1">
                <a:latin typeface="Times New Roman"/>
                <a:ea typeface="MS Gothic"/>
              </a:rPr>
              <a:t>Enze</a:t>
            </a:r>
            <a:r>
              <a:rPr lang="en-US" sz="1050" dirty="0">
                <a:latin typeface="Times New Roman"/>
                <a:ea typeface="MS Gothic"/>
              </a:rPr>
              <a:t> Yi, </a:t>
            </a:r>
            <a:r>
              <a:rPr lang="en-US" sz="1050" dirty="0" err="1">
                <a:latin typeface="Times New Roman"/>
                <a:ea typeface="MS Gothic"/>
              </a:rPr>
              <a:t>Ruiyang</a:t>
            </a:r>
            <a:r>
              <a:rPr lang="en-US" sz="1050" dirty="0">
                <a:latin typeface="Times New Roman"/>
                <a:ea typeface="MS Gothic"/>
              </a:rPr>
              <a:t> Gao, and Daqing Zhang. 2019. </a:t>
            </a:r>
            <a:r>
              <a:rPr lang="en-US" sz="1050" dirty="0" err="1">
                <a:latin typeface="Times New Roman"/>
                <a:ea typeface="MS Gothic"/>
              </a:rPr>
              <a:t>FarSense</a:t>
            </a:r>
            <a:r>
              <a:rPr lang="en-US" sz="1050" dirty="0">
                <a:latin typeface="Times New Roman"/>
                <a:ea typeface="MS Gothic"/>
              </a:rPr>
              <a:t>: Pushing the Range Limit of </a:t>
            </a:r>
            <a:r>
              <a:rPr lang="en-US" sz="1050" dirty="0" err="1">
                <a:latin typeface="Times New Roman"/>
                <a:ea typeface="MS Gothic"/>
              </a:rPr>
              <a:t>WiFi</a:t>
            </a:r>
            <a:r>
              <a:rPr lang="en-US" sz="1050" dirty="0">
                <a:latin typeface="Times New Roman"/>
                <a:ea typeface="MS Gothic"/>
              </a:rPr>
              <a:t>-based Respiration Sensing with CSI Ratio of Two Antennas. Proc. ACM Interact. Mob. Wearable Ubiquitous Technol. 3, 3, Article 121 (September 2019), 26 pages. 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 Market Potential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Technical Feasibility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 Sensing in academia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Comparison with other technologies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Summary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References</a:t>
            </a: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 smtClean="0"/>
              <a:t>1. Introduction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3170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previous IEEE 802.11 meetings, progress achieved on WLAN sensing is shown as follow, 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related contributions were presented </a:t>
            </a:r>
            <a:r>
              <a:rPr lang="en-US" altLang="zh-CN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[1-7].</a:t>
            </a: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TIG was established successfully.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endParaRPr lang="en-US" altLang="zh-CN" sz="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based on the previous work, the following points will be further discussed:</a:t>
            </a: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 market potential of WLAN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sensing</a:t>
            </a: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238" lvl="1" indent="-342900" algn="just">
              <a:spcBef>
                <a:spcPts val="0"/>
              </a:spcBef>
              <a:spcAft>
                <a:spcPts val="2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feasibility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perspective of academia and comparison with other technologies.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Broad Market Potential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Technical Feasibility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 Sensing in academia and industry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 Comparison with other technologies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Summary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References</a:t>
            </a: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2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00896" y="4779899"/>
            <a:ext cx="7880166" cy="1182886"/>
            <a:chOff x="600896" y="3962400"/>
            <a:chExt cx="4578959" cy="1905000"/>
          </a:xfrm>
        </p:grpSpPr>
        <p:sp>
          <p:nvSpPr>
            <p:cNvPr id="3" name="圆角矩形 2"/>
            <p:cNvSpPr/>
            <p:nvPr/>
          </p:nvSpPr>
          <p:spPr bwMode="auto">
            <a:xfrm>
              <a:off x="600896" y="3962400"/>
              <a:ext cx="4578959" cy="1905000"/>
            </a:xfrm>
            <a:prstGeom prst="round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609600" y="3962400"/>
              <a:ext cx="4532434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300" b="1" dirty="0"/>
                <a:t>Both Status of sensing applications and Wi-Fi market </a:t>
              </a:r>
            </a:p>
            <a:p>
              <a:pPr algn="ctr"/>
              <a:r>
                <a:rPr lang="en-US" altLang="zh-CN" sz="1300" b="1" dirty="0"/>
                <a:t>pave a broad way for the combination of WLAN and sensing: </a:t>
              </a:r>
            </a:p>
            <a:p>
              <a:pPr indent="-285750" algn="just">
                <a:buFont typeface="Arial" panose="020B0604020202020204" pitchFamily="34" charset="0"/>
                <a:buChar char="•"/>
              </a:pPr>
              <a:r>
                <a:rPr lang="en-US" altLang="zh-CN" i="1" dirty="0"/>
                <a:t>Advantage of RF based sensing</a:t>
              </a:r>
              <a:r>
                <a:rPr lang="en-US" altLang="zh-CN" dirty="0"/>
                <a:t>: Sensing through RF signals can </a:t>
              </a:r>
              <a:r>
                <a:rPr lang="en-US" altLang="zh-CN" dirty="0" smtClean="0"/>
                <a:t>greatly protect privacy, </a:t>
              </a:r>
              <a:r>
                <a:rPr lang="en-US" altLang="zh-CN" dirty="0"/>
                <a:t>and will not be affected by other factors such as </a:t>
              </a:r>
              <a:r>
                <a:rPr lang="en-US" altLang="zh-CN" dirty="0" smtClean="0"/>
                <a:t>weather, </a:t>
              </a:r>
              <a:r>
                <a:rPr lang="en-US" altLang="zh-CN" dirty="0"/>
                <a:t>LOS </a:t>
              </a:r>
              <a:r>
                <a:rPr lang="en-US" altLang="zh-CN" dirty="0" smtClean="0"/>
                <a:t>which </a:t>
              </a:r>
              <a:r>
                <a:rPr lang="en-US" altLang="zh-CN" dirty="0"/>
                <a:t>shows an advantage </a:t>
              </a:r>
              <a:r>
                <a:rPr lang="en-US" altLang="zh-CN" dirty="0" smtClean="0"/>
                <a:t>over </a:t>
              </a:r>
              <a:r>
                <a:rPr lang="en-US" altLang="zh-CN" dirty="0"/>
                <a:t>other technologies. </a:t>
              </a:r>
            </a:p>
            <a:p>
              <a:pPr indent="-285750" algn="just">
                <a:buFont typeface="Arial" panose="020B0604020202020204" pitchFamily="34" charset="0"/>
                <a:buChar char="•"/>
              </a:pPr>
              <a:r>
                <a:rPr lang="en-US" altLang="zh-CN" i="1" dirty="0"/>
                <a:t>Advantage of using Wi-Fi to realize RF sens</a:t>
              </a:r>
              <a:r>
                <a:rPr lang="en-US" altLang="zh-CN" dirty="0"/>
                <a:t>ing: Advantages (economic values, wide deployment) of Wi-Fi is beneficial for WLAN sensing since information (e.g., CSI) used for sensing can be extracted from Wi-Fi.</a:t>
              </a:r>
            </a:p>
          </p:txBody>
        </p:sp>
      </p:grp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688983" y="1262485"/>
            <a:ext cx="3909062" cy="324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Broad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application market: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504000" lvl="1" indent="-285750" algn="just">
              <a:spcBef>
                <a:spcPct val="20000"/>
              </a:spcBef>
              <a:buFontTx/>
              <a:buChar char="–"/>
            </a:pP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Home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+mn-ea"/>
              </a:rPr>
              <a:t>security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systems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[8] :</a:t>
            </a:r>
            <a:endParaRPr lang="en-US" altLang="zh-CN" sz="14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504000" lvl="1" indent="-285750" algn="just">
              <a:lnSpc>
                <a:spcPct val="150000"/>
              </a:lnSpc>
              <a:spcBef>
                <a:spcPct val="20000"/>
              </a:spcBef>
              <a:buFontTx/>
              <a:buChar char="–"/>
            </a:pP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Indoor positioning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[9]</a:t>
            </a:r>
            <a:endParaRPr lang="en-US" altLang="zh-CN" sz="14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547200" lvl="1" indent="0" algn="just">
              <a:spcBef>
                <a:spcPct val="20000"/>
              </a:spcBef>
            </a:pPr>
            <a:endParaRPr lang="en-US" altLang="zh-CN" sz="1400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2800" dirty="0"/>
              <a:t>2</a:t>
            </a:r>
            <a:r>
              <a:rPr lang="en-US" altLang="zh-CN" sz="2800" dirty="0" smtClean="0"/>
              <a:t> Broad Market Potential</a:t>
            </a:r>
            <a:endParaRPr lang="en-US" altLang="zh-CN" sz="2800" dirty="0"/>
          </a:p>
        </p:txBody>
      </p:sp>
      <p:sp>
        <p:nvSpPr>
          <p:cNvPr id="70" name="Content Placeholder 2"/>
          <p:cNvSpPr txBox="1">
            <a:spLocks noChangeArrowheads="1"/>
          </p:cNvSpPr>
          <p:nvPr/>
        </p:nvSpPr>
        <p:spPr bwMode="auto">
          <a:xfrm>
            <a:off x="4572000" y="1295400"/>
            <a:ext cx="3909062" cy="13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Wide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deployment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</a:rPr>
              <a:t>and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economic values of Wi-Fi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2950" lvl="1" indent="-266400" algn="just">
              <a:spcBef>
                <a:spcPts val="0"/>
              </a:spcBef>
              <a:buFontTx/>
              <a:buChar char="–"/>
            </a:pP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As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+mn-ea"/>
              </a:rPr>
              <a:t>of 2018, there are </a:t>
            </a:r>
            <a:r>
              <a:rPr lang="en-US" altLang="zh-CN" sz="1400" kern="0" dirty="0">
                <a:solidFill>
                  <a:srgbClr val="0000FF"/>
                </a:solidFill>
                <a:latin typeface="Times New Roman"/>
                <a:ea typeface="+mn-ea"/>
              </a:rPr>
              <a:t>340,846,887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+mn-ea"/>
              </a:rPr>
              <a:t> Wi-Fi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hotspots worldwide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[10]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. </a:t>
            </a:r>
          </a:p>
          <a:p>
            <a:pPr marL="742950" lvl="1" indent="-266400" algn="just">
              <a:spcBef>
                <a:spcPts val="0"/>
              </a:spcBef>
              <a:buFontTx/>
              <a:buChar char="–"/>
            </a:pP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Economic values are shown below </a:t>
            </a:r>
            <a:r>
              <a:rPr lang="en-US" altLang="zh-CN" sz="14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[10]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. </a:t>
            </a:r>
            <a:endParaRPr lang="en-US" altLang="zh-CN" sz="1400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2950" lvl="1" indent="-266400" algn="just">
              <a:spcBef>
                <a:spcPts val="0"/>
              </a:spcBef>
              <a:buFontTx/>
              <a:buChar char="–"/>
            </a:pPr>
            <a:endParaRPr lang="en-US" altLang="zh-CN" sz="1400" kern="0" dirty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grpSp>
        <p:nvGrpSpPr>
          <p:cNvPr id="71" name="组合 70"/>
          <p:cNvGrpSpPr/>
          <p:nvPr/>
        </p:nvGrpSpPr>
        <p:grpSpPr>
          <a:xfrm>
            <a:off x="5244811" y="2590529"/>
            <a:ext cx="3171441" cy="2133871"/>
            <a:chOff x="5715000" y="3657600"/>
            <a:chExt cx="3271888" cy="2688021"/>
          </a:xfrm>
        </p:grpSpPr>
        <p:sp>
          <p:nvSpPr>
            <p:cNvPr id="72" name="AutoShape 44"/>
            <p:cNvSpPr>
              <a:spLocks noChangeArrowheads="1"/>
            </p:cNvSpPr>
            <p:nvPr/>
          </p:nvSpPr>
          <p:spPr bwMode="auto">
            <a:xfrm>
              <a:off x="5715000" y="3975527"/>
              <a:ext cx="1600200" cy="2370094"/>
            </a:xfrm>
            <a:prstGeom prst="rect">
              <a:avLst/>
            </a:prstGeom>
            <a:solidFill>
              <a:srgbClr val="0070C0">
                <a:alpha val="10000"/>
              </a:srgbClr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16846" tIns="8423" rIns="16846" bIns="8423" anchor="ctr" anchorCtr="0">
              <a:noAutofit/>
            </a:bodyPr>
            <a:lstStyle/>
            <a:p>
              <a:pPr indent="-228600" eaLnBrk="0" fontAlgn="ctr" hangingPunct="0">
                <a:buClr>
                  <a:srgbClr val="CC9900"/>
                </a:buClr>
                <a:buSzPct val="60000"/>
                <a:buFont typeface="Wingdings" pitchFamily="2" charset="2"/>
                <a:buChar char="n"/>
              </a:pPr>
              <a:endParaRPr lang="zh-CN" alt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73" name="AutoShape 44"/>
            <p:cNvSpPr>
              <a:spLocks noChangeArrowheads="1"/>
            </p:cNvSpPr>
            <p:nvPr/>
          </p:nvSpPr>
          <p:spPr bwMode="auto">
            <a:xfrm>
              <a:off x="7391400" y="3975527"/>
              <a:ext cx="1595488" cy="2370094"/>
            </a:xfrm>
            <a:prstGeom prst="rect">
              <a:avLst/>
            </a:prstGeom>
            <a:solidFill>
              <a:srgbClr val="0070C0">
                <a:alpha val="10000"/>
              </a:srgbClr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16846" tIns="8423" rIns="16846" bIns="8423" anchor="ctr" anchorCtr="0">
              <a:noAutofit/>
            </a:bodyPr>
            <a:lstStyle/>
            <a:p>
              <a:pPr indent="-228600" eaLnBrk="0" fontAlgn="ctr" hangingPunct="0">
                <a:buClr>
                  <a:srgbClr val="CC9900"/>
                </a:buClr>
                <a:buSzPct val="60000"/>
                <a:buFont typeface="Wingdings" pitchFamily="2" charset="2"/>
                <a:buChar char="n"/>
              </a:pPr>
              <a:endParaRPr lang="zh-CN" altLang="en-US" sz="18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99" name="矩形 56"/>
            <p:cNvSpPr/>
            <p:nvPr/>
          </p:nvSpPr>
          <p:spPr bwMode="auto">
            <a:xfrm>
              <a:off x="5715000" y="3971149"/>
              <a:ext cx="1600200" cy="314830"/>
            </a:xfrm>
            <a:prstGeom prst="rect">
              <a:avLst/>
            </a:prstGeom>
            <a:solidFill>
              <a:srgbClr val="CC9900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16846" tIns="8423" rIns="16846" bIns="8423" anchor="ctr" anchorCtr="0">
              <a:noAutofit/>
            </a:bodyPr>
            <a:lstStyle/>
            <a:p>
              <a:pPr algn="ctr" eaLnBrk="0" fontAlgn="ctr" hangingPunct="0">
                <a:buClr>
                  <a:srgbClr val="CC9900"/>
                </a:buClr>
                <a:buSzPct val="60000"/>
              </a:pPr>
              <a:r>
                <a:rPr lang="en-US" altLang="zh-CN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Global </a:t>
              </a:r>
              <a:r>
                <a:rPr lang="en-US" altLang="zh-CN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estimate</a:t>
              </a: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itchFamily="34" charset="0"/>
              </a:endParaRPr>
            </a:p>
          </p:txBody>
        </p:sp>
        <p:sp>
          <p:nvSpPr>
            <p:cNvPr id="100" name="矩形 99"/>
            <p:cNvSpPr/>
            <p:nvPr/>
          </p:nvSpPr>
          <p:spPr bwMode="auto">
            <a:xfrm>
              <a:off x="7391400" y="3971149"/>
              <a:ext cx="1595488" cy="314830"/>
            </a:xfrm>
            <a:prstGeom prst="rect">
              <a:avLst/>
            </a:prstGeom>
            <a:solidFill>
              <a:srgbClr val="006C31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16846" tIns="8423" rIns="16846" bIns="8423" anchor="ctr" anchorCtr="0">
              <a:noAutofit/>
            </a:bodyPr>
            <a:lstStyle/>
            <a:p>
              <a:pPr algn="ctr"/>
              <a:r>
                <a:rPr lang="en-US" altLang="zh-CN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Selected markets</a:t>
              </a:r>
            </a:p>
          </p:txBody>
        </p:sp>
        <p:sp>
          <p:nvSpPr>
            <p:cNvPr id="101" name="矩形 56"/>
            <p:cNvSpPr/>
            <p:nvPr/>
          </p:nvSpPr>
          <p:spPr bwMode="auto">
            <a:xfrm>
              <a:off x="5715000" y="3657600"/>
              <a:ext cx="3271888" cy="317927"/>
            </a:xfrm>
            <a:prstGeom prst="rect">
              <a:avLst/>
            </a:prstGeom>
            <a:solidFill>
              <a:srgbClr val="003399"/>
            </a:solidFill>
            <a:ln>
              <a:noFill/>
              <a:headEnd/>
              <a:tailEnd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16846" tIns="8423" rIns="16846" bIns="8423" anchor="ctr" anchorCtr="0">
              <a:noAutofit/>
            </a:bodyPr>
            <a:lstStyle/>
            <a:p>
              <a:pPr algn="ctr"/>
              <a:r>
                <a:rPr lang="en-US" altLang="zh-CN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Economic Value of </a:t>
              </a:r>
              <a:r>
                <a:rPr lang="en-US" altLang="zh-CN" sz="1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Wi-Fi  </a:t>
              </a:r>
              <a:endParaRPr lang="zh-CN" altLang="en-US" sz="1400" baseline="30000" dirty="0"/>
            </a:p>
          </p:txBody>
        </p:sp>
        <p:sp>
          <p:nvSpPr>
            <p:cNvPr id="102" name="圆角矩形 101"/>
            <p:cNvSpPr/>
            <p:nvPr/>
          </p:nvSpPr>
          <p:spPr>
            <a:xfrm>
              <a:off x="5867400" y="4495799"/>
              <a:ext cx="1300129" cy="685801"/>
            </a:xfrm>
            <a:prstGeom prst="round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             </a:t>
              </a:r>
              <a:endParaRPr lang="zh-CN" altLang="en-US" dirty="0"/>
            </a:p>
          </p:txBody>
        </p:sp>
        <p:sp>
          <p:nvSpPr>
            <p:cNvPr id="103" name="圆角矩形 102"/>
            <p:cNvSpPr/>
            <p:nvPr/>
          </p:nvSpPr>
          <p:spPr>
            <a:xfrm>
              <a:off x="5867400" y="5383639"/>
              <a:ext cx="1300129" cy="685801"/>
            </a:xfrm>
            <a:prstGeom prst="roundRect">
              <a:avLst/>
            </a:pr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             </a:t>
              </a:r>
              <a:endParaRPr lang="zh-CN" altLang="en-US" dirty="0"/>
            </a:p>
          </p:txBody>
        </p:sp>
        <p:sp>
          <p:nvSpPr>
            <p:cNvPr id="104" name="文本框 103"/>
            <p:cNvSpPr txBox="1"/>
            <p:nvPr/>
          </p:nvSpPr>
          <p:spPr>
            <a:xfrm>
              <a:off x="5943600" y="4700199"/>
              <a:ext cx="5181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FF00"/>
                  </a:solidFill>
                </a:rPr>
                <a:t>2018</a:t>
              </a:r>
              <a:endParaRPr lang="zh-CN" altLang="en-US" dirty="0">
                <a:solidFill>
                  <a:srgbClr val="FFFF00"/>
                </a:solidFill>
              </a:endParaRPr>
            </a:p>
          </p:txBody>
        </p:sp>
        <p:sp>
          <p:nvSpPr>
            <p:cNvPr id="105" name="文本框 104"/>
            <p:cNvSpPr txBox="1"/>
            <p:nvPr/>
          </p:nvSpPr>
          <p:spPr>
            <a:xfrm>
              <a:off x="6461760" y="4599528"/>
              <a:ext cx="640134" cy="469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$ 1.96</a:t>
              </a:r>
            </a:p>
            <a:p>
              <a:r>
                <a:rPr lang="en-US" altLang="zh-CN" dirty="0" smtClean="0">
                  <a:solidFill>
                    <a:schemeClr val="bg1"/>
                  </a:solidFill>
                </a:rPr>
                <a:t>trillion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5943600" y="5562600"/>
              <a:ext cx="5181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FFFF00"/>
                  </a:solidFill>
                </a:rPr>
                <a:t>2023</a:t>
              </a:r>
              <a:endParaRPr lang="zh-CN" altLang="en-US" dirty="0">
                <a:solidFill>
                  <a:srgbClr val="FFFF00"/>
                </a:solidFill>
              </a:endParaRPr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6477000" y="5486400"/>
              <a:ext cx="640134" cy="469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chemeClr val="bg1"/>
                  </a:solidFill>
                </a:rPr>
                <a:t>$ 3.46</a:t>
              </a:r>
            </a:p>
            <a:p>
              <a:r>
                <a:rPr lang="en-US" altLang="zh-CN" dirty="0" smtClean="0">
                  <a:solidFill>
                    <a:schemeClr val="bg1"/>
                  </a:solidFill>
                </a:rPr>
                <a:t>trillion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grpSp>
          <p:nvGrpSpPr>
            <p:cNvPr id="108" name="组合 107"/>
            <p:cNvGrpSpPr/>
            <p:nvPr/>
          </p:nvGrpSpPr>
          <p:grpSpPr>
            <a:xfrm>
              <a:off x="7389310" y="4291007"/>
              <a:ext cx="900374" cy="659384"/>
              <a:chOff x="3849622" y="2534822"/>
              <a:chExt cx="955101" cy="751510"/>
            </a:xfrm>
          </p:grpSpPr>
          <p:sp>
            <p:nvSpPr>
              <p:cNvPr id="134" name="圆角矩形 133"/>
              <p:cNvSpPr/>
              <p:nvPr/>
            </p:nvSpPr>
            <p:spPr>
              <a:xfrm>
                <a:off x="3913319" y="2646464"/>
                <a:ext cx="742937" cy="63986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35" name="文本框 134"/>
              <p:cNvSpPr txBox="1"/>
              <p:nvPr/>
            </p:nvSpPr>
            <p:spPr>
              <a:xfrm>
                <a:off x="4207442" y="2688504"/>
                <a:ext cx="506298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$993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文本框 135"/>
              <p:cNvSpPr txBox="1"/>
              <p:nvPr/>
            </p:nvSpPr>
            <p:spPr>
              <a:xfrm>
                <a:off x="3857371" y="2534822"/>
                <a:ext cx="947352" cy="263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00" dirty="0" smtClean="0">
                    <a:solidFill>
                      <a:srgbClr val="00B0F0"/>
                    </a:solidFill>
                  </a:rPr>
                  <a:t>United States</a:t>
                </a:r>
                <a:endParaRPr lang="zh-CN" altLang="en-US" sz="9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37" name="文本框 136"/>
              <p:cNvSpPr txBox="1"/>
              <p:nvPr/>
            </p:nvSpPr>
            <p:spPr>
              <a:xfrm>
                <a:off x="3849622" y="2688507"/>
                <a:ext cx="524975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$499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9" name="组合 108"/>
            <p:cNvGrpSpPr/>
            <p:nvPr/>
          </p:nvGrpSpPr>
          <p:grpSpPr>
            <a:xfrm>
              <a:off x="8169647" y="4291006"/>
              <a:ext cx="810292" cy="659384"/>
              <a:chOff x="3855834" y="2534820"/>
              <a:chExt cx="859543" cy="751510"/>
            </a:xfrm>
          </p:grpSpPr>
          <p:sp>
            <p:nvSpPr>
              <p:cNvPr id="130" name="圆角矩形 129"/>
              <p:cNvSpPr/>
              <p:nvPr/>
            </p:nvSpPr>
            <p:spPr>
              <a:xfrm>
                <a:off x="3913318" y="2646463"/>
                <a:ext cx="742937" cy="639867"/>
              </a:xfrm>
              <a:prstGeom prst="roundRect">
                <a:avLst/>
              </a:prstGeom>
              <a:solidFill>
                <a:srgbClr val="8E3A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31" name="文本框 130"/>
              <p:cNvSpPr txBox="1"/>
              <p:nvPr/>
            </p:nvSpPr>
            <p:spPr>
              <a:xfrm>
                <a:off x="4042291" y="2534820"/>
                <a:ext cx="562675" cy="263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00" dirty="0" smtClean="0">
                    <a:solidFill>
                      <a:srgbClr val="FF0000"/>
                    </a:solidFill>
                  </a:rPr>
                  <a:t>Japan</a:t>
                </a:r>
                <a:endParaRPr lang="zh-CN" altLang="en-US" sz="9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2" name="文本框 131"/>
              <p:cNvSpPr txBox="1"/>
              <p:nvPr/>
            </p:nvSpPr>
            <p:spPr>
              <a:xfrm>
                <a:off x="3855834" y="2688505"/>
                <a:ext cx="527906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$171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3" name="文本框 132"/>
              <p:cNvSpPr txBox="1"/>
              <p:nvPr/>
            </p:nvSpPr>
            <p:spPr>
              <a:xfrm>
                <a:off x="4209080" y="2688505"/>
                <a:ext cx="506297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$248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0" name="组合 109"/>
            <p:cNvGrpSpPr/>
            <p:nvPr/>
          </p:nvGrpSpPr>
          <p:grpSpPr>
            <a:xfrm>
              <a:off x="7377795" y="4962926"/>
              <a:ext cx="821380" cy="655041"/>
              <a:chOff x="3842436" y="2539771"/>
              <a:chExt cx="871305" cy="746561"/>
            </a:xfrm>
          </p:grpSpPr>
          <p:sp>
            <p:nvSpPr>
              <p:cNvPr id="126" name="圆角矩形 125"/>
              <p:cNvSpPr/>
              <p:nvPr/>
            </p:nvSpPr>
            <p:spPr>
              <a:xfrm>
                <a:off x="3913319" y="2646464"/>
                <a:ext cx="742937" cy="639868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27" name="文本框 126"/>
              <p:cNvSpPr txBox="1"/>
              <p:nvPr/>
            </p:nvSpPr>
            <p:spPr>
              <a:xfrm>
                <a:off x="3842436" y="2539771"/>
                <a:ext cx="866936" cy="263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900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Germany</a:t>
                </a:r>
                <a:endParaRPr lang="zh-CN" altLang="en-US" sz="9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28" name="文本框 127"/>
              <p:cNvSpPr txBox="1"/>
              <p:nvPr/>
            </p:nvSpPr>
            <p:spPr>
              <a:xfrm>
                <a:off x="4207443" y="2693455"/>
                <a:ext cx="506298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$132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9" name="文本框 128"/>
              <p:cNvSpPr txBox="1"/>
              <p:nvPr/>
            </p:nvSpPr>
            <p:spPr>
              <a:xfrm>
                <a:off x="3849622" y="2693456"/>
                <a:ext cx="524975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$94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1" name="组合 110"/>
            <p:cNvGrpSpPr/>
            <p:nvPr/>
          </p:nvGrpSpPr>
          <p:grpSpPr>
            <a:xfrm>
              <a:off x="7378586" y="5634850"/>
              <a:ext cx="821379" cy="639714"/>
              <a:chOff x="3849622" y="2557240"/>
              <a:chExt cx="871304" cy="729092"/>
            </a:xfrm>
          </p:grpSpPr>
          <p:sp>
            <p:nvSpPr>
              <p:cNvPr id="122" name="圆角矩形 121"/>
              <p:cNvSpPr/>
              <p:nvPr/>
            </p:nvSpPr>
            <p:spPr>
              <a:xfrm>
                <a:off x="3913319" y="2646464"/>
                <a:ext cx="742937" cy="639868"/>
              </a:xfrm>
              <a:prstGeom prst="roundRect">
                <a:avLst/>
              </a:prstGeom>
              <a:solidFill>
                <a:srgbClr val="7669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23" name="文本框 122"/>
              <p:cNvSpPr txBox="1"/>
              <p:nvPr/>
            </p:nvSpPr>
            <p:spPr>
              <a:xfrm>
                <a:off x="3853990" y="2557240"/>
                <a:ext cx="866936" cy="263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900" dirty="0" smtClean="0">
                    <a:solidFill>
                      <a:srgbClr val="FFC000"/>
                    </a:solidFill>
                  </a:rPr>
                  <a:t>South Korea</a:t>
                </a:r>
                <a:endParaRPr lang="zh-CN" altLang="en-US" sz="90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24" name="文本框 123"/>
              <p:cNvSpPr txBox="1"/>
              <p:nvPr/>
            </p:nvSpPr>
            <p:spPr>
              <a:xfrm>
                <a:off x="4207443" y="2710919"/>
                <a:ext cx="506298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$138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5" name="文本框 124"/>
              <p:cNvSpPr txBox="1"/>
              <p:nvPr/>
            </p:nvSpPr>
            <p:spPr>
              <a:xfrm>
                <a:off x="3849622" y="2710921"/>
                <a:ext cx="524975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$68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2" name="组合 111"/>
            <p:cNvGrpSpPr/>
            <p:nvPr/>
          </p:nvGrpSpPr>
          <p:grpSpPr>
            <a:xfrm>
              <a:off x="8158587" y="4962927"/>
              <a:ext cx="814605" cy="648771"/>
              <a:chOff x="3849622" y="2546917"/>
              <a:chExt cx="864119" cy="739415"/>
            </a:xfrm>
          </p:grpSpPr>
          <p:sp>
            <p:nvSpPr>
              <p:cNvPr id="118" name="圆角矩形 117"/>
              <p:cNvSpPr/>
              <p:nvPr/>
            </p:nvSpPr>
            <p:spPr>
              <a:xfrm>
                <a:off x="3913319" y="2646464"/>
                <a:ext cx="742937" cy="639868"/>
              </a:xfrm>
              <a:prstGeom prst="roundRect">
                <a:avLst/>
              </a:prstGeom>
              <a:solidFill>
                <a:srgbClr val="772A8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19" name="文本框 118"/>
              <p:cNvSpPr txBox="1"/>
              <p:nvPr/>
            </p:nvSpPr>
            <p:spPr>
              <a:xfrm>
                <a:off x="4093260" y="2546917"/>
                <a:ext cx="517226" cy="263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900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rPr>
                  <a:t>U K</a:t>
                </a:r>
                <a:endParaRPr lang="zh-CN" altLang="en-US" sz="900" dirty="0">
                  <a:solidFill>
                    <a:schemeClr val="accent6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20" name="文本框 119"/>
              <p:cNvSpPr txBox="1"/>
              <p:nvPr/>
            </p:nvSpPr>
            <p:spPr>
              <a:xfrm>
                <a:off x="4207443" y="2700599"/>
                <a:ext cx="506298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$71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1" name="文本框 120"/>
              <p:cNvSpPr txBox="1"/>
              <p:nvPr/>
            </p:nvSpPr>
            <p:spPr>
              <a:xfrm>
                <a:off x="3849622" y="2700602"/>
                <a:ext cx="524975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$54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组合 112"/>
            <p:cNvGrpSpPr/>
            <p:nvPr/>
          </p:nvGrpSpPr>
          <p:grpSpPr>
            <a:xfrm>
              <a:off x="8158559" y="5634850"/>
              <a:ext cx="821380" cy="638518"/>
              <a:chOff x="3842436" y="2558603"/>
              <a:chExt cx="871305" cy="727729"/>
            </a:xfrm>
          </p:grpSpPr>
          <p:sp>
            <p:nvSpPr>
              <p:cNvPr id="114" name="圆角矩形 113"/>
              <p:cNvSpPr/>
              <p:nvPr/>
            </p:nvSpPr>
            <p:spPr>
              <a:xfrm>
                <a:off x="3913319" y="2646464"/>
                <a:ext cx="742937" cy="639868"/>
              </a:xfrm>
              <a:prstGeom prst="roundRect">
                <a:avLst/>
              </a:prstGeom>
              <a:solidFill>
                <a:srgbClr val="BD09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200" dirty="0"/>
              </a:p>
            </p:txBody>
          </p:sp>
          <p:sp>
            <p:nvSpPr>
              <p:cNvPr id="115" name="文本框 114"/>
              <p:cNvSpPr txBox="1"/>
              <p:nvPr/>
            </p:nvSpPr>
            <p:spPr>
              <a:xfrm>
                <a:off x="3842436" y="2558603"/>
                <a:ext cx="866936" cy="263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900" dirty="0" smtClean="0">
                    <a:solidFill>
                      <a:srgbClr val="FF0000"/>
                    </a:solidFill>
                  </a:rPr>
                  <a:t>France</a:t>
                </a:r>
                <a:endParaRPr lang="zh-CN" altLang="en-US" sz="9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6" name="文本框 115"/>
              <p:cNvSpPr txBox="1"/>
              <p:nvPr/>
            </p:nvSpPr>
            <p:spPr>
              <a:xfrm>
                <a:off x="4207443" y="2712282"/>
                <a:ext cx="506298" cy="526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2023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$64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7" name="文本框 116"/>
              <p:cNvSpPr txBox="1"/>
              <p:nvPr/>
            </p:nvSpPr>
            <p:spPr>
              <a:xfrm>
                <a:off x="3849622" y="2712284"/>
                <a:ext cx="524975" cy="526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2018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$44</a:t>
                </a:r>
              </a:p>
              <a:p>
                <a:pPr algn="ctr"/>
                <a:r>
                  <a:rPr lang="en-US" altLang="zh-CN" sz="800" dirty="0" smtClean="0">
                    <a:solidFill>
                      <a:schemeClr val="bg1"/>
                    </a:solidFill>
                  </a:rPr>
                  <a:t>billion</a:t>
                </a:r>
                <a:endParaRPr lang="zh-CN" altLang="en-US" sz="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41" name="Content Placeholder 2"/>
          <p:cNvSpPr txBox="1">
            <a:spLocks noChangeArrowheads="1"/>
          </p:cNvSpPr>
          <p:nvPr/>
        </p:nvSpPr>
        <p:spPr bwMode="auto">
          <a:xfrm>
            <a:off x="664780" y="5962785"/>
            <a:ext cx="7879080" cy="438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Vendors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for WLAN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sensing already exist and are growing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.</a:t>
            </a:r>
            <a:endParaRPr lang="en-US" altLang="zh-CN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pic>
        <p:nvPicPr>
          <p:cNvPr id="1032" name="Picture 8" descr="C:\Users\z00496606\AppData\Roaming\eSpace_Desktop\UserData\z00496606\imagefiles\3F084F8E-5691-454D-8CE5-F7F0102B94C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04"/>
          <a:stretch/>
        </p:blipFill>
        <p:spPr bwMode="auto">
          <a:xfrm>
            <a:off x="152400" y="2423122"/>
            <a:ext cx="2502423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z00496606\AppData\Roaming\eSpace_Desktop\UserData\z00496606\imagefiles\F28F6BE4-4CC4-4D90-9692-531FF4FFC94E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97"/>
          <a:stretch/>
        </p:blipFill>
        <p:spPr bwMode="auto">
          <a:xfrm>
            <a:off x="2673165" y="2414022"/>
            <a:ext cx="2473031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Broad Market Potential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Technical Feasibility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 RF Sensing in academia</a:t>
            </a:r>
          </a:p>
          <a:p>
            <a:pPr marL="715963" lvl="1" indent="-258763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 Comparison with other technologies</a:t>
            </a:r>
            <a:endParaRPr lang="en-US" altLang="zh-CN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Summary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References</a:t>
            </a: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4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858061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Many presentations in previous IEEE meetings indicated that the 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proposed functions are </a:t>
            </a:r>
            <a:r>
              <a:rPr lang="en-US" sz="1800" b="1" kern="0" dirty="0">
                <a:latin typeface="Times New Roman"/>
                <a:ea typeface="+mn-ea"/>
              </a:rPr>
              <a:t>technically </a:t>
            </a:r>
            <a:r>
              <a:rPr lang="en-US" sz="1800" b="1" kern="0" dirty="0" smtClean="0">
                <a:latin typeface="Times New Roman"/>
                <a:ea typeface="+mn-ea"/>
              </a:rPr>
              <a:t>feasible [1-7]. 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RF sensing (CSI-based and Radar-based) may not be a new concept in academia, since a lot of related work have 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+mn-ea"/>
              </a:rPr>
              <a:t>been done by </a:t>
            </a: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universities and industries worldwide.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Academia: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 Research on RF sensing showed that both schemes worked well in sensing and have acceptable performance (e.g., recognition accuracy, robustness,.. ).</a:t>
            </a: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 </a:t>
            </a:r>
            <a:r>
              <a:rPr lang="en-US" sz="2800" dirty="0" smtClean="0">
                <a:solidFill>
                  <a:schemeClr val="tx1"/>
                </a:solidFill>
              </a:rPr>
              <a:t>Technical Feasibility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0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Research map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5" y="1697157"/>
            <a:ext cx="8991600" cy="453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 err="1"/>
              <a:t>Meihong</a:t>
            </a:r>
            <a:r>
              <a:rPr lang="en-GB" altLang="zh-CN" dirty="0"/>
              <a:t> Zhang</a:t>
            </a:r>
            <a:r>
              <a:rPr lang="en-GB" dirty="0" smtClean="0"/>
              <a:t>, </a:t>
            </a:r>
            <a:r>
              <a:rPr lang="en-GB" dirty="0"/>
              <a:t>Huawei, et al</a:t>
            </a:r>
            <a:endParaRPr lang="en-US" dirty="0"/>
          </a:p>
        </p:txBody>
      </p:sp>
      <p:sp>
        <p:nvSpPr>
          <p:cNvPr id="6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2637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r>
              <a:rPr lang="en-US" sz="18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Details of teams:</a:t>
            </a:r>
            <a:endParaRPr lang="en-US" sz="1800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457200" lvl="1" indent="0" algn="just">
              <a:spcBef>
                <a:spcPct val="20000"/>
              </a:spcBef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endParaRPr lang="en-US" sz="18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</a:pPr>
            <a:endParaRPr lang="en-US" sz="18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0" lvl="0" indent="0" algn="just">
              <a:spcBef>
                <a:spcPct val="20000"/>
              </a:spcBef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 smtClean="0"/>
              <a:t>3.1 </a:t>
            </a:r>
            <a:r>
              <a:rPr lang="en-US" sz="2800" dirty="0" smtClean="0">
                <a:solidFill>
                  <a:schemeClr val="tx1"/>
                </a:solidFill>
              </a:rPr>
              <a:t>RF Sensing in Academia</a:t>
            </a:r>
            <a:endParaRPr lang="en-US" sz="2800" kern="0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45915"/>
              </p:ext>
            </p:extLst>
          </p:nvPr>
        </p:nvGraphicFramePr>
        <p:xfrm>
          <a:off x="76200" y="1676400"/>
          <a:ext cx="89916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838200"/>
                <a:gridCol w="990600"/>
                <a:gridCol w="1143000"/>
                <a:gridCol w="2057400"/>
                <a:gridCol w="1295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University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Country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Team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Technology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Fined-grained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Middle-grained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/>
                        <a:t>Coarse-</a:t>
                      </a:r>
                    </a:p>
                    <a:p>
                      <a:pPr algn="ctr"/>
                      <a:r>
                        <a:rPr lang="en-US" altLang="zh-CN" sz="1200" b="1" dirty="0" smtClean="0"/>
                        <a:t>grained</a:t>
                      </a:r>
                      <a:endParaRPr lang="zh-CN" altLang="en-US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rgbClr val="0000FF"/>
                          </a:solidFill>
                        </a:rPr>
                        <a:t>MIT</a:t>
                      </a:r>
                      <a:endParaRPr lang="zh-CN" altLang="en-US" sz="9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USA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Dina </a:t>
                      </a:r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Katabi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algn="ctr"/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Fadel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dirty="0" err="1" smtClean="0">
                          <a:solidFill>
                            <a:schemeClr val="tx1"/>
                          </a:solidFill>
                        </a:rPr>
                        <a:t>Adib</a:t>
                      </a:r>
                      <a:endParaRPr lang="en-US" altLang="zh-CN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Radar,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CSI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Through heartbeat and respiration rate estimation, classify 4 kinds of motion: accuracy 87%;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Far range heartbeat and respiration estimation: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Heartbeat median accuracy: 98.7%,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Respiration median accuracy: 98.3%</a:t>
                      </a:r>
                      <a:endParaRPr lang="zh-CN" altLang="en-US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(Wi-Vi)Gesture: accuracy at different distance: 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(93%, at 6-7m),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(75%, at 8m),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(0%, at 9m)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1. Fall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 motion detection: 92%;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2. 3-D human skeleton detection: error resolution 4-6cm;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3. Multiple people  motion detection: 85%-100%(3 people);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en-US" altLang="zh-CN" sz="900" baseline="0" dirty="0" smtClean="0">
                          <a:solidFill>
                            <a:srgbClr val="0000FF"/>
                          </a:solidFill>
                        </a:rPr>
                        <a:t>Multiple people localization: localization accuracy:11.7cm</a:t>
                      </a:r>
                      <a:r>
                        <a:rPr lang="en-US" altLang="zh-CN" sz="900" baseline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altLang="zh-CN" sz="900" dirty="0" smtClean="0">
                          <a:solidFill>
                            <a:schemeClr val="tx1"/>
                          </a:solidFill>
                        </a:rPr>
                        <a:t>5. Emerald: Monitor indoor body movement, breathing, heart rate, falls, apnea, sleep detection</a:t>
                      </a:r>
                      <a:endParaRPr lang="zh-CN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Texas Tech University</a:t>
                      </a:r>
                    </a:p>
                    <a:p>
                      <a:pPr algn="ctr"/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USA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err="1" smtClean="0"/>
                        <a:t>Changzhi</a:t>
                      </a:r>
                      <a:r>
                        <a:rPr lang="en-US" altLang="zh-CN" sz="900" dirty="0" smtClean="0"/>
                        <a:t> Li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Radar</a:t>
                      </a:r>
                      <a:r>
                        <a:rPr lang="zh-CN" altLang="en-US" sz="900" dirty="0" smtClean="0"/>
                        <a:t>，</a:t>
                      </a:r>
                    </a:p>
                    <a:p>
                      <a:pPr algn="ctr"/>
                      <a:r>
                        <a:rPr lang="en-US" altLang="zh-CN" sz="900" dirty="0" err="1" smtClean="0"/>
                        <a:t>Radar+ML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1. Sleep: detect 4 sleep stages (78.6%)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2. Heartbeat detection (within 3m)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3. Identify identity based on heartbeat (70 people, 98.6%)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4. </a:t>
                      </a:r>
                      <a:r>
                        <a:rPr lang="en-US" altLang="zh-CN" sz="900" dirty="0" smtClean="0"/>
                        <a:t>Respiration disorder recognition </a:t>
                      </a:r>
                      <a:r>
                        <a:rPr lang="en-US" altLang="zh-CN" sz="900" dirty="0" smtClean="0"/>
                        <a:t>(1m): 95.1%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5. Blood pressure test: to achieve the accuracy of the sphygmomanometer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2D gesture tracking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Accuracy: ≈5mm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Identify people at different distances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University of Glasgow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UK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Francesco </a:t>
                      </a:r>
                      <a:r>
                        <a:rPr lang="en-US" altLang="zh-CN" sz="900" dirty="0" err="1" smtClean="0"/>
                        <a:t>Fioranelli</a:t>
                      </a:r>
                      <a:endParaRPr lang="en-US" altLang="zh-CN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Radar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Heartbeat measurement within 60cm distance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Gesture recognition</a:t>
                      </a:r>
                      <a:endParaRPr lang="zh-CN" altLang="en-US" sz="900" dirty="0" smtClean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dirty="0" smtClean="0"/>
                        <a:t>1. Identification of persistent human movement (91.5%)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2. Identification gait classification (99%)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3. Motion recognition (81%)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4. Detect whether the human body carries weapons</a:t>
                      </a:r>
                    </a:p>
                    <a:p>
                      <a:pPr algn="l"/>
                      <a:r>
                        <a:rPr lang="en-US" altLang="zh-CN" sz="900" dirty="0" smtClean="0"/>
                        <a:t>5. Monitor the load of small drones</a:t>
                      </a:r>
                      <a:endParaRPr lang="zh-CN" altLang="en-US" sz="9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79701</TotalTime>
  <Words>3629</Words>
  <Application>Microsoft Office PowerPoint</Application>
  <PresentationFormat>全屏显示(4:3)</PresentationFormat>
  <Paragraphs>803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MS Gothic</vt:lpstr>
      <vt:lpstr>宋体</vt:lpstr>
      <vt:lpstr>微软雅黑</vt:lpstr>
      <vt:lpstr>Arial</vt:lpstr>
      <vt:lpstr>Times New Roman</vt:lpstr>
      <vt:lpstr>Wingdings</vt:lpstr>
      <vt:lpstr>ACcord Submission Template</vt:lpstr>
      <vt:lpstr>Discussion of Market Potential and Technical Feasibility about WLAN Sensing</vt:lpstr>
      <vt:lpstr>Outline</vt:lpstr>
      <vt:lpstr>1. Introduction</vt:lpstr>
      <vt:lpstr>Outline</vt:lpstr>
      <vt:lpstr>PowerPoint 演示文稿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4. Summary</vt:lpstr>
      <vt:lpstr>5. 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zhangmeihong</cp:lastModifiedBy>
  <cp:revision>1592</cp:revision>
  <cp:lastPrinted>1998-02-10T13:28:06Z</cp:lastPrinted>
  <dcterms:created xsi:type="dcterms:W3CDTF">2009-12-02T19:05:24Z</dcterms:created>
  <dcterms:modified xsi:type="dcterms:W3CDTF">2019-10-08T01:29:12Z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(3)jM98Z/Hyv/5kC7desvZxsXj811tBt7kinGN57ASwNmbiaCYYgeXckv2ILI5RFdF4v9ZhTJk+
sqhY8MaAGcGrHc4lumeOqbliC1EmBBbYgHrmP/+aSrV+78rUqos2HsSozTyT3WivgqUaADRi
P26CDDLT7iUzABGA8tJ4aVs3x6L5CqnjzFHTkb++23w3rl/YwjHTr0TYEmugjNA6l0xeS4As
BNCJMzgj9GMhgoqJZ1</vt:lpwstr>
  </property>
  <property fmtid="{D5CDD505-2E9C-101B-9397-08002B2CF9AE}" pid="10" name="_2015_ms_pID_7253431">
    <vt:lpwstr>rewE6kMcUdhQxIPfMcPqc+hs1F7vlfnnXC+x3xx4OpJUGZ58jgwU6W
yE2ArB/fFkVQDyurolS1el4FlBuZRkoF0/P8x7L0XLonb+/spFKqoS1lYbwLJgkpHzlvsiFY
/UVRfoDl0cWcNvy6fF1yOjrgUKexPaGvzJR/GvvKXW95cEmPR2p7LCpGUXRglRaSNAPoi8r5
RfbR4t/jd5BnyWbGSi6it3x02frT4g55k1Fb</vt:lpwstr>
  </property>
  <property fmtid="{D5CDD505-2E9C-101B-9397-08002B2CF9AE}" pid="11" name="_2015_ms_pID_7253432">
    <vt:lpwstr>wzJ2dIFR0pe3joz61xtKCSU=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1570495651</vt:lpwstr>
  </property>
</Properties>
</file>