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93" r:id="rId3"/>
    <p:sldId id="424" r:id="rId4"/>
    <p:sldId id="425" r:id="rId5"/>
    <p:sldId id="541" r:id="rId6"/>
    <p:sldId id="430" r:id="rId7"/>
    <p:sldId id="520" r:id="rId8"/>
    <p:sldId id="522" r:id="rId9"/>
    <p:sldId id="529" r:id="rId10"/>
    <p:sldId id="530" r:id="rId11"/>
    <p:sldId id="542" r:id="rId12"/>
    <p:sldId id="485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12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adeghi, Bahareh" initials="SB" lastIdx="11" clrIdx="1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3" name="Alecsander Eitan" initials="AE" lastIdx="4" clrIdx="2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26E0E-89D7-4B41-8378-2ED8CA3C37B7}" v="3" dt="2019-05-13T11:01:40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98" autoAdjust="0"/>
  </p:normalViewPr>
  <p:slideViewPr>
    <p:cSldViewPr>
      <p:cViewPr varScale="1">
        <p:scale>
          <a:sx n="112" d="100"/>
          <a:sy n="112" d="100"/>
        </p:scale>
        <p:origin x="1584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2202" y="111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sander Eitan" userId="e817fc15-1440-47f2-9807-cb47db72d9e5" providerId="ADAL" clId="{89F527AE-483E-468F-9B5E-CE326A757EA0}"/>
    <pc:docChg chg="undo custSel modSld">
      <pc:chgData name="Alecsander Eitan" userId="e817fc15-1440-47f2-9807-cb47db72d9e5" providerId="ADAL" clId="{89F527AE-483E-468F-9B5E-CE326A757EA0}" dt="2019-05-13T11:01:40.894" v="137"/>
      <pc:docMkLst>
        <pc:docMk/>
      </pc:docMkLst>
      <pc:sldChg chg="modSp">
        <pc:chgData name="Alecsander Eitan" userId="e817fc15-1440-47f2-9807-cb47db72d9e5" providerId="ADAL" clId="{89F527AE-483E-468F-9B5E-CE326A757EA0}" dt="2019-05-13T10:53:41.182" v="2" actId="20577"/>
        <pc:sldMkLst>
          <pc:docMk/>
          <pc:sldMk cId="0" sldId="269"/>
        </pc:sldMkLst>
        <pc:spChg chg="mod">
          <ac:chgData name="Alecsander Eitan" userId="e817fc15-1440-47f2-9807-cb47db72d9e5" providerId="ADAL" clId="{89F527AE-483E-468F-9B5E-CE326A757EA0}" dt="2019-05-13T10:53:41.182" v="2" actId="20577"/>
          <ac:spMkLst>
            <pc:docMk/>
            <pc:sldMk cId="0" sldId="269"/>
            <ac:spMk id="1031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02.568" v="126"/>
        <pc:sldMkLst>
          <pc:docMk/>
          <pc:sldMk cId="3144105411" sldId="525"/>
        </pc:sldMkLst>
        <pc:spChg chg="mod">
          <ac:chgData name="Alecsander Eitan" userId="e817fc15-1440-47f2-9807-cb47db72d9e5" providerId="ADAL" clId="{89F527AE-483E-468F-9B5E-CE326A757EA0}" dt="2019-05-13T10:59:54.789" v="124" actId="207"/>
          <ac:spMkLst>
            <pc:docMk/>
            <pc:sldMk cId="3144105411" sldId="525"/>
            <ac:spMk id="34820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40.894" v="137"/>
        <pc:sldMkLst>
          <pc:docMk/>
          <pc:sldMk cId="3048795285" sldId="532"/>
        </pc:sldMkLst>
        <pc:graphicFrameChg chg="modGraphic">
          <ac:chgData name="Alecsander Eitan" userId="e817fc15-1440-47f2-9807-cb47db72d9e5" providerId="ADAL" clId="{89F527AE-483E-468F-9B5E-CE326A757EA0}" dt="2019-05-13T11:01:32.122" v="135" actId="207"/>
          <ac:graphicFrameMkLst>
            <pc:docMk/>
            <pc:sldMk cId="3048795285" sldId="532"/>
            <ac:graphicFrameMk id="8" creationId="{D34B8928-749C-4868-8B39-80CD19C663E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B32ABE5F-78A6-464F-862F-1CD92CF8A9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156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8E40D56C-5972-4299-BD74-FDC74F23C5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992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/>
              <a:t>doc.: IEEE 802.11-12/xxxxr0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 dirty="0" smtClean="0"/>
              <a:t>October </a:t>
            </a:r>
            <a:r>
              <a:rPr lang="en-US" altLang="zh-CN" sz="1400" dirty="0"/>
              <a:t>2019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79B5AC8C-3DA7-4908-8A83-6F61D56018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34220251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8806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4F97787D-24FF-451B-A04D-580EDFA14627}" type="slidenum">
              <a:rPr lang="en-CA" altLang="zh-CN"/>
              <a:pPr/>
              <a:t>10</a:t>
            </a:fld>
            <a:endParaRPr lang="en-CA" altLang="zh-CN"/>
          </a:p>
        </p:txBody>
      </p:sp>
      <p:sp>
        <p:nvSpPr>
          <p:cNvPr id="880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880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10996556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435686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673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11674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5E4CC4-038C-442F-9C34-331093C33F6D}" type="slidenum">
              <a:rPr lang="en-US" altLang="zh-CN"/>
              <a:pPr/>
              <a:t>12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94453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5946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7475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1D846CBF-F2E3-49CB-A496-159AB2020041}" type="slidenum">
              <a:rPr lang="en-CA" altLang="zh-CN"/>
              <a:pPr/>
              <a:t>3</a:t>
            </a:fld>
            <a:endParaRPr lang="en-CA" altLang="zh-CN"/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2371617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7578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D45CCF7A-123E-4776-A744-76DF8EAC0455}" type="slidenum">
              <a:rPr lang="en-CA" altLang="zh-CN"/>
              <a:pPr/>
              <a:t>4</a:t>
            </a:fld>
            <a:endParaRPr lang="en-CA" altLang="zh-CN"/>
          </a:p>
        </p:txBody>
      </p:sp>
      <p:sp>
        <p:nvSpPr>
          <p:cNvPr id="757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1077097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7578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D45CCF7A-123E-4776-A744-76DF8EAC0455}" type="slidenum">
              <a:rPr lang="en-CA" altLang="zh-CN"/>
              <a:pPr/>
              <a:t>5</a:t>
            </a:fld>
            <a:endParaRPr lang="en-CA" altLang="zh-CN"/>
          </a:p>
        </p:txBody>
      </p:sp>
      <p:sp>
        <p:nvSpPr>
          <p:cNvPr id="757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 dirty="0"/>
          </a:p>
        </p:txBody>
      </p:sp>
    </p:spTree>
    <p:extLst>
      <p:ext uri="{BB962C8B-B14F-4D97-AF65-F5344CB8AC3E}">
        <p14:creationId xmlns:p14="http://schemas.microsoft.com/office/powerpoint/2010/main" val="492181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8192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944BEF82-572A-4B8A-963F-76D7AD5FBAA0}" type="slidenum">
              <a:rPr lang="en-CA" altLang="zh-CN"/>
              <a:pPr/>
              <a:t>6</a:t>
            </a:fld>
            <a:endParaRPr lang="en-CA" altLang="zh-CN"/>
          </a:p>
        </p:txBody>
      </p:sp>
      <p:sp>
        <p:nvSpPr>
          <p:cNvPr id="819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3952740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8806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4F97787D-24FF-451B-A04D-580EDFA14627}" type="slidenum">
              <a:rPr lang="en-CA" altLang="zh-CN"/>
              <a:pPr/>
              <a:t>7</a:t>
            </a:fld>
            <a:endParaRPr lang="en-CA" altLang="zh-CN"/>
          </a:p>
        </p:txBody>
      </p:sp>
      <p:sp>
        <p:nvSpPr>
          <p:cNvPr id="880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880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5360201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8806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4F97787D-24FF-451B-A04D-580EDFA14627}" type="slidenum">
              <a:rPr lang="en-CA" altLang="zh-CN"/>
              <a:pPr/>
              <a:t>8</a:t>
            </a:fld>
            <a:endParaRPr lang="en-CA" altLang="zh-CN"/>
          </a:p>
        </p:txBody>
      </p:sp>
      <p:sp>
        <p:nvSpPr>
          <p:cNvPr id="880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880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23256840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8806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4F97787D-24FF-451B-A04D-580EDFA14627}" type="slidenum">
              <a:rPr lang="en-CA" altLang="zh-CN"/>
              <a:pPr/>
              <a:t>9</a:t>
            </a:fld>
            <a:endParaRPr lang="en-CA" altLang="zh-CN"/>
          </a:p>
        </p:txBody>
      </p:sp>
      <p:sp>
        <p:nvSpPr>
          <p:cNvPr id="880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880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456351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October </a:t>
            </a:r>
            <a:r>
              <a:rPr lang="en-US" altLang="zh-CN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DE2BA47-96D2-4899-B492-7F2F106C11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111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8C767A5-83ED-4849-83C8-5C85F8F1621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375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B10CADCE-EBC3-46F2-95B2-33EC277EBA4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055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October </a:t>
            </a:r>
            <a:r>
              <a:rPr lang="en-US" altLang="zh-CN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8344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5182C40-538F-4C32-B8B9-3FC96DB9CF8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8792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Rui</a:t>
            </a:r>
            <a:r>
              <a:rPr lang="en-US" altLang="zh-CN" dirty="0" smtClean="0"/>
              <a:t> Du, et al. </a:t>
            </a:r>
            <a:r>
              <a:rPr lang="en-US" altLang="zh-CN" dirty="0"/>
              <a:t>(Huawei)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D263509-F93B-49F1-9CC3-F712D036F0D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373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AA7E7F9-8B5C-49C0-89C5-479C1B7122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504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537FC33-1885-45B1-A151-EDF12B56549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09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3D10149-1651-4438-9F84-94B6C3B7D23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219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049EB4A-6908-46B7-BA8A-65F85C6A0FB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5797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24F7EE5-5FC0-45F8-BC95-9DD0354B00B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2318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err="1" smtClean="0"/>
              <a:t>Rui</a:t>
            </a:r>
            <a:r>
              <a:rPr lang="en-US" altLang="zh-CN" dirty="0" smtClean="0"/>
              <a:t> Du, et al. </a:t>
            </a:r>
            <a:r>
              <a:rPr lang="en-US" altLang="zh-CN" dirty="0"/>
              <a:t>(Huawei)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16E72C98-D8F5-4A09-9041-74D4DE6CBD4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5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</a:t>
            </a:r>
            <a:r>
              <a:rPr lang="en-US" sz="1800" b="1" baseline="0" dirty="0" smtClean="0"/>
              <a:t> 802.11-19/1725r0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3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October </a:t>
            </a:r>
            <a:r>
              <a:rPr lang="en-US" altLang="zh-CN" sz="1800" dirty="0"/>
              <a:t>2019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096413" y="6475413"/>
            <a:ext cx="144751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err="1" smtClean="0"/>
              <a:t>Rui</a:t>
            </a:r>
            <a:r>
              <a:rPr lang="en-US" altLang="zh-CN" dirty="0" smtClean="0"/>
              <a:t> Du, et al. </a:t>
            </a:r>
            <a:r>
              <a:rPr lang="en-US" altLang="zh-CN" dirty="0"/>
              <a:t>(Huawei)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/>
              <a:t>Slide </a:t>
            </a:r>
            <a:fld id="{4631EADA-E89E-4D49-B48F-45F43C7ED89F}" type="slidenum">
              <a:rPr lang="en-US" altLang="zh-CN"/>
              <a:pPr/>
              <a:t>1</a:t>
            </a:fld>
            <a:endParaRPr lang="en-US" altLang="zh-CN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924800" cy="1066800"/>
          </a:xfrm>
          <a:noFill/>
        </p:spPr>
        <p:txBody>
          <a:bodyPr/>
          <a:lstStyle/>
          <a:p>
            <a:r>
              <a:rPr lang="en-US" altLang="zh-CN" dirty="0"/>
              <a:t>Usage models for </a:t>
            </a:r>
            <a:r>
              <a:rPr lang="en-US" altLang="zh-CN" dirty="0" smtClean="0"/>
              <a:t>WLAN sensing</a:t>
            </a:r>
            <a:endParaRPr lang="en-US" altLang="zh-CN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/>
              <a:t>Date:</a:t>
            </a:r>
            <a:r>
              <a:rPr lang="en-US" altLang="zh-CN" sz="2000" b="0" dirty="0"/>
              <a:t> </a:t>
            </a:r>
            <a:r>
              <a:rPr lang="en-US" altLang="zh-CN" sz="2000" b="0" dirty="0" smtClean="0"/>
              <a:t>2019-10-09</a:t>
            </a:r>
            <a:endParaRPr lang="en-US" altLang="zh-CN" sz="2000" b="0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495348"/>
              </p:ext>
            </p:extLst>
          </p:nvPr>
        </p:nvGraphicFramePr>
        <p:xfrm>
          <a:off x="838200" y="2723602"/>
          <a:ext cx="7239000" cy="16959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3948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Rui</a:t>
                      </a: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Du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 Ltd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Ray.du@Huawei.com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Chenchen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Liu</a:t>
                      </a:r>
                      <a:endParaRPr 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 err="1" smtClean="0">
                          <a:latin typeface="+mn-lt"/>
                          <a:ea typeface="Times New Roman"/>
                          <a:cs typeface="Arial"/>
                        </a:rPr>
                        <a:t>Meihong</a:t>
                      </a:r>
                      <a:r>
                        <a:rPr lang="en-US" sz="1200" i="0" dirty="0" smtClean="0">
                          <a:latin typeface="+mn-lt"/>
                          <a:ea typeface="Times New Roman"/>
                          <a:cs typeface="Arial"/>
                        </a:rPr>
                        <a:t> Zhang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Danny</a:t>
                      </a:r>
                      <a:r>
                        <a:rPr lang="en-US" altLang="zh-CN" sz="1200" baseline="0" dirty="0" smtClean="0"/>
                        <a:t> Tan Kai Pin</a:t>
                      </a:r>
                      <a:endParaRPr lang="en-US" altLang="zh-CN" sz="1200" dirty="0" smtClean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Xun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altLang="zh-CN" sz="1200" dirty="0" smtClean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October </a:t>
            </a:r>
            <a:r>
              <a:rPr lang="en-US" altLang="zh-CN" sz="1800" dirty="0"/>
              <a:t>2019</a:t>
            </a:r>
            <a:endParaRPr lang="en-CA" altLang="zh-CN" sz="1800" dirty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628650"/>
            <a:ext cx="7761288" cy="514350"/>
          </a:xfrm>
        </p:spPr>
        <p:txBody>
          <a:bodyPr/>
          <a:lstStyle/>
          <a:p>
            <a:pPr algn="l"/>
            <a:r>
              <a:rPr lang="en-US" altLang="zh-CN" sz="2400" dirty="0" smtClean="0"/>
              <a:t>2. </a:t>
            </a:r>
            <a:r>
              <a:rPr lang="en-US" altLang="zh-CN" sz="2400" dirty="0"/>
              <a:t>Location in store (2/2)</a:t>
            </a:r>
            <a:endParaRPr lang="en-CA" altLang="zh-CN" sz="2400" dirty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912" y="1339056"/>
            <a:ext cx="4162425" cy="413544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en-US" altLang="zh-CN" sz="1800" u="sng" dirty="0"/>
              <a:t>Requirement and attribute</a:t>
            </a:r>
          </a:p>
          <a:p>
            <a:pPr marL="0" indent="0" algn="just">
              <a:buFontTx/>
              <a:buNone/>
            </a:pPr>
            <a:endParaRPr lang="en-US" altLang="zh-CN" sz="1600" b="0" dirty="0"/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7000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F7EDCE2A-3868-41C7-A2BF-816D9D556C25}" type="slidenum">
              <a:rPr lang="en-CA" altLang="zh-CN"/>
              <a:pPr/>
              <a:t>10</a:t>
            </a:fld>
            <a:endParaRPr lang="en-CA" altLang="zh-CN"/>
          </a:p>
        </p:txBody>
      </p:sp>
      <p:sp>
        <p:nvSpPr>
          <p:cNvPr id="34823" name="Footer Placeholder 4"/>
          <p:cNvSpPr txBox="1">
            <a:spLocks/>
          </p:cNvSpPr>
          <p:nvPr/>
        </p:nvSpPr>
        <p:spPr bwMode="auto">
          <a:xfrm>
            <a:off x="7096413" y="6477000"/>
            <a:ext cx="144751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zh-CN" dirty="0" err="1" smtClean="0"/>
              <a:t>Rui</a:t>
            </a:r>
            <a:r>
              <a:rPr lang="en-US" altLang="zh-CN" dirty="0" smtClean="0"/>
              <a:t> Du, et al. </a:t>
            </a:r>
            <a:r>
              <a:rPr lang="en-US" altLang="zh-CN" dirty="0"/>
              <a:t>(Huawei)</a:t>
            </a:r>
          </a:p>
        </p:txBody>
      </p:sp>
      <p:graphicFrame>
        <p:nvGraphicFramePr>
          <p:cNvPr id="8" name="Shape 392">
            <a:extLst>
              <a:ext uri="{FF2B5EF4-FFF2-40B4-BE49-F238E27FC236}">
                <a16:creationId xmlns:a16="http://schemas.microsoft.com/office/drawing/2014/main" xmlns="" id="{D34B8928-749C-4868-8B39-80CD19C663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9439853"/>
              </p:ext>
            </p:extLst>
          </p:nvPr>
        </p:nvGraphicFramePr>
        <p:xfrm>
          <a:off x="0" y="1828800"/>
          <a:ext cx="9143997" cy="108206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4299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74325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Usage model #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Sensing range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>
                          <a:solidFill>
                            <a:schemeClr val="tx1"/>
                          </a:solidFill>
                        </a:rPr>
                        <a:t>FOV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/>
                        <a:t>Accuracy</a:t>
                      </a:r>
                      <a:endParaRPr lang="en-US" sz="1400" dirty="0"/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Latency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Refresh rate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Exp. number of simultaneous targets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Location accuracy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Velocity accuracy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DA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461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cap="none" baseline="0" dirty="0" smtClean="0"/>
                        <a:t>2. </a:t>
                      </a:r>
                      <a:r>
                        <a:rPr lang="en-US" altLang="zh-CN" sz="900" u="none" strike="noStrike" cap="none" baseline="0" dirty="0"/>
                        <a:t>Location in store</a:t>
                      </a:r>
                      <a:endParaRPr lang="en-US" sz="900" u="none" strike="noStrike" cap="none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&lt;3m … &lt;10m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kern="120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cap="none" baseline="0" dirty="0">
                          <a:solidFill>
                            <a:schemeClr val="tx1"/>
                          </a:solidFill>
                        </a:rPr>
                        <a:t>&lt; </a:t>
                      </a: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XYZ: </a:t>
                      </a:r>
                      <a:r>
                        <a:rPr lang="en-US" altLang="zh-CN" sz="900" u="none" strike="noStrike" cap="none" baseline="0" dirty="0">
                          <a:solidFill>
                            <a:schemeClr val="tx1"/>
                          </a:solidFill>
                        </a:rPr>
                        <a:t> 50cm @ 90% (typical)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cap="none" baseline="0" dirty="0">
                          <a:solidFill>
                            <a:schemeClr val="tx1"/>
                          </a:solidFill>
                        </a:rPr>
                        <a:t>&lt; </a:t>
                      </a: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XYZ: </a:t>
                      </a:r>
                      <a:r>
                        <a:rPr lang="en-US" altLang="zh-CN" sz="900" u="none" strike="noStrike" cap="none" baseline="0" dirty="0">
                          <a:solidFill>
                            <a:schemeClr val="tx1"/>
                          </a:solidFill>
                        </a:rPr>
                        <a:t>10cm </a:t>
                      </a:r>
                      <a:r>
                        <a:rPr lang="en-US" altLang="zh-CN" sz="900" u="none" strike="noStrike" cap="none" baseline="0" dirty="0"/>
                        <a:t>@ 90% (high fidelity) 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cap="none" baseline="0" dirty="0">
                          <a:solidFill>
                            <a:schemeClr val="tx1"/>
                          </a:solidFill>
                        </a:rPr>
                        <a:t>N/A</a:t>
                      </a:r>
                      <a:endParaRPr lang="en-US" sz="9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chemeClr val="tx1"/>
                          </a:solidFill>
                        </a:rPr>
                        <a:t>&gt;90%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cap="none" baseline="0"/>
                        <a:t>&lt;10ms</a:t>
                      </a:r>
                      <a:endParaRPr lang="en-US" altLang="zh-CN" sz="900" u="none" strike="noStrike" cap="none" baseline="0" dirty="0"/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 smtClean="0">
                          <a:solidFill>
                            <a:schemeClr val="tx1"/>
                          </a:solidFill>
                        </a:rPr>
                        <a:t>&gt;10Hz</a:t>
                      </a:r>
                      <a:endParaRPr lang="en-US" sz="9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/>
                        <a:t>&lt;= 10……&lt;= 50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9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October </a:t>
            </a:r>
            <a:r>
              <a:rPr lang="en-US" altLang="zh-CN" sz="1800" dirty="0"/>
              <a:t>2019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11</a:t>
            </a:fld>
            <a:endParaRPr lang="en-US" altLang="zh-CN"/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096413" y="6475413"/>
            <a:ext cx="144751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err="1" smtClean="0"/>
              <a:t>Rui</a:t>
            </a:r>
            <a:r>
              <a:rPr lang="en-US" altLang="zh-CN" dirty="0" smtClean="0"/>
              <a:t> Du, et al. </a:t>
            </a:r>
            <a:r>
              <a:rPr lang="en-US" altLang="zh-CN" dirty="0"/>
              <a:t>(Huawei)</a:t>
            </a: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dirty="0" smtClean="0"/>
              <a:t>Summary </a:t>
            </a:r>
            <a:endParaRPr lang="en-GB" altLang="zh-CN" dirty="0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lang="en-US" altLang="zh-CN" sz="2400" b="1" i="0" u="none" strike="noStrike" cap="none" baseline="0" dirty="0" smtClean="0">
                <a:latin typeface="Times New Roman"/>
                <a:ea typeface="Times New Roman"/>
                <a:cs typeface="Times New Roman"/>
                <a:sym typeface="Times New Roman"/>
              </a:rPr>
              <a:t>elevant</a:t>
            </a: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 terminologies to </a:t>
            </a:r>
            <a:r>
              <a:rPr lang="en-US" altLang="zh-CN" sz="2400" b="1" i="0" u="none" strike="noStrike" cap="none" baseline="0" dirty="0" smtClean="0">
                <a:latin typeface="Times New Roman"/>
                <a:ea typeface="Times New Roman"/>
                <a:cs typeface="Times New Roman"/>
                <a:sym typeface="Times New Roman"/>
              </a:rPr>
              <a:t>discuss </a:t>
            </a:r>
            <a:r>
              <a:rPr lang="en-US" altLang="zh-CN" sz="2400" b="1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the usage models </a:t>
            </a:r>
            <a:r>
              <a:rPr lang="en-US" altLang="zh-CN" sz="2400" b="1" i="0" u="none" strike="noStrike" cap="none" baseline="0" dirty="0" smtClean="0">
                <a:latin typeface="Times New Roman"/>
                <a:ea typeface="Times New Roman"/>
                <a:cs typeface="Times New Roman"/>
                <a:sym typeface="Times New Roman"/>
              </a:rPr>
              <a:t>for WLAN</a:t>
            </a:r>
            <a:r>
              <a:rPr lang="en-US" altLang="zh-CN" sz="2400" b="1" i="0" u="none" strike="noStrike" cap="none" dirty="0" smtClean="0">
                <a:latin typeface="Times New Roman"/>
                <a:ea typeface="Times New Roman"/>
                <a:cs typeface="Times New Roman"/>
                <a:sym typeface="Times New Roman"/>
              </a:rPr>
              <a:t> sensing have been defined.  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i="0" u="none" strike="noStrike" cap="none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400" b="1" dirty="0" smtClean="0"/>
              <a:t>Two usage models have been discussed and </a:t>
            </a:r>
            <a:r>
              <a:rPr lang="en-GB" altLang="zh-CN" sz="2400" b="1" dirty="0"/>
              <a:t>a</a:t>
            </a:r>
            <a:r>
              <a:rPr lang="en-GB" altLang="zh-CN" sz="2400" b="1" dirty="0" smtClean="0"/>
              <a:t>dditional usage models are expected to be added in the future.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25319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CN"/>
              <a:t>References</a:t>
            </a:r>
          </a:p>
        </p:txBody>
      </p:sp>
      <p:sp>
        <p:nvSpPr>
          <p:cNvPr id="6349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latinLnBrk="1">
              <a:buNone/>
            </a:pPr>
            <a:r>
              <a:rPr lang="en-US" altLang="zh-CN" sz="1400" b="0" dirty="0" smtClean="0"/>
              <a:t>[1</a:t>
            </a:r>
            <a:r>
              <a:rPr lang="en-US" altLang="zh-CN" sz="1400" b="0" dirty="0"/>
              <a:t>] </a:t>
            </a:r>
            <a:r>
              <a:rPr lang="en-US" altLang="zh-CN" sz="1400" b="0" dirty="0" smtClean="0"/>
              <a:t>11-19-1164-00-0wng-wi-fi-sensing.pptx</a:t>
            </a:r>
          </a:p>
          <a:p>
            <a:pPr marL="0" indent="0" latinLnBrk="1">
              <a:buNone/>
            </a:pPr>
            <a:r>
              <a:rPr lang="en-US" altLang="zh-CN" sz="1400" b="0" dirty="0" smtClean="0"/>
              <a:t>[2</a:t>
            </a:r>
            <a:r>
              <a:rPr lang="en-US" altLang="zh-CN" sz="1400" b="0" dirty="0"/>
              <a:t>] </a:t>
            </a:r>
            <a:r>
              <a:rPr lang="en-US" altLang="zh-CN" sz="1400" b="0" dirty="0" smtClean="0"/>
              <a:t>11-19-1293-00-0wng-wi-fi-sensing-usages-requirements-technical-feasibility and standards gaps.pptx</a:t>
            </a:r>
          </a:p>
          <a:p>
            <a:pPr marL="0" indent="0" latinLnBrk="1">
              <a:buNone/>
            </a:pPr>
            <a:r>
              <a:rPr lang="en-US" altLang="zh-CN" sz="1400" b="0" dirty="0" smtClean="0"/>
              <a:t>[3</a:t>
            </a:r>
            <a:r>
              <a:rPr lang="en-US" altLang="zh-CN" sz="1400" b="0" dirty="0"/>
              <a:t>] </a:t>
            </a:r>
            <a:r>
              <a:rPr lang="en-US" altLang="zh-CN" sz="1400" b="0" dirty="0" smtClean="0"/>
              <a:t>11-19-1500-00-0wng-wi-fi-sensing-follow-up.pptx</a:t>
            </a:r>
            <a:endParaRPr lang="en-US" altLang="zh-CN" sz="1400" b="0" dirty="0"/>
          </a:p>
          <a:p>
            <a:pPr marL="0" indent="0" latinLnBrk="1">
              <a:buNone/>
            </a:pPr>
            <a:r>
              <a:rPr lang="en-US" altLang="zh-CN" sz="1400" b="0" dirty="0" smtClean="0"/>
              <a:t>[4] 11-19-1416-00-0wng-wi-fi-sensing-cooperation-and-standard-support.pptx</a:t>
            </a:r>
          </a:p>
          <a:p>
            <a:pPr marL="0" indent="0" latinLnBrk="1">
              <a:buNone/>
            </a:pPr>
            <a:r>
              <a:rPr lang="en-US" altLang="zh-CN" sz="1400" b="0" dirty="0" smtClean="0"/>
              <a:t>[5] 11-19-1551-00-0wng-wi-fi-sensing-in-60ghz-band.pptx</a:t>
            </a:r>
          </a:p>
          <a:p>
            <a:pPr marL="0" indent="0" latinLnBrk="1">
              <a:buNone/>
            </a:pPr>
            <a:r>
              <a:rPr lang="en-US" altLang="zh-CN" sz="1400" b="0" dirty="0" smtClean="0"/>
              <a:t>[6] 11-19-1626-01-0wng-802-11-sensing-applications-feasibility-standardization.pptx</a:t>
            </a:r>
          </a:p>
          <a:p>
            <a:pPr marL="0" indent="0" latinLnBrk="1">
              <a:buNone/>
            </a:pPr>
            <a:r>
              <a:rPr lang="en-US" altLang="zh-CN" sz="1400" b="0" dirty="0" smtClean="0"/>
              <a:t>[7] 11-19-1580-00-0wng-wi-fi-sensing-application-multipath-enhanced-device-free-localization.pptx</a:t>
            </a:r>
          </a:p>
          <a:p>
            <a:pPr marL="0" indent="0" latinLnBrk="1">
              <a:buNone/>
            </a:pPr>
            <a:r>
              <a:rPr lang="en-US" altLang="zh-CN" sz="1400" b="0" dirty="0" smtClean="0"/>
              <a:t>[</a:t>
            </a:r>
            <a:r>
              <a:rPr lang="en-US" altLang="zh-CN" sz="1400" b="0" dirty="0"/>
              <a:t>8</a:t>
            </a:r>
            <a:r>
              <a:rPr lang="en-US" altLang="zh-CN" sz="1400" b="0" dirty="0" smtClean="0"/>
              <a:t>] </a:t>
            </a:r>
            <a:r>
              <a:rPr lang="en-US" altLang="zh-CN" sz="1400" b="0" dirty="0"/>
              <a:t>11-16-0137-04-00az-ngp-use-case-document.pptx </a:t>
            </a:r>
            <a:endParaRPr lang="fr-FR" altLang="zh-CN" sz="1400" b="0" dirty="0"/>
          </a:p>
          <a:p>
            <a:endParaRPr lang="en-US" altLang="zh-CN" sz="1400" b="0" dirty="0"/>
          </a:p>
          <a:p>
            <a:endParaRPr lang="fr-FR" altLang="zh-CN" sz="1400" b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3493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C8316C94-C001-4232-BDF6-FB9E7FF48375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63494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zh-CN" dirty="0" err="1" smtClean="0"/>
              <a:t>Rui</a:t>
            </a:r>
            <a:r>
              <a:rPr lang="en-US" altLang="zh-CN" dirty="0" smtClean="0"/>
              <a:t> Du, et al. </a:t>
            </a:r>
            <a:r>
              <a:rPr lang="en-US" altLang="zh-CN" dirty="0"/>
              <a:t>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October </a:t>
            </a:r>
            <a:r>
              <a:rPr lang="en-US" altLang="zh-CN" sz="1800" dirty="0"/>
              <a:t>2019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096413" y="6475413"/>
            <a:ext cx="144751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err="1" smtClean="0"/>
              <a:t>Rui</a:t>
            </a:r>
            <a:r>
              <a:rPr lang="en-US" altLang="zh-CN" dirty="0" smtClean="0"/>
              <a:t> Du, et al. </a:t>
            </a:r>
            <a:r>
              <a:rPr lang="en-US" altLang="zh-CN" dirty="0"/>
              <a:t>(Huawei)</a:t>
            </a: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dirty="0"/>
              <a:t>Abstract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Several contributions about WLAN sensing have been discussed in July and September IEEE 802.11 meeting</a:t>
            </a:r>
            <a:r>
              <a:rPr lang="en-US" altLang="zh-CN" sz="2400" b="1" strike="sngStrike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[1-7], in which include some descriptions of usage models.</a:t>
            </a:r>
            <a:endParaRPr lang="en-US" altLang="zh-CN" sz="2400" b="1" i="0" u="none" strike="noStrike" cap="none" baseline="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</a:t>
            </a:r>
            <a:r>
              <a:rPr lang="en-US" altLang="zh-CN" sz="24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document </a:t>
            </a:r>
            <a:r>
              <a:rPr lang="en-US" altLang="zh-CN" sz="2400" b="1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defines relevant</a:t>
            </a:r>
            <a:r>
              <a:rPr lang="en-US" altLang="zh-CN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sz="24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terminologies to </a:t>
            </a:r>
            <a:r>
              <a:rPr lang="en-US" altLang="zh-CN" sz="2400" b="1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discuses </a:t>
            </a:r>
            <a:r>
              <a:rPr lang="en-US" altLang="zh-CN" sz="24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usage models for </a:t>
            </a:r>
            <a:r>
              <a:rPr lang="en-US" altLang="zh-CN" sz="2400" b="1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WLAN</a:t>
            </a:r>
            <a:r>
              <a:rPr lang="en-US" altLang="zh-CN" sz="24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sensing.  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400" b="1" dirty="0" smtClean="0"/>
              <a:t>In this initial version, </a:t>
            </a:r>
            <a:r>
              <a:rPr lang="en-GB" altLang="zh-CN" sz="2400" b="1" dirty="0"/>
              <a:t>o</a:t>
            </a:r>
            <a:r>
              <a:rPr lang="en-GB" altLang="zh-CN" sz="2400" b="1" dirty="0" smtClean="0"/>
              <a:t>nly two usage models are included and </a:t>
            </a:r>
            <a:r>
              <a:rPr lang="en-GB" altLang="zh-CN" sz="2400" b="1" dirty="0"/>
              <a:t>a</a:t>
            </a:r>
            <a:r>
              <a:rPr lang="en-GB" altLang="zh-CN" sz="2400" b="1" dirty="0" smtClean="0"/>
              <a:t>dditional usage models are expected to be added in the future.</a:t>
            </a:r>
            <a:endParaRPr lang="en-GB" altLang="zh-CN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852738"/>
            <a:ext cx="7772400" cy="1066800"/>
          </a:xfrm>
        </p:spPr>
        <p:txBody>
          <a:bodyPr/>
          <a:lstStyle/>
          <a:p>
            <a:r>
              <a:rPr lang="en-CA" altLang="zh-CN" dirty="0"/>
              <a:t>Usage model terminology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CBB1AC91-4FF5-4799-A18D-DD5EA77A24D1}" type="slidenum">
              <a:rPr lang="en-CA" altLang="zh-CN"/>
              <a:pPr/>
              <a:t>3</a:t>
            </a:fld>
            <a:endParaRPr lang="en-CA" altLang="zh-CN"/>
          </a:p>
        </p:txBody>
      </p:sp>
      <p:sp>
        <p:nvSpPr>
          <p:cNvPr id="1843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zh-CN" dirty="0" err="1" smtClean="0"/>
              <a:t>Rui</a:t>
            </a:r>
            <a:r>
              <a:rPr lang="en-US" altLang="zh-CN" dirty="0" smtClean="0"/>
              <a:t> Du, et al. </a:t>
            </a:r>
            <a:r>
              <a:rPr lang="en-US" altLang="zh-CN" dirty="0"/>
              <a:t>(Huawei)</a:t>
            </a:r>
          </a:p>
        </p:txBody>
      </p:sp>
      <p:sp>
        <p:nvSpPr>
          <p:cNvPr id="1843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October </a:t>
            </a:r>
            <a:r>
              <a:rPr lang="en-US" altLang="zh-CN" sz="1800" dirty="0"/>
              <a:t>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pPr algn="l"/>
            <a:r>
              <a:rPr lang="en-CA" altLang="zh-CN" sz="2800" dirty="0"/>
              <a:t>Usage model terminology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43000"/>
            <a:ext cx="7989887" cy="5332413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buFontTx/>
              <a:buNone/>
              <a:defRPr/>
            </a:pPr>
            <a:endParaRPr lang="en-US" sz="1600" dirty="0">
              <a:solidFill>
                <a:srgbClr val="0000FF"/>
              </a:solidFill>
              <a:ea typeface="ＭＳ Ｐゴシック" pitchFamily="34" charset="-128"/>
            </a:endParaRPr>
          </a:p>
          <a:p>
            <a:pPr marL="0" indent="0" algn="just">
              <a:spcBef>
                <a:spcPts val="600"/>
              </a:spcBef>
              <a:buFontTx/>
              <a:buNone/>
              <a:defRPr/>
            </a:pPr>
            <a:r>
              <a:rPr lang="en-US" sz="1600" dirty="0">
                <a:solidFill>
                  <a:srgbClr val="0000FF"/>
                </a:solidFill>
                <a:ea typeface="ＭＳ Ｐゴシック" pitchFamily="34" charset="-128"/>
              </a:rPr>
              <a:t>Usage Model </a:t>
            </a:r>
            <a:r>
              <a:rPr lang="en-US" sz="1600" dirty="0">
                <a:ea typeface="ＭＳ Ｐゴシック" pitchFamily="34" charset="-128"/>
              </a:rPr>
              <a:t>– A usage model is the </a:t>
            </a:r>
            <a:r>
              <a:rPr lang="en-US" sz="1600" dirty="0">
                <a:solidFill>
                  <a:srgbClr val="0000FF"/>
                </a:solidFill>
                <a:ea typeface="ＭＳ Ｐゴシック" pitchFamily="34" charset="-128"/>
              </a:rPr>
              <a:t>combination</a:t>
            </a:r>
            <a:r>
              <a:rPr lang="en-US" sz="1600" dirty="0">
                <a:ea typeface="ＭＳ Ｐゴシック" pitchFamily="34" charset="-128"/>
              </a:rPr>
              <a:t> of the following 4 items below and in the next slide; not to be confused with a </a:t>
            </a:r>
            <a:r>
              <a:rPr lang="en-US" sz="1600" dirty="0">
                <a:solidFill>
                  <a:srgbClr val="0000FF"/>
                </a:solidFill>
                <a:ea typeface="ＭＳ Ｐゴシック" pitchFamily="34" charset="-128"/>
              </a:rPr>
              <a:t>use case </a:t>
            </a:r>
            <a:r>
              <a:rPr lang="en-US" sz="1600" dirty="0">
                <a:ea typeface="ＭＳ Ｐゴシック" pitchFamily="34" charset="-128"/>
              </a:rPr>
              <a:t>which is the </a:t>
            </a:r>
            <a:r>
              <a:rPr lang="en-US" sz="1600" dirty="0">
                <a:solidFill>
                  <a:srgbClr val="0000FF"/>
                </a:solidFill>
                <a:ea typeface="ＭＳ Ｐゴシック" pitchFamily="34" charset="-128"/>
              </a:rPr>
              <a:t>specific set of steps </a:t>
            </a:r>
            <a:r>
              <a:rPr lang="en-US" sz="1600" dirty="0">
                <a:ea typeface="ＭＳ Ｐゴシック" pitchFamily="34" charset="-128"/>
              </a:rPr>
              <a:t>to accomplish a particular task. </a:t>
            </a:r>
          </a:p>
          <a:p>
            <a:pPr marL="0" indent="0" algn="just">
              <a:spcBef>
                <a:spcPts val="600"/>
              </a:spcBef>
              <a:buFontTx/>
              <a:buNone/>
              <a:defRPr/>
            </a:pPr>
            <a:endParaRPr lang="en-US" sz="600" dirty="0">
              <a:ea typeface="ＭＳ Ｐゴシック" pitchFamily="34" charset="-128"/>
            </a:endParaRPr>
          </a:p>
          <a:p>
            <a:pPr algn="just">
              <a:spcBef>
                <a:spcPts val="600"/>
              </a:spcBef>
              <a:defRPr/>
            </a:pPr>
            <a:r>
              <a:rPr lang="en-US" sz="1600" dirty="0">
                <a:ea typeface="ＭＳ Ｐゴシック" pitchFamily="34" charset="-128"/>
              </a:rPr>
              <a:t>Pre-Conditions </a:t>
            </a:r>
            <a:r>
              <a:rPr lang="en-US" sz="1600" b="0" dirty="0">
                <a:ea typeface="ＭＳ Ｐゴシック" pitchFamily="34" charset="-128"/>
              </a:rPr>
              <a:t>– Initial conditions before the use case begins.</a:t>
            </a:r>
          </a:p>
          <a:p>
            <a:pPr algn="just">
              <a:spcBef>
                <a:spcPts val="600"/>
              </a:spcBef>
              <a:defRPr/>
            </a:pPr>
            <a:r>
              <a:rPr lang="en-US" sz="1600" dirty="0">
                <a:ea typeface="ＭＳ Ｐゴシック" pitchFamily="34" charset="-128"/>
              </a:rPr>
              <a:t>Environment </a:t>
            </a:r>
            <a:r>
              <a:rPr lang="en-US" sz="1600" b="0" dirty="0">
                <a:ea typeface="ＭＳ Ｐゴシック" pitchFamily="34" charset="-128"/>
              </a:rPr>
              <a:t>– The type of place in which the network of the use case is deployed, such as home, outdoor, hot spot, enterprise, metropolitan area, etc.</a:t>
            </a:r>
          </a:p>
          <a:p>
            <a:pPr algn="just">
              <a:spcBef>
                <a:spcPts val="600"/>
              </a:spcBef>
              <a:defRPr/>
            </a:pPr>
            <a:r>
              <a:rPr lang="en-US" sz="1600" dirty="0">
                <a:ea typeface="ＭＳ Ｐゴシック" pitchFamily="34" charset="-128"/>
              </a:rPr>
              <a:t>Use case </a:t>
            </a:r>
            <a:r>
              <a:rPr lang="en-US" sz="1600" b="0" dirty="0">
                <a:ea typeface="ＭＳ Ｐゴシック" pitchFamily="34" charset="-128"/>
              </a:rPr>
              <a:t>– A use case is task oriented. It describes the specific step-by-step actions performed by a user or device. One use case example is a user starting and stopping a video stream.</a:t>
            </a:r>
          </a:p>
          <a:p>
            <a:pPr marL="0" indent="0" algn="just">
              <a:spcBef>
                <a:spcPts val="600"/>
              </a:spcBef>
              <a:buNone/>
              <a:defRPr/>
            </a:pPr>
            <a:endParaRPr lang="en-US" sz="1800" b="0" dirty="0">
              <a:ea typeface="ＭＳ Ｐゴシック" pitchFamily="34" charset="-128"/>
            </a:endParaRP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4FB428D8-2D1E-4A17-B060-DE5555684B85}" type="slidenum">
              <a:rPr lang="en-CA" altLang="zh-CN"/>
              <a:pPr/>
              <a:t>4</a:t>
            </a:fld>
            <a:endParaRPr lang="en-CA" altLang="zh-CN"/>
          </a:p>
        </p:txBody>
      </p:sp>
      <p:sp>
        <p:nvSpPr>
          <p:cNvPr id="19461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zh-CN" dirty="0" err="1" smtClean="0"/>
              <a:t>Rui</a:t>
            </a:r>
            <a:r>
              <a:rPr lang="en-US" altLang="zh-CN" dirty="0" smtClean="0"/>
              <a:t> Du, et al. </a:t>
            </a:r>
            <a:r>
              <a:rPr lang="en-US" altLang="zh-CN" dirty="0"/>
              <a:t>(Huawei)</a:t>
            </a:r>
          </a:p>
        </p:txBody>
      </p:sp>
      <p:sp>
        <p:nvSpPr>
          <p:cNvPr id="194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October </a:t>
            </a:r>
            <a:r>
              <a:rPr lang="en-US" altLang="zh-CN" sz="1800" dirty="0"/>
              <a:t>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pPr algn="l"/>
            <a:r>
              <a:rPr lang="en-CA" altLang="zh-CN" sz="2800" dirty="0"/>
              <a:t>Usage model terminology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295400"/>
            <a:ext cx="7989887" cy="5029200"/>
          </a:xfrm>
        </p:spPr>
        <p:txBody>
          <a:bodyPr/>
          <a:lstStyle/>
          <a:p>
            <a:pPr algn="just">
              <a:spcBef>
                <a:spcPts val="0"/>
              </a:spcBef>
              <a:defRPr/>
            </a:pPr>
            <a:r>
              <a:rPr lang="en-US" sz="1600" dirty="0">
                <a:ea typeface="ＭＳ Ｐゴシック" pitchFamily="34" charset="-128"/>
              </a:rPr>
              <a:t>R</a:t>
            </a:r>
            <a:r>
              <a:rPr lang="en-US" sz="1400" dirty="0">
                <a:ea typeface="ＭＳ Ｐゴシック" pitchFamily="34" charset="-128"/>
              </a:rPr>
              <a:t>equirement</a:t>
            </a:r>
            <a:r>
              <a:rPr lang="en-US" altLang="zh-CN" sz="1400" dirty="0">
                <a:ea typeface="ＭＳ Ｐゴシック" pitchFamily="34" charset="-128"/>
              </a:rPr>
              <a:t> and attribute</a:t>
            </a:r>
            <a:r>
              <a:rPr lang="en-US" altLang="zh-CN" sz="1400" b="0" dirty="0">
                <a:ea typeface="ＭＳ Ｐゴシック" pitchFamily="34" charset="-128"/>
              </a:rPr>
              <a:t>– </a:t>
            </a:r>
            <a:r>
              <a:rPr lang="en-US" sz="1400" b="0" dirty="0">
                <a:ea typeface="ＭＳ Ｐゴシック" pitchFamily="34" charset="-128"/>
              </a:rPr>
              <a:t> </a:t>
            </a:r>
          </a:p>
          <a:p>
            <a:pPr marL="715963" lvl="1" algn="just">
              <a:spcBef>
                <a:spcPts val="0"/>
              </a:spcBef>
              <a:defRPr/>
            </a:pPr>
            <a:r>
              <a:rPr lang="en-US" sz="1100" b="1" dirty="0">
                <a:ea typeface="ＭＳ Ｐゴシック" pitchFamily="34" charset="-128"/>
              </a:rPr>
              <a:t>Sensing range: </a:t>
            </a:r>
            <a:r>
              <a:rPr lang="en-US" altLang="zh-CN" sz="1100" dirty="0">
                <a:ea typeface="ＭＳ Ｐゴシック" pitchFamily="34" charset="-128"/>
              </a:rPr>
              <a:t>the maximum distance from a sensing device to the target</a:t>
            </a:r>
            <a:r>
              <a:rPr lang="en-US" sz="1100" dirty="0">
                <a:ea typeface="ＭＳ Ｐゴシック" pitchFamily="34" charset="-128"/>
              </a:rPr>
              <a:t>. </a:t>
            </a:r>
          </a:p>
          <a:p>
            <a:pPr marL="715963" lvl="1" indent="0" algn="just">
              <a:spcBef>
                <a:spcPts val="0"/>
              </a:spcBef>
              <a:buNone/>
              <a:defRPr/>
            </a:pPr>
            <a:r>
              <a:rPr lang="en-US" sz="1100" dirty="0">
                <a:ea typeface="ＭＳ Ｐゴシック" pitchFamily="34" charset="-128"/>
              </a:rPr>
              <a:t>E.g., &lt; 5m would indicate that the distance from </a:t>
            </a:r>
            <a:r>
              <a:rPr lang="en-US" altLang="zh-CN" sz="1100" dirty="0">
                <a:ea typeface="ＭＳ Ｐゴシック" pitchFamily="34" charset="-128"/>
              </a:rPr>
              <a:t>a </a:t>
            </a:r>
            <a:r>
              <a:rPr lang="en-US" sz="1100" dirty="0">
                <a:ea typeface="ＭＳ Ｐゴシック" pitchFamily="34" charset="-128"/>
              </a:rPr>
              <a:t>sensing device to the target is within 5 meters.</a:t>
            </a:r>
          </a:p>
          <a:p>
            <a:pPr marL="715963" lvl="1" algn="just">
              <a:spcBef>
                <a:spcPts val="0"/>
              </a:spcBef>
              <a:defRPr/>
            </a:pPr>
            <a:r>
              <a:rPr lang="en-US" sz="1100" b="1" dirty="0">
                <a:ea typeface="ＭＳ Ｐゴシック" pitchFamily="34" charset="-128"/>
              </a:rPr>
              <a:t>Expected Location Accuracy</a:t>
            </a:r>
            <a:r>
              <a:rPr lang="en-US" sz="1100" dirty="0">
                <a:ea typeface="ＭＳ Ｐゴシック" pitchFamily="34" charset="-128"/>
              </a:rPr>
              <a:t>: Location can be specified using Cartesian  (X,Y,Z) or Polar (R, theta, ph</a:t>
            </a:r>
            <a:r>
              <a:rPr lang="en-US" altLang="zh-CN" sz="1100" dirty="0">
                <a:ea typeface="ＭＳ Ｐゴシック" pitchFamily="34" charset="-128"/>
              </a:rPr>
              <a:t>i</a:t>
            </a:r>
            <a:r>
              <a:rPr lang="en-US" sz="1100" dirty="0">
                <a:ea typeface="ＭＳ Ｐゴシック" pitchFamily="34" charset="-128"/>
              </a:rPr>
              <a:t>) coordinates. Location accuracy is specified in terms of distance from actual location measured in either Cartesian or Polar coordinates. </a:t>
            </a:r>
          </a:p>
          <a:p>
            <a:pPr marL="715963" lvl="1" indent="0" algn="just">
              <a:spcBef>
                <a:spcPts val="0"/>
              </a:spcBef>
              <a:buNone/>
              <a:defRPr/>
            </a:pPr>
            <a:r>
              <a:rPr lang="en-US" sz="1100" dirty="0">
                <a:ea typeface="ＭＳ Ｐゴシック" pitchFamily="34" charset="-128"/>
              </a:rPr>
              <a:t>E.g., &lt;XYZ: 10cm@90% is a requirement that the computed location be within 10cm of the actual location 90% of the time using Cartesian coordinates. </a:t>
            </a:r>
          </a:p>
          <a:p>
            <a:pPr marL="715963" lvl="1" algn="just">
              <a:spcBef>
                <a:spcPts val="0"/>
              </a:spcBef>
              <a:defRPr/>
            </a:pPr>
            <a:r>
              <a:rPr lang="en-US" sz="1100" b="1" dirty="0">
                <a:ea typeface="ＭＳ Ｐゴシック" pitchFamily="34" charset="-128"/>
              </a:rPr>
              <a:t>Expected Velocity Accuracy</a:t>
            </a:r>
            <a:r>
              <a:rPr lang="en-US" sz="1100" dirty="0">
                <a:ea typeface="ＭＳ Ｐゴシック" pitchFamily="34" charset="-128"/>
              </a:rPr>
              <a:t>: Velocity can be specified using Cartesian  (X,Y,Z) or Polar (R, theta, ph</a:t>
            </a:r>
            <a:r>
              <a:rPr lang="en-US" altLang="zh-CN" sz="1100" dirty="0">
                <a:ea typeface="ＭＳ Ｐゴシック" pitchFamily="34" charset="-128"/>
              </a:rPr>
              <a:t>i</a:t>
            </a:r>
            <a:r>
              <a:rPr lang="en-US" sz="1100" dirty="0">
                <a:ea typeface="ＭＳ Ｐゴシック" pitchFamily="34" charset="-128"/>
              </a:rPr>
              <a:t>) coordinates. Velocity accuracy is specified in terms of difference from the actual velocity measured using either Cartesian or Polar coordinates. </a:t>
            </a:r>
          </a:p>
          <a:p>
            <a:pPr marL="715963" lvl="1" indent="0" algn="just">
              <a:spcBef>
                <a:spcPts val="0"/>
              </a:spcBef>
              <a:buNone/>
              <a:defRPr/>
            </a:pPr>
            <a:r>
              <a:rPr lang="en-US" sz="1100" dirty="0">
                <a:ea typeface="ＭＳ Ｐゴシック" pitchFamily="34" charset="-128"/>
              </a:rPr>
              <a:t>E.g., &lt; XYZ: 0.2 m/sec@90% is a requirement that the computed velocity be within 0.2m/sec of the actual velocity 90% of the time using Cartesian coordinates.</a:t>
            </a:r>
          </a:p>
          <a:p>
            <a:pPr marL="715963" lvl="1" algn="just">
              <a:spcBef>
                <a:spcPts val="0"/>
              </a:spcBef>
              <a:defRPr/>
            </a:pPr>
            <a:r>
              <a:rPr lang="en-US" sz="1100" b="1" dirty="0">
                <a:ea typeface="ＭＳ Ｐゴシック" pitchFamily="34" charset="-128"/>
              </a:rPr>
              <a:t>Detection Accuracy (DA): </a:t>
            </a:r>
            <a:r>
              <a:rPr lang="en-US" sz="1100" dirty="0">
                <a:ea typeface="ＭＳ Ｐゴシック" pitchFamily="34" charset="-128"/>
              </a:rPr>
              <a:t>The detection accuracy is specified in terms of probability of correctness for one of the following</a:t>
            </a:r>
            <a:r>
              <a:rPr lang="zh-CN" altLang="en-US" sz="1100" dirty="0">
                <a:ea typeface="ＭＳ Ｐゴシック" pitchFamily="34" charset="-128"/>
              </a:rPr>
              <a:t>：</a:t>
            </a:r>
            <a:r>
              <a:rPr lang="en-US" sz="1100" dirty="0">
                <a:ea typeface="ＭＳ Ｐゴシック" pitchFamily="34" charset="-128"/>
              </a:rPr>
              <a:t> </a:t>
            </a:r>
          </a:p>
          <a:p>
            <a:pPr marL="457200" lvl="1" indent="0" algn="just">
              <a:spcBef>
                <a:spcPts val="0"/>
              </a:spcBef>
              <a:buNone/>
              <a:defRPr/>
            </a:pPr>
            <a:r>
              <a:rPr lang="en-US" sz="1050" dirty="0">
                <a:ea typeface="ＭＳ Ｐゴシック" pitchFamily="34" charset="-128"/>
              </a:rPr>
              <a:t>	a) gesture detection where a pre-defined set of gestures and/or motions shall be identified </a:t>
            </a:r>
          </a:p>
          <a:p>
            <a:pPr marL="457200" lvl="1" indent="0" algn="just">
              <a:spcBef>
                <a:spcPts val="0"/>
              </a:spcBef>
              <a:buNone/>
              <a:defRPr/>
            </a:pPr>
            <a:r>
              <a:rPr lang="en-US" sz="1050" dirty="0">
                <a:ea typeface="ＭＳ Ｐゴシック" pitchFamily="34" charset="-128"/>
              </a:rPr>
              <a:t>	b) presence detection </a:t>
            </a:r>
          </a:p>
          <a:p>
            <a:pPr marL="457200" lvl="1" indent="0" algn="just">
              <a:spcBef>
                <a:spcPts val="0"/>
              </a:spcBef>
              <a:buNone/>
              <a:defRPr/>
            </a:pPr>
            <a:r>
              <a:rPr lang="en-US" sz="1050" dirty="0">
                <a:ea typeface="ＭＳ Ｐゴシック" pitchFamily="34" charset="-128"/>
              </a:rPr>
              <a:t>	c) a specific body activity detection like breathing </a:t>
            </a:r>
          </a:p>
          <a:p>
            <a:pPr marL="457200" lvl="1" indent="0" algn="just">
              <a:spcBef>
                <a:spcPts val="0"/>
              </a:spcBef>
              <a:buNone/>
              <a:defRPr/>
            </a:pPr>
            <a:r>
              <a:rPr lang="en-US" sz="1050" dirty="0">
                <a:ea typeface="ＭＳ Ｐゴシック" pitchFamily="34" charset="-128"/>
              </a:rPr>
              <a:t>	d) real person detection distinguishing human from non-human or animal. </a:t>
            </a:r>
          </a:p>
          <a:p>
            <a:pPr marL="715963" lvl="1" indent="0" algn="just">
              <a:spcBef>
                <a:spcPts val="0"/>
              </a:spcBef>
              <a:buNone/>
              <a:defRPr/>
            </a:pPr>
            <a:r>
              <a:rPr lang="en-US" sz="1100" dirty="0">
                <a:ea typeface="ＭＳ Ｐゴシック" pitchFamily="34" charset="-128"/>
              </a:rPr>
              <a:t>E.g., &gt;95% is a requirement that the percentage of accurate detection is more that 95%.</a:t>
            </a:r>
          </a:p>
          <a:p>
            <a:pPr marL="715963" lvl="1" algn="just">
              <a:spcBef>
                <a:spcPts val="0"/>
              </a:spcBef>
              <a:defRPr/>
            </a:pPr>
            <a:r>
              <a:rPr lang="en-US" sz="1100" b="1" dirty="0">
                <a:ea typeface="ＭＳ Ｐゴシック" pitchFamily="34" charset="-128"/>
              </a:rPr>
              <a:t>Field of View (FOV): </a:t>
            </a:r>
            <a:r>
              <a:rPr lang="en-US" sz="1100" dirty="0">
                <a:ea typeface="ＭＳ Ｐゴシック" pitchFamily="34" charset="-128"/>
              </a:rPr>
              <a:t>The angle through which the sensing device </a:t>
            </a:r>
            <a:r>
              <a:rPr lang="en-US" sz="1100" dirty="0" smtClean="0">
                <a:ea typeface="ＭＳ Ｐゴシック" pitchFamily="34" charset="-128"/>
              </a:rPr>
              <a:t>performs </a:t>
            </a:r>
            <a:r>
              <a:rPr lang="en-US" sz="1100" dirty="0">
                <a:ea typeface="ＭＳ Ｐゴシック" pitchFamily="34" charset="-128"/>
              </a:rPr>
              <a:t>sensing and detection, i.e., the FOV indicates the coverage area of a sensing device. </a:t>
            </a:r>
          </a:p>
          <a:p>
            <a:pPr marL="715963" lvl="1" indent="0" algn="just">
              <a:spcBef>
                <a:spcPts val="0"/>
              </a:spcBef>
              <a:buNone/>
              <a:defRPr/>
            </a:pPr>
            <a:r>
              <a:rPr lang="en-US" sz="1100" dirty="0">
                <a:ea typeface="ＭＳ Ｐゴシック" pitchFamily="34" charset="-128"/>
              </a:rPr>
              <a:t>E.g., </a:t>
            </a:r>
            <a:r>
              <a:rPr lang="en-US" sz="1050" dirty="0">
                <a:ea typeface="ＭＳ Ｐゴシック" pitchFamily="34" charset="-128"/>
              </a:rPr>
              <a:t>±50°</a:t>
            </a:r>
            <a:r>
              <a:rPr lang="en-US" sz="1100" dirty="0">
                <a:ea typeface="ＭＳ Ｐゴシック" pitchFamily="34" charset="-128"/>
              </a:rPr>
              <a:t>is a requirement that the coverage area of a sensing device is </a:t>
            </a:r>
            <a:r>
              <a:rPr lang="en-US" sz="1050" dirty="0">
                <a:ea typeface="ＭＳ Ｐゴシック" pitchFamily="34" charset="-128"/>
              </a:rPr>
              <a:t>±50°.</a:t>
            </a:r>
            <a:endParaRPr lang="en-US" sz="1100" dirty="0">
              <a:ea typeface="ＭＳ Ｐゴシック" pitchFamily="34" charset="-128"/>
            </a:endParaRPr>
          </a:p>
          <a:p>
            <a:pPr marL="715963" lvl="1" algn="just">
              <a:spcBef>
                <a:spcPts val="0"/>
              </a:spcBef>
              <a:defRPr/>
            </a:pPr>
            <a:r>
              <a:rPr lang="en-US" sz="1100" b="1" dirty="0">
                <a:ea typeface="ＭＳ Ｐゴシック" pitchFamily="34" charset="-128"/>
              </a:rPr>
              <a:t>Expected Latency</a:t>
            </a:r>
            <a:r>
              <a:rPr lang="en-US" sz="1100" dirty="0">
                <a:ea typeface="ＭＳ Ｐゴシック" pitchFamily="34" charset="-128"/>
              </a:rPr>
              <a:t>: Expected time taken to complete the related </a:t>
            </a:r>
            <a:r>
              <a:rPr lang="en-US" sz="1100" dirty="0" smtClean="0">
                <a:ea typeface="ＭＳ Ｐゴシック" pitchFamily="34" charset="-128"/>
              </a:rPr>
              <a:t>WLAN sensing </a:t>
            </a:r>
            <a:r>
              <a:rPr lang="en-US" sz="1100" dirty="0">
                <a:ea typeface="ＭＳ Ｐゴシック" pitchFamily="34" charset="-128"/>
              </a:rPr>
              <a:t>process. </a:t>
            </a:r>
          </a:p>
          <a:p>
            <a:pPr marL="715963" lvl="1" indent="0" algn="just">
              <a:spcBef>
                <a:spcPts val="0"/>
              </a:spcBef>
              <a:buNone/>
              <a:defRPr/>
            </a:pPr>
            <a:r>
              <a:rPr lang="en-US" sz="1100" dirty="0">
                <a:ea typeface="ＭＳ Ｐゴシック" pitchFamily="34" charset="-128"/>
              </a:rPr>
              <a:t>E.g., 10 </a:t>
            </a:r>
            <a:r>
              <a:rPr lang="en-US" sz="1100" dirty="0" err="1">
                <a:ea typeface="ＭＳ Ｐゴシック" pitchFamily="34" charset="-128"/>
              </a:rPr>
              <a:t>ms</a:t>
            </a:r>
            <a:r>
              <a:rPr lang="en-US" sz="1100" dirty="0">
                <a:ea typeface="ＭＳ Ｐゴシック" pitchFamily="34" charset="-128"/>
              </a:rPr>
              <a:t> latency would indicate that </a:t>
            </a:r>
            <a:r>
              <a:rPr lang="en-US" altLang="zh-CN" sz="1100" dirty="0" smtClean="0">
                <a:ea typeface="ＭＳ Ｐゴシック" pitchFamily="34" charset="-128"/>
              </a:rPr>
              <a:t>WLAN sensing process </a:t>
            </a:r>
            <a:r>
              <a:rPr lang="en-US" altLang="zh-CN" sz="1100" dirty="0">
                <a:ea typeface="ＭＳ Ｐゴシック" pitchFamily="34" charset="-128"/>
              </a:rPr>
              <a:t>needs to be completed </a:t>
            </a:r>
            <a:r>
              <a:rPr lang="en-US" sz="1100" dirty="0">
                <a:ea typeface="ＭＳ Ｐゴシック" pitchFamily="34" charset="-128"/>
              </a:rPr>
              <a:t>within 10 </a:t>
            </a:r>
            <a:r>
              <a:rPr lang="en-US" sz="1100" dirty="0" err="1">
                <a:ea typeface="ＭＳ Ｐゴシック" pitchFamily="34" charset="-128"/>
              </a:rPr>
              <a:t>ms.</a:t>
            </a:r>
            <a:endParaRPr lang="en-US" sz="1100" dirty="0">
              <a:ea typeface="ＭＳ Ｐゴシック" pitchFamily="34" charset="-128"/>
            </a:endParaRPr>
          </a:p>
          <a:p>
            <a:pPr marL="715963" lvl="1" algn="just">
              <a:spcBef>
                <a:spcPts val="0"/>
              </a:spcBef>
              <a:defRPr/>
            </a:pPr>
            <a:r>
              <a:rPr lang="en-US" sz="1100" b="1" dirty="0">
                <a:ea typeface="ＭＳ Ｐゴシック" pitchFamily="34" charset="-128"/>
              </a:rPr>
              <a:t>Expected Refresh Rate</a:t>
            </a:r>
            <a:r>
              <a:rPr lang="en-US" sz="1100" dirty="0">
                <a:ea typeface="ＭＳ Ｐゴシック" pitchFamily="34" charset="-128"/>
              </a:rPr>
              <a:t>: This defines how </a:t>
            </a:r>
            <a:r>
              <a:rPr lang="en-US" sz="1100" dirty="0" smtClean="0">
                <a:ea typeface="ＭＳ Ｐゴシック" pitchFamily="34" charset="-128"/>
              </a:rPr>
              <a:t>frequent the </a:t>
            </a:r>
            <a:r>
              <a:rPr lang="en-US" sz="1100" dirty="0">
                <a:ea typeface="ＭＳ Ｐゴシック" pitchFamily="34" charset="-128"/>
              </a:rPr>
              <a:t>refresh takes place. </a:t>
            </a:r>
          </a:p>
          <a:p>
            <a:pPr marL="715963" lvl="1" indent="0" algn="just">
              <a:spcBef>
                <a:spcPts val="0"/>
              </a:spcBef>
              <a:buNone/>
              <a:defRPr/>
            </a:pPr>
            <a:r>
              <a:rPr lang="en-US" sz="1100" dirty="0">
                <a:ea typeface="ＭＳ Ｐゴシック" pitchFamily="34" charset="-128"/>
              </a:rPr>
              <a:t>E.g. a refresh rate of </a:t>
            </a:r>
            <a:r>
              <a:rPr lang="en-US" sz="1100" dirty="0" smtClean="0">
                <a:ea typeface="ＭＳ Ｐゴシック" pitchFamily="34" charset="-128"/>
              </a:rPr>
              <a:t>10 Hz would </a:t>
            </a:r>
            <a:r>
              <a:rPr lang="en-US" sz="1100" dirty="0">
                <a:ea typeface="ＭＳ Ｐゴシック" pitchFamily="34" charset="-128"/>
              </a:rPr>
              <a:t>indicate that </a:t>
            </a:r>
            <a:r>
              <a:rPr lang="en-US" sz="1100" dirty="0" smtClean="0">
                <a:ea typeface="ＭＳ Ｐゴシック" pitchFamily="34" charset="-128"/>
              </a:rPr>
              <a:t>WLAN sensing </a:t>
            </a:r>
            <a:r>
              <a:rPr lang="en-US" sz="1100" dirty="0">
                <a:ea typeface="ＭＳ Ｐゴシック" pitchFamily="34" charset="-128"/>
              </a:rPr>
              <a:t>results </a:t>
            </a:r>
            <a:r>
              <a:rPr lang="en-US" sz="1100" dirty="0" smtClean="0">
                <a:ea typeface="ＭＳ Ｐゴシック" pitchFamily="34" charset="-128"/>
              </a:rPr>
              <a:t>need </a:t>
            </a:r>
            <a:r>
              <a:rPr lang="en-US" sz="1100" dirty="0">
                <a:ea typeface="ＭＳ Ｐゴシック" pitchFamily="34" charset="-128"/>
              </a:rPr>
              <a:t>to be refreshed </a:t>
            </a:r>
            <a:r>
              <a:rPr lang="en-US" sz="1100" dirty="0" smtClean="0">
                <a:ea typeface="ＭＳ Ｐゴシック" pitchFamily="34" charset="-128"/>
              </a:rPr>
              <a:t>10 times in a second.</a:t>
            </a:r>
            <a:endParaRPr lang="en-US" sz="1100" dirty="0">
              <a:ea typeface="ＭＳ Ｐゴシック" pitchFamily="34" charset="-128"/>
            </a:endParaRPr>
          </a:p>
          <a:p>
            <a:pPr marL="715963" lvl="1" algn="just">
              <a:spcBef>
                <a:spcPts val="0"/>
              </a:spcBef>
              <a:defRPr/>
            </a:pPr>
            <a:r>
              <a:rPr lang="en-US" sz="1100" b="1" dirty="0">
                <a:ea typeface="ＭＳ Ｐゴシック" pitchFamily="34" charset="-128"/>
              </a:rPr>
              <a:t>Expected number of simultaneous </a:t>
            </a:r>
            <a:r>
              <a:rPr lang="en-US" sz="1100" b="1" dirty="0" smtClean="0">
                <a:ea typeface="ＭＳ Ｐゴシック" pitchFamily="34" charset="-128"/>
              </a:rPr>
              <a:t>targets: </a:t>
            </a:r>
            <a:r>
              <a:rPr lang="en-US" sz="1100" dirty="0" smtClean="0">
                <a:ea typeface="ＭＳ Ｐゴシック" pitchFamily="34" charset="-128"/>
              </a:rPr>
              <a:t>This defines how many targets could be detected simultaneously within the sensing area.</a:t>
            </a:r>
          </a:p>
          <a:p>
            <a:pPr marL="715963" lvl="1" algn="just">
              <a:spcBef>
                <a:spcPts val="0"/>
              </a:spcBef>
              <a:defRPr/>
            </a:pPr>
            <a:r>
              <a:rPr lang="en-US" sz="1100" dirty="0" smtClean="0">
                <a:ea typeface="ＭＳ Ｐゴシック" pitchFamily="34" charset="-128"/>
              </a:rPr>
              <a:t>E.g. a simultaneous targets number of 5 would indicate that 5 targets could be detected/monitored/… simultaneously by WLAN sensing device within the sensing area.</a:t>
            </a:r>
            <a:endParaRPr lang="en-US" sz="1400" dirty="0">
              <a:ea typeface="ＭＳ Ｐゴシック" pitchFamily="34" charset="-128"/>
            </a:endParaRP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4FB428D8-2D1E-4A17-B060-DE5555684B85}" type="slidenum">
              <a:rPr lang="en-CA" altLang="zh-CN"/>
              <a:pPr/>
              <a:t>5</a:t>
            </a:fld>
            <a:endParaRPr lang="en-CA" altLang="zh-CN"/>
          </a:p>
        </p:txBody>
      </p:sp>
      <p:sp>
        <p:nvSpPr>
          <p:cNvPr id="19461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zh-CN" dirty="0" err="1" smtClean="0"/>
              <a:t>Rui</a:t>
            </a:r>
            <a:r>
              <a:rPr lang="en-US" altLang="zh-CN" dirty="0" smtClean="0"/>
              <a:t> Du, et al. </a:t>
            </a:r>
            <a:r>
              <a:rPr lang="en-US" altLang="zh-CN" dirty="0"/>
              <a:t>(Huawei)</a:t>
            </a:r>
          </a:p>
        </p:txBody>
      </p:sp>
      <p:sp>
        <p:nvSpPr>
          <p:cNvPr id="194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October </a:t>
            </a:r>
            <a:r>
              <a:rPr lang="en-US" altLang="zh-CN" sz="1800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250423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October </a:t>
            </a:r>
            <a:r>
              <a:rPr lang="en-US" altLang="zh-CN" sz="1800" dirty="0"/>
              <a:t>2019</a:t>
            </a:r>
            <a:endParaRPr lang="en-CA" altLang="zh-CN" sz="1800" dirty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852738"/>
            <a:ext cx="7772400" cy="1066800"/>
          </a:xfrm>
        </p:spPr>
        <p:txBody>
          <a:bodyPr/>
          <a:lstStyle/>
          <a:p>
            <a:r>
              <a:rPr lang="en-CA" altLang="zh-CN" dirty="0"/>
              <a:t>List of usage models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06C9461B-11B5-468C-9550-D1D836171669}" type="slidenum">
              <a:rPr lang="en-CA" altLang="zh-CN"/>
              <a:pPr/>
              <a:t>6</a:t>
            </a:fld>
            <a:endParaRPr lang="en-CA" altLang="zh-CN"/>
          </a:p>
        </p:txBody>
      </p:sp>
      <p:sp>
        <p:nvSpPr>
          <p:cNvPr id="28677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zh-CN" dirty="0" err="1" smtClean="0"/>
              <a:t>Rui</a:t>
            </a:r>
            <a:r>
              <a:rPr lang="en-US" altLang="zh-CN" dirty="0" smtClean="0"/>
              <a:t> Du, et al. </a:t>
            </a:r>
            <a:r>
              <a:rPr lang="en-US" altLang="zh-CN" dirty="0"/>
              <a:t>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October </a:t>
            </a:r>
            <a:r>
              <a:rPr lang="en-US" altLang="zh-CN" sz="1800" dirty="0"/>
              <a:t>2019</a:t>
            </a:r>
            <a:endParaRPr lang="en-CA" altLang="zh-CN" sz="1800" dirty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628650"/>
            <a:ext cx="7761288" cy="514350"/>
          </a:xfrm>
        </p:spPr>
        <p:txBody>
          <a:bodyPr/>
          <a:lstStyle/>
          <a:p>
            <a:pPr algn="l"/>
            <a:r>
              <a:rPr lang="en-US" altLang="zh-CN" sz="2400" dirty="0"/>
              <a:t>1. Audio with user tracking (Follow-me sound) (1/2)</a:t>
            </a:r>
            <a:endParaRPr lang="en-CA" altLang="zh-CN" sz="2400" dirty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912" y="1339056"/>
            <a:ext cx="4162425" cy="4452144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FontTx/>
              <a:buNone/>
            </a:pPr>
            <a:r>
              <a:rPr lang="en-US" altLang="zh-CN" sz="1600" u="sng" dirty="0"/>
              <a:t>Pre-Conditions</a:t>
            </a:r>
          </a:p>
          <a:p>
            <a:pPr marL="269875" indent="-269875" algn="just">
              <a:spcBef>
                <a:spcPts val="0"/>
              </a:spcBef>
            </a:pPr>
            <a:r>
              <a:rPr lang="en-US" altLang="zh-CN" sz="1400" b="0" dirty="0" smtClean="0"/>
              <a:t>Smart </a:t>
            </a:r>
            <a:r>
              <a:rPr lang="en-US" altLang="zh-CN" sz="1400" b="0" dirty="0"/>
              <a:t>home with WLAN based audio system including various WLAN speakers.</a:t>
            </a:r>
            <a:endParaRPr lang="en-US" altLang="zh-CN" sz="1400" b="0" dirty="0">
              <a:solidFill>
                <a:srgbClr val="FF0000"/>
              </a:solidFill>
            </a:endParaRPr>
          </a:p>
          <a:p>
            <a:pPr marL="269875" indent="-269875" algn="just">
              <a:spcBef>
                <a:spcPts val="0"/>
              </a:spcBef>
            </a:pPr>
            <a:r>
              <a:rPr lang="en-US" altLang="zh-CN" sz="1400" b="0" dirty="0"/>
              <a:t>WLAN is employed for sensing/positioning, but may or may not be employed for sound transfer.</a:t>
            </a:r>
          </a:p>
          <a:p>
            <a:pPr marL="269875" indent="-269875" algn="just">
              <a:spcBef>
                <a:spcPts val="0"/>
              </a:spcBef>
            </a:pPr>
            <a:r>
              <a:rPr lang="en-US" altLang="zh-CN" sz="1400" b="0" dirty="0"/>
              <a:t>Audio system calibration is done, i.e., speaker placement and position is automatically determined, and audio system adjusts the speaker settings for best sound experience.</a:t>
            </a:r>
          </a:p>
          <a:p>
            <a:pPr marL="0" indent="0" algn="just">
              <a:spcBef>
                <a:spcPts val="0"/>
              </a:spcBef>
              <a:buFontTx/>
              <a:buNone/>
            </a:pPr>
            <a:r>
              <a:rPr lang="en-US" altLang="zh-CN" sz="1400" b="0" dirty="0"/>
              <a:t> </a:t>
            </a:r>
          </a:p>
          <a:p>
            <a:pPr marL="0" indent="0" algn="just">
              <a:spcBef>
                <a:spcPts val="0"/>
              </a:spcBef>
              <a:buFontTx/>
              <a:buNone/>
            </a:pPr>
            <a:r>
              <a:rPr lang="en-US" altLang="zh-CN" sz="1600" u="sng" dirty="0"/>
              <a:t>Environment </a:t>
            </a:r>
          </a:p>
          <a:p>
            <a:pPr marL="269875" indent="-269875" algn="just">
              <a:spcBef>
                <a:spcPts val="0"/>
              </a:spcBef>
              <a:buFontTx/>
              <a:buChar char="•"/>
            </a:pPr>
            <a:r>
              <a:rPr lang="en-US" altLang="zh-CN" sz="1400" b="0" dirty="0"/>
              <a:t>Smart home with 802.11 coverage.</a:t>
            </a:r>
          </a:p>
          <a:p>
            <a:pPr marL="269875" indent="-269875" algn="just">
              <a:spcBef>
                <a:spcPts val="0"/>
              </a:spcBef>
            </a:pPr>
            <a:r>
              <a:rPr lang="en-US" altLang="zh-CN" sz="1400" b="0" dirty="0"/>
              <a:t>Immersive gaming room with 802.11 coverage.</a:t>
            </a:r>
          </a:p>
          <a:p>
            <a:pPr marL="0" indent="0" algn="just">
              <a:spcBef>
                <a:spcPts val="0"/>
              </a:spcBef>
              <a:buFontTx/>
              <a:buNone/>
            </a:pPr>
            <a:endParaRPr lang="en-US" altLang="zh-CN" sz="1400" b="0" dirty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zh-CN" sz="1600" u="sng" dirty="0"/>
              <a:t>Use Case</a:t>
            </a:r>
          </a:p>
          <a:p>
            <a:pPr marL="269875" lvl="1" indent="-269875" algn="just">
              <a:spcBef>
                <a:spcPts val="0"/>
              </a:spcBef>
              <a:buFont typeface="+mj-lt"/>
              <a:buAutoNum type="arabicPeriod"/>
            </a:pPr>
            <a:r>
              <a:rPr kumimoji="1" lang="en-US" altLang="ja-JP" sz="1400" kern="1200" dirty="0">
                <a:latin typeface="Times New Roman" panose="02020603050405020304" pitchFamily="18" charset="0"/>
                <a:cs typeface="+mn-cs"/>
              </a:rPr>
              <a:t>The user does not need to wear a WLAN device.</a:t>
            </a:r>
          </a:p>
          <a:p>
            <a:pPr marL="269875" lvl="1" indent="-269875" algn="just">
              <a:spcBef>
                <a:spcPts val="0"/>
              </a:spcBef>
              <a:buFont typeface="+mj-lt"/>
              <a:buAutoNum type="arabicPeriod"/>
            </a:pPr>
            <a:r>
              <a:rPr kumimoji="1" lang="en-US" altLang="ja-JP" sz="1400" kern="1200" dirty="0">
                <a:latin typeface="Times New Roman" panose="02020603050405020304" pitchFamily="18" charset="0"/>
                <a:cs typeface="+mn-cs"/>
              </a:rPr>
              <a:t>The user’s position is continuously monitored.</a:t>
            </a:r>
          </a:p>
          <a:p>
            <a:pPr marL="269875" lvl="1" indent="-269875" algn="just">
              <a:spcBef>
                <a:spcPts val="0"/>
              </a:spcBef>
              <a:buFont typeface="+mj-lt"/>
              <a:buAutoNum type="arabicPeriod"/>
            </a:pPr>
            <a:r>
              <a:rPr kumimoji="1" lang="en-US" altLang="ja-JP" sz="1400" kern="1200" dirty="0">
                <a:latin typeface="Times New Roman" panose="02020603050405020304" pitchFamily="18" charset="0"/>
                <a:cs typeface="+mn-cs"/>
              </a:rPr>
              <a:t>The audio system adjusts the speaker settings according to the user’s position and movement for immersive sound experience.</a:t>
            </a:r>
          </a:p>
          <a:p>
            <a:pPr marL="0" indent="0" algn="just">
              <a:spcBef>
                <a:spcPts val="0"/>
              </a:spcBef>
              <a:buFontTx/>
              <a:buNone/>
            </a:pPr>
            <a:endParaRPr lang="en-US" altLang="zh-CN" sz="1400" b="0" dirty="0"/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7000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F7EDCE2A-3868-41C7-A2BF-816D9D556C25}" type="slidenum">
              <a:rPr lang="en-CA" altLang="zh-CN"/>
              <a:pPr/>
              <a:t>7</a:t>
            </a:fld>
            <a:endParaRPr lang="en-CA" altLang="zh-CN"/>
          </a:p>
        </p:txBody>
      </p:sp>
      <p:sp>
        <p:nvSpPr>
          <p:cNvPr id="34823" name="Footer Placeholder 4"/>
          <p:cNvSpPr txBox="1">
            <a:spLocks/>
          </p:cNvSpPr>
          <p:nvPr/>
        </p:nvSpPr>
        <p:spPr bwMode="auto">
          <a:xfrm>
            <a:off x="7096413" y="6477000"/>
            <a:ext cx="144751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zh-CN" dirty="0" err="1" smtClean="0"/>
              <a:t>Rui</a:t>
            </a:r>
            <a:r>
              <a:rPr lang="en-US" altLang="zh-CN" dirty="0" smtClean="0"/>
              <a:t> Du, et al. </a:t>
            </a:r>
            <a:r>
              <a:rPr lang="en-US" altLang="zh-CN" dirty="0"/>
              <a:t>(Huawei)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0245" y="6128544"/>
            <a:ext cx="7853680" cy="27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sz="1100" dirty="0"/>
              <a:t>Note: This usage model is modified based on the usage model No.2 for</a:t>
            </a:r>
            <a:r>
              <a:rPr lang="en-US" altLang="zh-CN" dirty="0"/>
              <a:t> 11az </a:t>
            </a:r>
            <a:r>
              <a:rPr lang="en-US" altLang="zh-CN" dirty="0" smtClean="0"/>
              <a:t>[8], </a:t>
            </a:r>
            <a:r>
              <a:rPr lang="en-US" altLang="zh-CN" dirty="0"/>
              <a:t>which require the user to wear a WLAN device.</a:t>
            </a:r>
            <a:endParaRPr lang="en-US" altLang="zh-CN" sz="1100" dirty="0"/>
          </a:p>
        </p:txBody>
      </p:sp>
      <p:grpSp>
        <p:nvGrpSpPr>
          <p:cNvPr id="2" name="组合 1"/>
          <p:cNvGrpSpPr/>
          <p:nvPr/>
        </p:nvGrpSpPr>
        <p:grpSpPr>
          <a:xfrm>
            <a:off x="4953000" y="3276600"/>
            <a:ext cx="4267200" cy="2628900"/>
            <a:chOff x="4876800" y="3314700"/>
            <a:chExt cx="4267200" cy="2628900"/>
          </a:xfrm>
        </p:grpSpPr>
        <p:sp>
          <p:nvSpPr>
            <p:cNvPr id="9" name="Rectangle 3"/>
            <p:cNvSpPr txBox="1">
              <a:spLocks noChangeArrowheads="1"/>
            </p:cNvSpPr>
            <p:nvPr/>
          </p:nvSpPr>
          <p:spPr bwMode="auto">
            <a:xfrm>
              <a:off x="4876800" y="5410200"/>
              <a:ext cx="426720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just" eaLnBrk="1" hangingPunct="1">
                <a:spcBef>
                  <a:spcPct val="20000"/>
                </a:spcBef>
              </a:pPr>
              <a:r>
                <a:rPr lang="en-US" altLang="zh-CN" sz="800" dirty="0"/>
                <a:t>https://uppic-fd.zol-img.com.cn/g5/M00/0D/0A/ChMkJllWFZuIdf9SAAOoPtMQwRcAAdx4wF6HpAAA6hW306.jpg</a:t>
              </a:r>
            </a:p>
          </p:txBody>
        </p:sp>
        <p:pic>
          <p:nvPicPr>
            <p:cNvPr id="134146" name="Picture 2" descr="é«ç«¯å®¶åº­å½±é¢æ¹æ¡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3408" y="3314700"/>
              <a:ext cx="3844661" cy="2128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8621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October </a:t>
            </a:r>
            <a:r>
              <a:rPr lang="en-US" altLang="zh-CN" sz="1800" dirty="0"/>
              <a:t>2019</a:t>
            </a:r>
            <a:endParaRPr lang="en-CA" altLang="zh-CN" sz="1800" dirty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628650"/>
            <a:ext cx="7761288" cy="514350"/>
          </a:xfrm>
        </p:spPr>
        <p:txBody>
          <a:bodyPr/>
          <a:lstStyle/>
          <a:p>
            <a:pPr algn="l"/>
            <a:r>
              <a:rPr lang="en-US" altLang="zh-CN" sz="2400" dirty="0"/>
              <a:t>1. Audio with user tracking (Follow-me sound) (2/2)</a:t>
            </a:r>
            <a:endParaRPr lang="en-CA" altLang="zh-CN" sz="2400" dirty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912" y="1339056"/>
            <a:ext cx="4162425" cy="413544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en-US" altLang="zh-CN" sz="1800" u="sng" dirty="0"/>
              <a:t>Requirement and attribute</a:t>
            </a:r>
          </a:p>
          <a:p>
            <a:pPr marL="0" indent="0" algn="just">
              <a:buFontTx/>
              <a:buNone/>
            </a:pPr>
            <a:endParaRPr lang="en-US" altLang="zh-CN" sz="1600" b="0" dirty="0"/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7000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F7EDCE2A-3868-41C7-A2BF-816D9D556C25}" type="slidenum">
              <a:rPr lang="en-CA" altLang="zh-CN"/>
              <a:pPr/>
              <a:t>8</a:t>
            </a:fld>
            <a:endParaRPr lang="en-CA" altLang="zh-CN"/>
          </a:p>
        </p:txBody>
      </p:sp>
      <p:sp>
        <p:nvSpPr>
          <p:cNvPr id="34823" name="Footer Placeholder 4"/>
          <p:cNvSpPr txBox="1">
            <a:spLocks/>
          </p:cNvSpPr>
          <p:nvPr/>
        </p:nvSpPr>
        <p:spPr bwMode="auto">
          <a:xfrm>
            <a:off x="7096413" y="6477000"/>
            <a:ext cx="144751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zh-CN" dirty="0" err="1" smtClean="0"/>
              <a:t>Rui</a:t>
            </a:r>
            <a:r>
              <a:rPr lang="en-US" altLang="zh-CN" dirty="0" smtClean="0"/>
              <a:t> Du, et al. </a:t>
            </a:r>
            <a:r>
              <a:rPr lang="en-US" altLang="zh-CN" dirty="0"/>
              <a:t>(Huawei)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0245" y="6128544"/>
            <a:ext cx="7853680" cy="27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sz="1100" dirty="0"/>
              <a:t>Note </a:t>
            </a:r>
            <a:r>
              <a:rPr lang="en-US" altLang="zh-CN" sz="1100" baseline="30000" dirty="0"/>
              <a:t>1</a:t>
            </a:r>
            <a:r>
              <a:rPr lang="en-US" altLang="zh-CN" sz="1100" dirty="0"/>
              <a:t>: the head of the user should be detected.</a:t>
            </a:r>
          </a:p>
        </p:txBody>
      </p:sp>
      <p:graphicFrame>
        <p:nvGraphicFramePr>
          <p:cNvPr id="9" name="Shape 392">
            <a:extLst>
              <a:ext uri="{FF2B5EF4-FFF2-40B4-BE49-F238E27FC236}">
                <a16:creationId xmlns:a16="http://schemas.microsoft.com/office/drawing/2014/main" xmlns="" id="{D34B8928-749C-4868-8B39-80CD19C663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1626345"/>
              </p:ext>
            </p:extLst>
          </p:nvPr>
        </p:nvGraphicFramePr>
        <p:xfrm>
          <a:off x="0" y="1859255"/>
          <a:ext cx="9143997" cy="135638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4299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74325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Usage model #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Sensing range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>
                          <a:solidFill>
                            <a:schemeClr val="tx1"/>
                          </a:solidFill>
                        </a:rPr>
                        <a:t>FOV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/>
                        <a:t>Accuracy</a:t>
                      </a:r>
                      <a:endParaRPr lang="en-US" sz="1400" dirty="0"/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Latency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Refresh rate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Exp. number of simultaneous targets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Location accuracy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Velocity accuracy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DA</a:t>
                      </a:r>
                    </a:p>
                  </a:txBody>
                  <a:tcPr marL="91450" marR="91450" marT="45725" marB="45725" anchor="ctr"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461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cap="none" baseline="0" dirty="0"/>
                        <a:t>1. Audio with user tracking</a:t>
                      </a:r>
                      <a:endParaRPr lang="en-US" sz="900" u="none" strike="noStrike" cap="none" baseline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endParaRPr lang="en-US" sz="900" u="none" strike="noStrike" cap="none" baseline="0" dirty="0">
                        <a:solidFill>
                          <a:srgbClr val="FF0000"/>
                        </a:solidFill>
                      </a:endParaRPr>
                    </a:p>
                    <a:p>
                      <a:pPr marL="228600" marR="0" lvl="0" indent="-228600" algn="l" rtl="0">
                        <a:spcBef>
                          <a:spcPts val="0"/>
                        </a:spcBef>
                        <a:buSzPct val="25000"/>
                        <a:buAutoNum type="alphaLcParenR"/>
                      </a:pPr>
                      <a:endParaRPr lang="en-US" sz="900" u="none" strike="noStrike" cap="none" baseline="0" dirty="0">
                        <a:solidFill>
                          <a:srgbClr val="FF0000"/>
                        </a:solidFill>
                      </a:endParaRPr>
                    </a:p>
                    <a:p>
                      <a:pPr marL="228600" marR="0" lvl="0" indent="-228600" algn="l" rtl="0">
                        <a:spcBef>
                          <a:spcPts val="0"/>
                        </a:spcBef>
                        <a:buSzPct val="25000"/>
                        <a:buAutoNum type="alphaLcParenR"/>
                      </a:pPr>
                      <a:endParaRPr lang="en-US" sz="900" u="none" strike="noStrike" cap="none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&lt;3m … &lt;10m</a:t>
                      </a:r>
                    </a:p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altLang="zh-CN" sz="900" u="none" strike="noStrike" kern="1200" cap="none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kern="120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cap="none" baseline="0" dirty="0"/>
                        <a:t>same room @ 99% (simple)</a:t>
                      </a:r>
                      <a:endParaRPr lang="en-US" altLang="zh-CN" sz="900" u="none" strike="noStrike" cap="none" baseline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just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cap="none" baseline="0" dirty="0"/>
                        <a:t>&lt; XYZ: 50cm @ 90% (typical)</a:t>
                      </a:r>
                    </a:p>
                    <a:p>
                      <a:pPr marL="0" marR="0" lvl="0" indent="0" algn="just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cap="none" baseline="0" dirty="0"/>
                        <a:t>&lt; XYZ: 10cm @ 90% (high fidelity) Note</a:t>
                      </a:r>
                      <a:r>
                        <a:rPr lang="en-US" altLang="zh-CN" sz="900" u="none" strike="noStrike" cap="none" baseline="30000" dirty="0"/>
                        <a:t>1</a:t>
                      </a:r>
                      <a:endParaRPr lang="en-US" sz="900" u="none" strike="sngStrike" cap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just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900" u="none" strike="noStrike" cap="none" baseline="30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cap="none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cap="none" baseline="0" dirty="0"/>
                        <a:t>N/A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endParaRPr lang="en-US" sz="900" u="none" strike="noStrike" cap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just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9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 smtClean="0">
                          <a:solidFill>
                            <a:schemeClr val="tx1"/>
                          </a:solidFill>
                        </a:rPr>
                        <a:t>&gt;90%</a:t>
                      </a:r>
                      <a:endParaRPr lang="en-US" sz="9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altLang="zh-CN" sz="900" u="none" strike="noStrike" cap="none" baseline="0"/>
                        <a:t>&lt;10ms</a:t>
                      </a:r>
                      <a:endParaRPr lang="en-US" altLang="zh-CN" sz="900" u="none" strike="noStrike" cap="none" baseline="0" dirty="0"/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 smtClean="0">
                          <a:solidFill>
                            <a:schemeClr val="tx1"/>
                          </a:solidFill>
                        </a:rPr>
                        <a:t>&gt;10Hz</a:t>
                      </a:r>
                      <a:endParaRPr lang="en-US" sz="900" u="none" strike="noStrike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/>
                        <a:t>&lt;= 5</a:t>
                      </a:r>
                    </a:p>
                  </a:txBody>
                  <a:tcPr marL="91450" marR="91450" marT="45725" marB="45725" anchor="ctr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35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October </a:t>
            </a:r>
            <a:r>
              <a:rPr lang="en-US" altLang="zh-CN" sz="1800" dirty="0"/>
              <a:t>2019</a:t>
            </a:r>
            <a:endParaRPr lang="en-CA" altLang="zh-CN" sz="1800" dirty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628650"/>
            <a:ext cx="7761288" cy="514350"/>
          </a:xfrm>
        </p:spPr>
        <p:txBody>
          <a:bodyPr/>
          <a:lstStyle/>
          <a:p>
            <a:pPr algn="l"/>
            <a:r>
              <a:rPr lang="en-US" altLang="zh-CN" sz="2400" dirty="0" smtClean="0"/>
              <a:t>2. </a:t>
            </a:r>
            <a:r>
              <a:rPr lang="en-US" altLang="zh-CN" sz="2400" dirty="0"/>
              <a:t>Location in store (1/2)</a:t>
            </a:r>
            <a:endParaRPr lang="en-CA" altLang="zh-CN" sz="2400" dirty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912" y="1339056"/>
            <a:ext cx="4865688" cy="4452144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FontTx/>
              <a:buNone/>
            </a:pPr>
            <a:r>
              <a:rPr lang="en-US" altLang="zh-CN" sz="1600" u="sng" dirty="0"/>
              <a:t>Pre-Conditions</a:t>
            </a:r>
          </a:p>
          <a:p>
            <a:pPr marL="269875" indent="-269875" algn="just">
              <a:spcBef>
                <a:spcPts val="0"/>
              </a:spcBef>
            </a:pPr>
            <a:r>
              <a:rPr lang="en-US" altLang="zh-CN" sz="1400" b="0" dirty="0"/>
              <a:t>Person does not need to carry a WLAN device </a:t>
            </a:r>
          </a:p>
          <a:p>
            <a:pPr marL="269875" indent="-269875" algn="just">
              <a:spcBef>
                <a:spcPts val="0"/>
              </a:spcBef>
            </a:pPr>
            <a:endParaRPr lang="en-US" altLang="zh-CN" sz="700" b="0" dirty="0"/>
          </a:p>
          <a:p>
            <a:pPr marL="0" indent="0" algn="just">
              <a:spcBef>
                <a:spcPts val="0"/>
              </a:spcBef>
              <a:buFontTx/>
              <a:buNone/>
            </a:pPr>
            <a:r>
              <a:rPr lang="en-US" altLang="zh-CN" sz="1600" u="sng" dirty="0"/>
              <a:t>Environment </a:t>
            </a:r>
          </a:p>
          <a:p>
            <a:pPr marL="269875" indent="-269875" algn="just">
              <a:spcBef>
                <a:spcPts val="0"/>
              </a:spcBef>
              <a:buFontTx/>
              <a:buChar char="•"/>
            </a:pPr>
            <a:r>
              <a:rPr lang="en-US" altLang="zh-CN" sz="1400" b="0" dirty="0"/>
              <a:t>A store with 802.11 coverage.</a:t>
            </a:r>
          </a:p>
          <a:p>
            <a:pPr marL="269875" indent="-269875" algn="just">
              <a:spcBef>
                <a:spcPts val="0"/>
              </a:spcBef>
            </a:pPr>
            <a:r>
              <a:rPr lang="en-US" altLang="zh-CN" sz="1400" b="0" dirty="0"/>
              <a:t>A store has an </a:t>
            </a:r>
            <a:r>
              <a:rPr lang="en-US" altLang="zh-CN" sz="1400" b="0" dirty="0" smtClean="0"/>
              <a:t>WLAN </a:t>
            </a:r>
            <a:r>
              <a:rPr lang="en-US" altLang="zh-CN" sz="1400" b="0" dirty="0"/>
              <a:t>device (AP/STA) on every few aisles.</a:t>
            </a:r>
          </a:p>
          <a:p>
            <a:pPr marL="269875" indent="-269875" algn="just">
              <a:spcBef>
                <a:spcPts val="0"/>
              </a:spcBef>
            </a:pPr>
            <a:endParaRPr lang="en-US" altLang="zh-CN" sz="700" b="0" dirty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zh-CN" sz="1600" u="sng" dirty="0"/>
              <a:t>Use Case</a:t>
            </a:r>
          </a:p>
          <a:p>
            <a:pPr marL="269875" lvl="1" indent="-269875" algn="just">
              <a:spcBef>
                <a:spcPts val="0"/>
              </a:spcBef>
              <a:buFont typeface="+mj-lt"/>
              <a:buAutoNum type="arabicPeriod"/>
            </a:pPr>
            <a:r>
              <a:rPr kumimoji="1" lang="en-US" altLang="ja-JP" sz="1400" kern="1200" dirty="0">
                <a:latin typeface="Times New Roman" panose="02020603050405020304" pitchFamily="18" charset="0"/>
                <a:cs typeface="+mn-cs"/>
              </a:rPr>
              <a:t>The user is going around in the store, and does not need to carry a WLAN device </a:t>
            </a:r>
          </a:p>
          <a:p>
            <a:pPr marL="269875" lvl="1" indent="-269875" algn="just">
              <a:spcBef>
                <a:spcPts val="0"/>
              </a:spcBef>
              <a:buFont typeface="+mj-lt"/>
              <a:buAutoNum type="arabicPeriod"/>
            </a:pPr>
            <a:r>
              <a:rPr kumimoji="1" lang="en-US" altLang="ja-JP" sz="1400" kern="1200" dirty="0" smtClean="0">
                <a:latin typeface="Times New Roman" panose="02020603050405020304" pitchFamily="18" charset="0"/>
                <a:cs typeface="+mn-cs"/>
              </a:rPr>
              <a:t>WLAN </a:t>
            </a:r>
            <a:r>
              <a:rPr kumimoji="1" lang="en-US" altLang="ja-JP" sz="1400" kern="1200" dirty="0">
                <a:latin typeface="Times New Roman" panose="02020603050405020304" pitchFamily="18" charset="0"/>
                <a:cs typeface="+mn-cs"/>
              </a:rPr>
              <a:t>sensing is used to indicate whether the user is moving, or whether he stopped in front of some products</a:t>
            </a:r>
          </a:p>
          <a:p>
            <a:pPr marL="269875" lvl="1" indent="-269875" algn="just">
              <a:spcBef>
                <a:spcPts val="0"/>
              </a:spcBef>
              <a:buFont typeface="+mj-lt"/>
              <a:buAutoNum type="arabicPeriod"/>
            </a:pPr>
            <a:r>
              <a:rPr kumimoji="1" lang="en-US" altLang="ja-JP" sz="1400" kern="1200" dirty="0">
                <a:latin typeface="Times New Roman" panose="02020603050405020304" pitchFamily="18" charset="0"/>
              </a:rPr>
              <a:t>WLAN </a:t>
            </a:r>
            <a:r>
              <a:rPr kumimoji="1" lang="en-US" altLang="ja-JP" sz="1400" kern="1200" dirty="0" smtClean="0">
                <a:latin typeface="Times New Roman" panose="02020603050405020304" pitchFamily="18" charset="0"/>
              </a:rPr>
              <a:t>sensing </a:t>
            </a:r>
            <a:r>
              <a:rPr kumimoji="1" lang="en-US" altLang="ja-JP" sz="1400" kern="1200" dirty="0">
                <a:latin typeface="Times New Roman" panose="02020603050405020304" pitchFamily="18" charset="0"/>
              </a:rPr>
              <a:t>is used to </a:t>
            </a:r>
            <a:r>
              <a:rPr kumimoji="1" lang="en-US" altLang="ja-JP" sz="1400" kern="1200" dirty="0">
                <a:latin typeface="Times New Roman" panose="02020603050405020304" pitchFamily="18" charset="0"/>
                <a:cs typeface="+mn-cs"/>
              </a:rPr>
              <a:t>determine, e.g., the number of users facing a specific product, the time duration of the user stopped in front of a specific product</a:t>
            </a:r>
          </a:p>
          <a:p>
            <a:pPr marL="269875" lvl="1" indent="-269875" algn="just">
              <a:spcBef>
                <a:spcPts val="0"/>
              </a:spcBef>
              <a:buFont typeface="+mj-lt"/>
              <a:buAutoNum type="arabicPeriod"/>
            </a:pPr>
            <a:endParaRPr kumimoji="1" lang="en-US" altLang="ja-JP" sz="700" kern="1200" dirty="0">
              <a:latin typeface="Times New Roman" panose="02020603050405020304" pitchFamily="18" charset="0"/>
              <a:cs typeface="+mn-cs"/>
            </a:endParaRPr>
          </a:p>
          <a:p>
            <a:pPr marL="0" indent="0" algn="just">
              <a:spcBef>
                <a:spcPts val="0"/>
              </a:spcBef>
              <a:buFontTx/>
              <a:buNone/>
            </a:pPr>
            <a:endParaRPr lang="en-US" altLang="zh-CN" sz="1400" b="0" dirty="0"/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4988" y="6477000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F7EDCE2A-3868-41C7-A2BF-816D9D556C25}" type="slidenum">
              <a:rPr lang="en-CA" altLang="zh-CN"/>
              <a:pPr/>
              <a:t>9</a:t>
            </a:fld>
            <a:endParaRPr lang="en-CA" altLang="zh-CN"/>
          </a:p>
        </p:txBody>
      </p:sp>
      <p:sp>
        <p:nvSpPr>
          <p:cNvPr id="34823" name="Footer Placeholder 4"/>
          <p:cNvSpPr txBox="1">
            <a:spLocks/>
          </p:cNvSpPr>
          <p:nvPr/>
        </p:nvSpPr>
        <p:spPr bwMode="auto">
          <a:xfrm>
            <a:off x="7096413" y="6477000"/>
            <a:ext cx="144751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zh-CN" dirty="0" err="1" smtClean="0"/>
              <a:t>Rui</a:t>
            </a:r>
            <a:r>
              <a:rPr lang="en-US" altLang="zh-CN" dirty="0" smtClean="0"/>
              <a:t> Du, et al. </a:t>
            </a:r>
            <a:r>
              <a:rPr lang="en-US" altLang="zh-CN" dirty="0"/>
              <a:t>(Huawei)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0245" y="6128544"/>
            <a:ext cx="7853680" cy="27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sz="1100" dirty="0"/>
              <a:t>Note: This usage model is modified based on the usage model No.11 for</a:t>
            </a:r>
            <a:r>
              <a:rPr lang="en-US" altLang="zh-CN" dirty="0"/>
              <a:t> </a:t>
            </a:r>
            <a:r>
              <a:rPr lang="en-US" altLang="zh-CN" dirty="0" smtClean="0"/>
              <a:t>11az[8], </a:t>
            </a:r>
            <a:r>
              <a:rPr lang="en-US" altLang="zh-CN" dirty="0"/>
              <a:t>which require the user to wear a WLAN device.</a:t>
            </a:r>
            <a:endParaRPr lang="en-US" altLang="zh-CN" sz="1100" dirty="0"/>
          </a:p>
        </p:txBody>
      </p:sp>
      <p:grpSp>
        <p:nvGrpSpPr>
          <p:cNvPr id="3" name="Group 2"/>
          <p:cNvGrpSpPr/>
          <p:nvPr/>
        </p:nvGrpSpPr>
        <p:grpSpPr>
          <a:xfrm>
            <a:off x="5791200" y="1339056"/>
            <a:ext cx="2902695" cy="3368020"/>
            <a:chOff x="5638800" y="1136312"/>
            <a:chExt cx="3207495" cy="3770948"/>
          </a:xfrm>
        </p:grpSpPr>
        <p:pic>
          <p:nvPicPr>
            <p:cNvPr id="2050" name="Picture 2" descr="http://img.wezhan.cn/content/sitefiles/88646/images/12157659_%E8%B6%85%E5%B8%82%E5%AE%9A%E4%BD%8D3.jpe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4105" y="1136312"/>
              <a:ext cx="2915345" cy="32527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Rectangle 3"/>
            <p:cNvSpPr txBox="1">
              <a:spLocks noChangeArrowheads="1"/>
            </p:cNvSpPr>
            <p:nvPr/>
          </p:nvSpPr>
          <p:spPr bwMode="auto">
            <a:xfrm>
              <a:off x="5638800" y="4373860"/>
              <a:ext cx="3207495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800" dirty="0"/>
                <a:t>http://img.wezhan.cn/content/sitefiles/88646/images/12157659_%E8%B6%85%E5%B8%82%E5%AE%9A%E4%BD%8D3.jpeg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439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60672</TotalTime>
  <Words>1254</Words>
  <Application>Microsoft Office PowerPoint</Application>
  <PresentationFormat>全屏显示(4:3)</PresentationFormat>
  <Paragraphs>216</Paragraphs>
  <Slides>12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MS PGothic</vt:lpstr>
      <vt:lpstr>MS PGothic</vt:lpstr>
      <vt:lpstr>Arial</vt:lpstr>
      <vt:lpstr>Times New Roman</vt:lpstr>
      <vt:lpstr>802-11-Submission</vt:lpstr>
      <vt:lpstr>Usage models for WLAN sensing</vt:lpstr>
      <vt:lpstr>Abstract</vt:lpstr>
      <vt:lpstr>Usage model terminology</vt:lpstr>
      <vt:lpstr>Usage model terminology</vt:lpstr>
      <vt:lpstr>Usage model terminology</vt:lpstr>
      <vt:lpstr>List of usage models</vt:lpstr>
      <vt:lpstr>1. Audio with user tracking (Follow-me sound) (1/2)</vt:lpstr>
      <vt:lpstr>1. Audio with user tracking (Follow-me sound) (2/2)</vt:lpstr>
      <vt:lpstr>2. Location in store (1/2)</vt:lpstr>
      <vt:lpstr>2. Location in store (2/2)</vt:lpstr>
      <vt:lpstr>Summary 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Usage models for Wi-Fi sensing</dc:title>
  <dc:creator>Alecsander Eitan</dc:creator>
  <cp:lastModifiedBy>durui (D)</cp:lastModifiedBy>
  <cp:revision>52</cp:revision>
  <cp:lastPrinted>1998-02-10T13:28:06Z</cp:lastPrinted>
  <dcterms:created xsi:type="dcterms:W3CDTF">2007-04-17T18:10:23Z</dcterms:created>
  <dcterms:modified xsi:type="dcterms:W3CDTF">2019-10-08T03:18:47Z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(3)ddE7TZcoZICWl99r5jxOojHLaqRyZ8C03YpavIzc5Nc5W9kinNo8VgkKdAp/OmyICHQYLBVD
57CYst+b9BKLl/u9BByMtBaZuEjchF1rwfwzw46JBK/c70gUz7/hdpshF5Zn0SnsXy8LaRc3
bCNaNPI7JEIPbl3ougI9rlR/vKqK1U3Mz/B7jhZIdf4213FuOB14VJnlzqltDxECC6LIN1bk
oVr1YkXWMWB03W6JRw</vt:lpwstr>
  </property>
  <property fmtid="{D5CDD505-2E9C-101B-9397-08002B2CF9AE}" pid="10" name="_2015_ms_pID_7253431">
    <vt:lpwstr>UpA9J1yFjyWzZ8lQ6IRdB0v9Wf/RopMGheOkrhXAmFPDa4iJBFgSbl
An4gFmCeHSqlK3USFXIWO4qUjozUUZCI7ubI6t5msw2AkQ94Zv4WYjhscYiz9qEGM8H7ygzD
qIoMdkerUZWgJt+OzXsu2Kke4csyEWMWdEP/QNSTPupKfYgyCWd72GovHcCSCn0LcuotpJBL
Y5Qo28XmfBQJVCGy2+JBaear5MkC9TNG3xYA</vt:lpwstr>
  </property>
  <property fmtid="{D5CDD505-2E9C-101B-9397-08002B2CF9AE}" pid="11" name="_2015_ms_pID_7253432">
    <vt:lpwstr>3A==</vt:lpwstr>
  </property>
  <property fmtid="{D5CDD505-2E9C-101B-9397-08002B2CF9AE}" pid="12" name="TitusGUID">
    <vt:lpwstr>1db17ed3-f4e5-400c-a0d1-374d2dc85d39</vt:lpwstr>
  </property>
  <property fmtid="{D5CDD505-2E9C-101B-9397-08002B2CF9AE}" pid="13" name="CTP_TimeStamp">
    <vt:lpwstr>2019-04-02 22:00:45Z</vt:lpwstr>
  </property>
  <property fmtid="{D5CDD505-2E9C-101B-9397-08002B2CF9AE}" pid="14" name="CTP_BU">
    <vt:lpwstr>NA</vt:lpwstr>
  </property>
  <property fmtid="{D5CDD505-2E9C-101B-9397-08002B2CF9AE}" pid="15" name="CTP_IDSID">
    <vt:lpwstr>NA</vt:lpwstr>
  </property>
  <property fmtid="{D5CDD505-2E9C-101B-9397-08002B2CF9AE}" pid="16" name="CTP_WWID">
    <vt:lpwstr>NA</vt:lpwstr>
  </property>
  <property fmtid="{D5CDD505-2E9C-101B-9397-08002B2CF9AE}" pid="17" name="CTPClassification">
    <vt:lpwstr>CTP_NT</vt:lpwstr>
  </property>
  <property fmtid="{D5CDD505-2E9C-101B-9397-08002B2CF9AE}" pid="18" name="_NewReviewCycle">
    <vt:lpwstr/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1566798396</vt:lpwstr>
  </property>
</Properties>
</file>