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95" r:id="rId17"/>
    <p:sldId id="356" r:id="rId18"/>
    <p:sldId id="383" r:id="rId19"/>
    <p:sldId id="384" r:id="rId20"/>
    <p:sldId id="343" r:id="rId21"/>
    <p:sldId id="385" r:id="rId22"/>
    <p:sldId id="386" r:id="rId23"/>
    <p:sldId id="387" r:id="rId24"/>
    <p:sldId id="388" r:id="rId25"/>
    <p:sldId id="358" r:id="rId26"/>
    <p:sldId id="374" r:id="rId27"/>
    <p:sldId id="375" r:id="rId28"/>
    <p:sldId id="376" r:id="rId29"/>
    <p:sldId id="271" r:id="rId30"/>
    <p:sldId id="273" r:id="rId31"/>
    <p:sldId id="364" r:id="rId32"/>
    <p:sldId id="291" r:id="rId33"/>
    <p:sldId id="389" r:id="rId34"/>
    <p:sldId id="365" r:id="rId35"/>
    <p:sldId id="380" r:id="rId36"/>
    <p:sldId id="381" r:id="rId37"/>
    <p:sldId id="382" r:id="rId38"/>
    <p:sldId id="390" r:id="rId39"/>
    <p:sldId id="391" r:id="rId40"/>
    <p:sldId id="344" r:id="rId41"/>
    <p:sldId id="372" r:id="rId42"/>
    <p:sldId id="373" r:id="rId43"/>
    <p:sldId id="377" r:id="rId44"/>
    <p:sldId id="378" r:id="rId45"/>
    <p:sldId id="379" r:id="rId46"/>
    <p:sldId id="392" r:id="rId47"/>
    <p:sldId id="393" r:id="rId48"/>
    <p:sldId id="394" r:id="rId49"/>
    <p:sldId id="330" r:id="rId50"/>
    <p:sldId id="369" r:id="rId51"/>
    <p:sldId id="433" r:id="rId52"/>
    <p:sldId id="297" r:id="rId53"/>
    <p:sldId id="370" r:id="rId54"/>
    <p:sldId id="435" r:id="rId55"/>
    <p:sldId id="286" r:id="rId56"/>
    <p:sldId id="305" r:id="rId57"/>
    <p:sldId id="298" r:id="rId58"/>
    <p:sldId id="396" r:id="rId59"/>
    <p:sldId id="397" r:id="rId60"/>
    <p:sldId id="398" r:id="rId61"/>
    <p:sldId id="399" r:id="rId62"/>
    <p:sldId id="400" r:id="rId63"/>
    <p:sldId id="401" r:id="rId64"/>
    <p:sldId id="402" r:id="rId65"/>
    <p:sldId id="403" r:id="rId66"/>
    <p:sldId id="404" r:id="rId67"/>
    <p:sldId id="405" r:id="rId68"/>
    <p:sldId id="406" r:id="rId69"/>
    <p:sldId id="407" r:id="rId70"/>
    <p:sldId id="408" r:id="rId71"/>
    <p:sldId id="409" r:id="rId72"/>
    <p:sldId id="410" r:id="rId73"/>
    <p:sldId id="411" r:id="rId74"/>
    <p:sldId id="412" r:id="rId75"/>
    <p:sldId id="413" r:id="rId76"/>
    <p:sldId id="414" r:id="rId77"/>
    <p:sldId id="415" r:id="rId78"/>
    <p:sldId id="416" r:id="rId79"/>
    <p:sldId id="417" r:id="rId80"/>
    <p:sldId id="418" r:id="rId81"/>
    <p:sldId id="419" r:id="rId82"/>
    <p:sldId id="420" r:id="rId83"/>
    <p:sldId id="421" r:id="rId84"/>
    <p:sldId id="422" r:id="rId85"/>
    <p:sldId id="423" r:id="rId86"/>
    <p:sldId id="424" r:id="rId87"/>
    <p:sldId id="425" r:id="rId88"/>
    <p:sldId id="426" r:id="rId89"/>
    <p:sldId id="427" r:id="rId90"/>
    <p:sldId id="428" r:id="rId91"/>
    <p:sldId id="431" r:id="rId92"/>
    <p:sldId id="430" r:id="rId93"/>
    <p:sldId id="432" r:id="rId94"/>
    <p:sldId id="434" r:id="rId95"/>
    <p:sldId id="324" r:id="rId96"/>
    <p:sldId id="323" r:id="rId9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94" dt="2019-11-11T04:14:01.277"/>
    <p1510:client id="{97BFC49A-002D-47AF-BF7C-34DAC0855CA7}" v="27" dt="2019-11-11T04:58:0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105"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7BFC49A-002D-47AF-BF7C-34DAC0855CA7}"/>
    <pc:docChg chg="custSel addSld modSld modMainMaster">
      <pc:chgData name="Alfred Asterjadhi" userId="39de57b9-85c0-4fd1-aaac-8ca2b6560ad0" providerId="ADAL" clId="{97BFC49A-002D-47AF-BF7C-34DAC0855CA7}" dt="2019-11-11T05:01:13.397" v="201" actId="404"/>
      <pc:docMkLst>
        <pc:docMk/>
      </pc:docMkLst>
      <pc:sldChg chg="modSp">
        <pc:chgData name="Alfred Asterjadhi" userId="39de57b9-85c0-4fd1-aaac-8ca2b6560ad0" providerId="ADAL" clId="{97BFC49A-002D-47AF-BF7C-34DAC0855CA7}" dt="2019-11-11T04:44:04.373" v="38" actId="1037"/>
        <pc:sldMkLst>
          <pc:docMk/>
          <pc:sldMk cId="3976818858" sldId="269"/>
        </pc:sldMkLst>
        <pc:graphicFrameChg chg="mod modGraphic">
          <ac:chgData name="Alfred Asterjadhi" userId="39de57b9-85c0-4fd1-aaac-8ca2b6560ad0" providerId="ADAL" clId="{97BFC49A-002D-47AF-BF7C-34DAC0855CA7}" dt="2019-11-11T04:44:04.373" v="38" actId="103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97BFC49A-002D-47AF-BF7C-34DAC0855CA7}" dt="2019-11-11T04:57:10.928" v="116" actId="20577"/>
        <pc:sldMkLst>
          <pc:docMk/>
          <pc:sldMk cId="85407649" sldId="271"/>
        </pc:sldMkLst>
        <pc:spChg chg="mod">
          <ac:chgData name="Alfred Asterjadhi" userId="39de57b9-85c0-4fd1-aaac-8ca2b6560ad0" providerId="ADAL" clId="{97BFC49A-002D-47AF-BF7C-34DAC0855CA7}" dt="2019-11-11T04:57:10.928" v="116" actId="20577"/>
          <ac:spMkLst>
            <pc:docMk/>
            <pc:sldMk cId="85407649" sldId="271"/>
            <ac:spMk id="7" creationId="{00000000-0000-0000-0000-000000000000}"/>
          </ac:spMkLst>
        </pc:spChg>
      </pc:sldChg>
      <pc:sldChg chg="modSp">
        <pc:chgData name="Alfred Asterjadhi" userId="39de57b9-85c0-4fd1-aaac-8ca2b6560ad0" providerId="ADAL" clId="{97BFC49A-002D-47AF-BF7C-34DAC0855CA7}" dt="2019-11-11T04:56:49.471" v="99" actId="20577"/>
        <pc:sldMkLst>
          <pc:docMk/>
          <pc:sldMk cId="2243228416" sldId="299"/>
        </pc:sldMkLst>
        <pc:spChg chg="mod">
          <ac:chgData name="Alfred Asterjadhi" userId="39de57b9-85c0-4fd1-aaac-8ca2b6560ad0" providerId="ADAL" clId="{97BFC49A-002D-47AF-BF7C-34DAC0855CA7}" dt="2019-11-11T04:56:49.471" v="99" actId="20577"/>
          <ac:spMkLst>
            <pc:docMk/>
            <pc:sldMk cId="2243228416" sldId="299"/>
            <ac:spMk id="3" creationId="{3857177C-4F12-41D1-AB93-6925069E5DB9}"/>
          </ac:spMkLst>
        </pc:spChg>
        <pc:spChg chg="mod">
          <ac:chgData name="Alfred Asterjadhi" userId="39de57b9-85c0-4fd1-aaac-8ca2b6560ad0" providerId="ADAL" clId="{97BFC49A-002D-47AF-BF7C-34DAC0855CA7}" dt="2019-11-11T04:48:55.120" v="46"/>
          <ac:spMkLst>
            <pc:docMk/>
            <pc:sldMk cId="2243228416" sldId="299"/>
            <ac:spMk id="7" creationId="{A33ECB10-7819-4C82-A0B2-418AAFBED5A3}"/>
          </ac:spMkLst>
        </pc:spChg>
      </pc:sldChg>
      <pc:sldChg chg="modSp add">
        <pc:chgData name="Alfred Asterjadhi" userId="39de57b9-85c0-4fd1-aaac-8ca2b6560ad0" providerId="ADAL" clId="{97BFC49A-002D-47AF-BF7C-34DAC0855CA7}" dt="2019-11-11T05:01:13.397" v="201" actId="404"/>
        <pc:sldMkLst>
          <pc:docMk/>
          <pc:sldMk cId="2802928087" sldId="389"/>
        </pc:sldMkLst>
        <pc:spChg chg="mod">
          <ac:chgData name="Alfred Asterjadhi" userId="39de57b9-85c0-4fd1-aaac-8ca2b6560ad0" providerId="ADAL" clId="{97BFC49A-002D-47AF-BF7C-34DAC0855CA7}" dt="2019-11-11T04:57:24.008" v="137" actId="20577"/>
          <ac:spMkLst>
            <pc:docMk/>
            <pc:sldMk cId="2802928087" sldId="389"/>
            <ac:spMk id="2" creationId="{302DDACA-2747-4032-90F6-8BA6F4D2620F}"/>
          </ac:spMkLst>
        </pc:spChg>
        <pc:spChg chg="mod">
          <ac:chgData name="Alfred Asterjadhi" userId="39de57b9-85c0-4fd1-aaac-8ca2b6560ad0" providerId="ADAL" clId="{97BFC49A-002D-47AF-BF7C-34DAC0855CA7}" dt="2019-11-11T05:01:13.397" v="201" actId="404"/>
          <ac:spMkLst>
            <pc:docMk/>
            <pc:sldMk cId="2802928087" sldId="389"/>
            <ac:spMk id="3" creationId="{E6185265-B348-4291-AAE9-7186AA3DC0E4}"/>
          </ac:spMkLst>
        </pc:spChg>
      </pc:sldChg>
      <pc:sldMasterChg chg="modSp">
        <pc:chgData name="Alfred Asterjadhi" userId="39de57b9-85c0-4fd1-aaac-8ca2b6560ad0" providerId="ADAL" clId="{97BFC49A-002D-47AF-BF7C-34DAC0855CA7}" dt="2019-11-11T04:19:46.156" v="1" actId="20577"/>
        <pc:sldMasterMkLst>
          <pc:docMk/>
          <pc:sldMasterMk cId="0" sldId="2147483648"/>
        </pc:sldMasterMkLst>
        <pc:spChg chg="mod">
          <ac:chgData name="Alfred Asterjadhi" userId="39de57b9-85c0-4fd1-aaac-8ca2b6560ad0" providerId="ADAL" clId="{97BFC49A-002D-47AF-BF7C-34DAC0855CA7}" dt="2019-11-11T04:19:46.15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4:14:07.723" v="1696" actId="2164"/>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4:13:21.989" v="1690"/>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4:13:21.989" v="1690"/>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4:13:45.187" v="1693"/>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4:13:45.187" v="1693"/>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4:14:07.723" v="1696" actId="2164"/>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4:14:07.723" v="1696" actId="2164"/>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505-02-00be-multi-link-aggregation-considerations.pptx" TargetMode="External"/><Relationship Id="rId4" Type="http://schemas.openxmlformats.org/officeDocument/2006/relationships/hyperlink" Target="https://mentor.ieee.org/802.11/dcn/19/11-19-0822-06-00be-extremely-efficient-multi-band-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870-00-00be-further-ideas-on-eht-preamble-design.pptx" TargetMode="External"/><Relationship Id="rId13" Type="http://schemas.openxmlformats.org/officeDocument/2006/relationships/hyperlink" Target="https://mentor.ieee.org/802.11/dcn/19/11-19-1883-00-00be-802-11be-preamble-and-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879-00-00be-coordinated-ap-time-and-frequency-sharing-gain-analysis.pptx" TargetMode="External"/><Relationship Id="rId2" Type="http://schemas.openxmlformats.org/officeDocument/2006/relationships/hyperlink" Target="https://mentor.ieee.org/802.11/dcn/19/11-19-1856-00-00be-a-mpdu-and-ba.pptx" TargetMode="External"/><Relationship Id="rId16" Type="http://schemas.openxmlformats.org/officeDocument/2006/relationships/hyperlink" Target="https://mentor.ieee.org/802.11/dcn/19/11-19-1888-00-00be-performance-evaluation-of-deterministic-service-for-eh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877-00-00be-16-spatial-stream-support.pptx" TargetMode="External"/><Relationship Id="rId5" Type="http://schemas.openxmlformats.org/officeDocument/2006/relationships/hyperlink" Target="https://mentor.ieee.org/802.11/dcn/19/11-19-1867-00-00be-performance-comparisons-for-ltf-designs-for-eht.pptx" TargetMode="External"/><Relationship Id="rId15" Type="http://schemas.openxmlformats.org/officeDocument/2006/relationships/hyperlink" Target="https://mentor.ieee.org/802.11/dcn/19/11-19-1887-00-00be-multi-link-acknowledgement.pptx" TargetMode="External"/><Relationship Id="rId10" Type="http://schemas.openxmlformats.org/officeDocument/2006/relationships/hyperlink" Target="https://mentor.ieee.org/802.11/dcn/19/11-19-1874-00-00be-11be-preamble-autodetection-follow-up.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2-00-00be-joint-mu-analysis-simulations.pptx" TargetMode="External"/><Relationship Id="rId14" Type="http://schemas.openxmlformats.org/officeDocument/2006/relationships/hyperlink" Target="https://mentor.ieee.org/802.11/dcn/19/11-19-1884-00-00be-discussion-on-rta-retransmiss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6"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0-01-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1-00be-mla-mac-addresses-considerations.pptx" TargetMode="External"/><Relationship Id="rId15" Type="http://schemas.openxmlformats.org/officeDocument/2006/relationships/hyperlink" Target="https://mentor.ieee.org/802.11/dcn/19/11-19-1914-00-00be-multiple-ru-discussion.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27-00-00be-multi-link-operation-simulation-methodology.pptx" TargetMode="External"/><Relationship Id="rId13" Type="http://schemas.openxmlformats.org/officeDocument/2006/relationships/hyperlink" Target="https://mentor.ieee.org/802.11/dcn/19/11-19-1934-00-00be-precoding-performance-using-implicit-channel-estim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6-00-00be-dynamic-thresholds-for-channel-bonding.pptx" TargetMode="External"/><Relationship Id="rId12" Type="http://schemas.openxmlformats.org/officeDocument/2006/relationships/hyperlink" Target="https://mentor.ieee.org/802.11/dcn/19/11-19-1933-00-00be-capabilities-to-support-time-aware-scheduling-in-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5-00-00be-consideration-of-eht-ltf.pptx" TargetMode="External"/><Relationship Id="rId11" Type="http://schemas.openxmlformats.org/officeDocument/2006/relationships/hyperlink" Target="https://mentor.ieee.org/802.11/dcn/19/11-19-1932-00-00be-multi-link-policy-framework.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28-00-00be-multi-link-operation-performance-evaluatio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963-00-00be-multi-link-security-and-aggregation-operations.pptx" TargetMode="External"/><Relationship Id="rId3" Type="http://schemas.openxmlformats.org/officeDocument/2006/relationships/hyperlink" Target="https://mentor.ieee.org/802.11/dcn/19/11-19-1939-00-00be-calibration-of-implicit-sounding.pptx" TargetMode="External"/><Relationship Id="rId7"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61-00-00be-multi-ap-group-establishment.pptx" TargetMode="External"/><Relationship Id="rId11" Type="http://schemas.openxmlformats.org/officeDocument/2006/relationships/hyperlink" Target="https://mentor.ieee.org/802.11/dcn/19/11-19-1981-00-00be-phase-rotations-design-for-eht.pptx" TargetMode="External"/><Relationship Id="rId5" Type="http://schemas.openxmlformats.org/officeDocument/2006/relationships/hyperlink" Target="https://mentor.ieee.org/802.11/dcn/19/11-19-1942-01-00be-timing-measurement-for-low-latency-features.pptx" TargetMode="External"/><Relationship Id="rId10" Type="http://schemas.openxmlformats.org/officeDocument/2006/relationships/hyperlink" Target="https://mentor.ieee.org/802.11/dcn/19/11-19-1980-00-00be-eht-p-matrices-discussion.pptx" TargetMode="External"/><Relationship Id="rId4" Type="http://schemas.openxmlformats.org/officeDocument/2006/relationships/hyperlink" Target="https://mentor.ieee.org/802.11/dcn/19/11-19-1940-01-00be-multi-link-framework.pptx" TargetMode="External"/><Relationship Id="rId9" Type="http://schemas.openxmlformats.org/officeDocument/2006/relationships/hyperlink" Target="https://mentor.ieee.org/802.11/dcn/19/11-19-1972-00-00be-operation-of-virtual-bss-architecture-for-multi-ap-coordina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486-02-00be-further-discussion-for-11be-preamble.pptx" TargetMode="External"/><Relationship Id="rId7" Type="http://schemas.openxmlformats.org/officeDocument/2006/relationships/hyperlink" Target="https://mentor.ieee.org/802.11/dcn/19/11-19-1492-00-00be-non-ofdma-tone-plan-for-320mhz.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7-00-00be-11be-tone-plan.pptx" TargetMode="External"/><Relationship Id="rId5" Type="http://schemas.openxmlformats.org/officeDocument/2006/relationships/hyperlink" Target="https://mentor.ieee.org/802.11/dcn/19/11-19-1340-02-00be-revisit-tone-plan.pptx" TargetMode="External"/><Relationship Id="rId4" Type="http://schemas.openxmlformats.org/officeDocument/2006/relationships/hyperlink" Target="https://mentor.ieee.org/802.11/dcn/19/11-19-1190-02-00be-improved-preamble-puncturing-in-802-11be.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40-01-00be-multi-link-framework.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935-00-00be-tgbe-editor-s-report.pp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19/11-19-1652-01-00be-multi-ap-transmission-procedure.pptx" TargetMode="External"/><Relationship Id="rId3" Type="http://schemas.openxmlformats.org/officeDocument/2006/relationships/hyperlink" Target="https://mentor.ieee.org/802.11/dcn/19/11-19-1554-01-00be-data-sharing-for-multi-ap-coordination.pptx" TargetMode="External"/><Relationship Id="rId7" Type="http://schemas.openxmlformats.org/officeDocument/2006/relationships/hyperlink" Target="https://mentor.ieee.org/802.11/dcn/19/11-19-1582-00-00be-coordinated-ap-time-and-frequency-sharing-in-a-transmit-opportunity-in-11be.pptx" TargetMode="External"/><Relationship Id="rId2" Type="http://schemas.openxmlformats.org/officeDocument/2006/relationships/hyperlink" Target="https://mentor.ieee.org/802.11/dcn/19/11-19-1535-01-00be-sounding-for-ap-collabo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94-02-00be-coordinated-beamforming-null-steering-protocol-in-802-11be.pptx" TargetMode="External"/><Relationship Id="rId5" Type="http://schemas.openxmlformats.org/officeDocument/2006/relationships/hyperlink" Target="https://mentor.ieee.org/802.11/dcn/19/11-19-1593-01-00be-joint-sounding-for-multi-ap-systems.pptx" TargetMode="External"/><Relationship Id="rId4" Type="http://schemas.openxmlformats.org/officeDocument/2006/relationships/hyperlink" Target="https://mentor.ieee.org/802.11/dcn/19/11-19-1573-00-00be-one-channel-information-feedback-method-for-multi-ap-coordination.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9/11-19-1889-01-00be-discussion-on-240mhz-bandwidth.pptx" TargetMode="External"/><Relationship Id="rId2" Type="http://schemas.openxmlformats.org/officeDocument/2006/relationships/hyperlink" Target="https://mentor.ieee.org/802.11/dcn/19/11-19-1521-01-00be-further-thoughts-on-11be-tone-plan.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516-01-00be-11be-preamble-structure.pptx" TargetMode="External"/><Relationship Id="rId4" Type="http://schemas.openxmlformats.org/officeDocument/2006/relationships/hyperlink" Target="https://mentor.ieee.org/802.11/dcn/19/11-19-1497-01-00be-auto-detection-in-11be.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1901-00-00be-priority-access-support-in-ieee-802-11be-what-and-why.pptx" TargetMode="External"/><Relationship Id="rId7" Type="http://schemas.openxmlformats.org/officeDocument/2006/relationships/hyperlink" Target="https://mentor.ieee.org/802.11/dcn/19/11-19-1116-04-00be-channel-access-in-multi-band-operation.pptx" TargetMode="External"/><Relationship Id="rId2" Type="http://schemas.openxmlformats.org/officeDocument/2006/relationships/hyperlink" Target="https://mentor.ieee.org/802.11/dcn/19/11-19-1604-00-00be-eht-direct-link-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940-03-00be-multi-link-framework.pptx" TargetMode="External"/><Relationship Id="rId4" Type="http://schemas.openxmlformats.org/officeDocument/2006/relationships/hyperlink" Target="https://mentor.ieee.org/802.11/dcn/19/11-19-0822-06-00be-extremely-efficient-multi-band-operat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9/11-19-1459-00-00be-harq-applicable-a-mpdu.pptx" TargetMode="External"/><Relationship Id="rId2" Type="http://schemas.openxmlformats.org/officeDocument/2006/relationships/hyperlink" Target="https://mentor.ieee.org/802.11/dcn/19/11-19-1901-00-00be-priority-access-support-in-ieee-802-11be-what-and-wh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78-00-00be-an-harq-transmission-scheme-for-11be.pptx" TargetMode="External"/><Relationship Id="rId4" Type="http://schemas.openxmlformats.org/officeDocument/2006/relationships/hyperlink" Target="https://mentor.ieee.org/802.11/dcn/19/11-19-1553-00-00be-consideration-on-harq-feedback.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3" Type="http://schemas.openxmlformats.org/officeDocument/2006/relationships/hyperlink" Target="https://mentor.ieee.org/802.11/dcn/19/11-19-1509-05-00be-discussion-on-multi-link-setup.pptx" TargetMode="External"/><Relationship Id="rId7"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10-02-00be-eht-power-saving-considering-multi-link.pptx" TargetMode="External"/><Relationship Id="rId5" Type="http://schemas.openxmlformats.org/officeDocument/2006/relationships/hyperlink" Target="https://mentor.ieee.org/802.11/dcn/19/11-19-1159-05-00be-multilink-operation-capability-announcement.pptx" TargetMode="External"/><Relationship Id="rId4" Type="http://schemas.openxmlformats.org/officeDocument/2006/relationships/hyperlink" Target="https://mentor.ieee.org/802.11/dcn/19/11-19-1512-06-00be-multi-link-acknowledg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19/11-19-1851-00-00be-latency-enhancement-in-multi-link.pptx" TargetMode="External"/><Relationship Id="rId2"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888-00-00be-performance-evaluation-of-deterministic-service-for-eht-follow-up.pptx" TargetMode="External"/><Relationship Id="rId4" Type="http://schemas.openxmlformats.org/officeDocument/2006/relationships/hyperlink" Target="https://mentor.ieee.org/802.11/dcn/19/11-19-1884-00-00be-discussion-on-rta-retransmission.ppt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19/11-19-1526-01-00be-multi-link-power-save.pptx" TargetMode="External"/><Relationship Id="rId3" Type="http://schemas.openxmlformats.org/officeDocument/2006/relationships/hyperlink" Target="https://mentor.ieee.org/802.11/dcn/19/11-19-1780-00-00be-ar-vr-on-eht-design-considerations.pptx" TargetMode="External"/><Relationship Id="rId7" Type="http://schemas.openxmlformats.org/officeDocument/2006/relationships/hyperlink" Target="https://mentor.ieee.org/802.11/dcn/19/11-19-1505-02-00be-multi-link-aggregation-considerations.pptx" TargetMode="External"/><Relationship Id="rId2" Type="http://schemas.openxmlformats.org/officeDocument/2006/relationships/hyperlink" Target="https://mentor.ieee.org/802.11/dcn/19/11-19-1933-00-00be-capabilities-to-support-time-aware-scheduling-in-802-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59-05-00be-multilink-operation-capability-announcement.pptx" TargetMode="External"/><Relationship Id="rId5" Type="http://schemas.openxmlformats.org/officeDocument/2006/relationships/hyperlink" Target="https://mentor.ieee.org/802.11/dcn/19/11-19-0822-08-00be-extremely-efficient-multi-band-operation.pptx" TargetMode="External"/><Relationship Id="rId10" Type="http://schemas.openxmlformats.org/officeDocument/2006/relationships/hyperlink" Target="https://mentor.ieee.org/802.11/dcn/19/11-19-1542-00-00be-multi-link-broadcast-addressed-frame-reception.pptx" TargetMode="External"/><Relationship Id="rId4" Type="http://schemas.openxmlformats.org/officeDocument/2006/relationships/hyperlink" Target="https://mentor.ieee.org/802.11/dcn/19/11-19-1358-01-00be-multi-link-operation-management.pptx" TargetMode="External"/><Relationship Id="rId9" Type="http://schemas.openxmlformats.org/officeDocument/2006/relationships/hyperlink" Target="https://mentor.ieee.org/802.11/dcn/19/11-19-1536-00-00be-power-consideration-for-multi-link-transmissions.ppt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23-00-00be-revisiting-harq-complexity.pptx" TargetMode="External"/><Relationship Id="rId4" Type="http://schemas.openxmlformats.org/officeDocument/2006/relationships/hyperlink" Target="https://mentor.ieee.org/802.11/dcn/19/11-19-1858-00-00be-harq-system-level-simulation-results.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92"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55671"/>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endParaRPr lang="en-US" altLang="en-US" sz="9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Editor’s Report</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lvl="0">
              <a:lnSpc>
                <a:spcPct val="80000"/>
              </a:lnSpc>
              <a:buFont typeface="Arial" panose="020B0604020202020204" pitchFamily="34" charset="0"/>
              <a:buChar char="•"/>
            </a:pPr>
            <a:r>
              <a:rPr lang="en-US" altLang="en-US" sz="1200" dirty="0"/>
              <a:t>Tuesday AM1 (09:00-10:00)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marL="457200" lvl="1" indent="0">
              <a:lnSpc>
                <a:spcPct val="80000"/>
              </a:lnSpc>
            </a:pPr>
            <a:endParaRPr lang="en-US" altLang="en-US" sz="1100" dirty="0"/>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10" name="Content Placeholder 9">
            <a:extLst>
              <a:ext uri="{FF2B5EF4-FFF2-40B4-BE49-F238E27FC236}">
                <a16:creationId xmlns:a16="http://schemas.microsoft.com/office/drawing/2014/main" id="{8AA7E2CD-A1F6-42EF-BB08-3AF5EFC8F161}"/>
              </a:ext>
            </a:extLst>
          </p:cNvPr>
          <p:cNvSpPr>
            <a:spLocks noGrp="1"/>
          </p:cNvSpPr>
          <p:nvPr>
            <p:ph idx="1"/>
          </p:nvPr>
        </p:nvSpPr>
        <p:spPr>
          <a:xfrm>
            <a:off x="685800" y="5260975"/>
            <a:ext cx="7770813" cy="987425"/>
          </a:xfrm>
        </p:spPr>
        <p:txBody>
          <a:bodyPr/>
          <a:lstStyle/>
          <a:p>
            <a:pPr>
              <a:buFont typeface="Arial" panose="020B0604020202020204" pitchFamily="34" charset="0"/>
              <a:buChar char="•"/>
            </a:pPr>
            <a:r>
              <a:rPr lang="en-US" sz="1800" dirty="0"/>
              <a:t>Task Group sessions held at Monarchy</a:t>
            </a:r>
          </a:p>
          <a:p>
            <a:pPr>
              <a:buFont typeface="Arial" panose="020B0604020202020204" pitchFamily="34" charset="0"/>
              <a:buChar char="•"/>
            </a:pPr>
            <a:r>
              <a:rPr lang="en-US" sz="1800" dirty="0"/>
              <a:t>MAC ad-hoc sessions held at Monarchy</a:t>
            </a:r>
          </a:p>
          <a:p>
            <a:pPr>
              <a:buFont typeface="Arial" panose="020B0604020202020204" pitchFamily="34" charset="0"/>
              <a:buChar char="•"/>
            </a:pPr>
            <a:r>
              <a:rPr lang="en-US" sz="1800" dirty="0"/>
              <a:t>PHY ad-hoc sessions held at Kohala 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804820392"/>
              </p:ext>
            </p:extLst>
          </p:nvPr>
        </p:nvGraphicFramePr>
        <p:xfrm>
          <a:off x="838200" y="1752600"/>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val="20000"/>
                    </a:ext>
                  </a:extLst>
                </a:gridCol>
                <a:gridCol w="1646003">
                  <a:extLst>
                    <a:ext uri="{9D8B030D-6E8A-4147-A177-3AD203B41FA5}">
                      <a16:colId xmlns:a16="http://schemas.microsoft.com/office/drawing/2014/main" val="20001"/>
                    </a:ext>
                  </a:extLst>
                </a:gridCol>
                <a:gridCol w="1817824">
                  <a:extLst>
                    <a:ext uri="{9D8B030D-6E8A-4147-A177-3AD203B41FA5}">
                      <a16:colId xmlns:a16="http://schemas.microsoft.com/office/drawing/2014/main" val="20002"/>
                    </a:ext>
                  </a:extLst>
                </a:gridCol>
                <a:gridCol w="1614622">
                  <a:extLst>
                    <a:ext uri="{9D8B030D-6E8A-4147-A177-3AD203B41FA5}">
                      <a16:colId xmlns:a16="http://schemas.microsoft.com/office/drawing/2014/main" val="20004"/>
                    </a:ext>
                  </a:extLst>
                </a:gridCol>
                <a:gridCol w="1291814">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1663902093"/>
              </p:ext>
            </p:extLst>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1535r1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 </a:t>
                      </a: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1554r1</a:t>
                      </a:r>
                      <a:endParaRPr lang="en-US" sz="1200" u="none"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Data Sharing for Multi-AP Coordination</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Sungjin Park</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rgbClr val="FFC000"/>
                          </a:solidFill>
                          <a:effectLst/>
                          <a:latin typeface="+mn-lt"/>
                          <a:ea typeface="MS Gothic" panose="020B0609070205080204" pitchFamily="49" charset="-128"/>
                          <a:cs typeface="+mn-cs"/>
                          <a:hlinkClick r:id="rId7">
                            <a:extLst>
                              <a:ext uri="{A12FA001-AC4F-418D-AE19-62706E023703}">
                                <ahyp:hlinkClr xmlns:ahyp="http://schemas.microsoft.com/office/drawing/2018/hyperlinkcolor" val="tx"/>
                              </a:ext>
                            </a:extLst>
                          </a:hlinkClick>
                        </a:rPr>
                        <a:t>1573r0</a:t>
                      </a:r>
                      <a:endParaRPr lang="en-US" sz="1200" u="none" kern="1200" dirty="0">
                        <a:solidFill>
                          <a:srgbClr val="FFC00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Channel Info. Feedback Method 4 Multi-AP Coord.</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rgbClr val="FFC000"/>
                          </a:solidFill>
                          <a:effectLst/>
                          <a:latin typeface="+mn-lt"/>
                          <a:ea typeface="MS Gothic" panose="020B0609070205080204" pitchFamily="49" charset="-128"/>
                        </a:rPr>
                        <a:t>Dandan Liang</a:t>
                      </a:r>
                      <a:endParaRPr lang="en-US" sz="120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1593r1</a:t>
                      </a:r>
                      <a:endParaRPr lang="en-US" sz="1200" b="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00B050"/>
                          </a:solidFill>
                          <a:effectLst/>
                          <a:latin typeface="+mn-lt"/>
                          <a:ea typeface="MS Gothic" panose="020B0609070205080204" pitchFamily="49" charset="-128"/>
                        </a:rPr>
                        <a:t>Joint Sounding for Multi-AP Systems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00B050"/>
                          </a:solidFill>
                          <a:effectLst/>
                          <a:latin typeface="+mn-lt"/>
                          <a:ea typeface="MS Gothic" panose="020B0609070205080204" pitchFamily="49" charset="-128"/>
                        </a:rPr>
                        <a:t>Jianhan Liu</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2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1594r2</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Coord. Beamforming/Null Steering Protocol in 11be</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David L.-Perez</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1 SP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0773r7</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Po-Kai Huang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1082r4</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rgbClr val="00B050"/>
                          </a:solidFill>
                          <a:effectLst/>
                          <a:latin typeface="+mn-lt"/>
                          <a:ea typeface="MS Gothic" panose="020B0609070205080204" pitchFamily="49" charset="-128"/>
                          <a:cs typeface="+mn-cs"/>
                          <a:hlinkClick r:id="rId12">
                            <a:extLst>
                              <a:ext uri="{A12FA001-AC4F-418D-AE19-62706E023703}">
                                <ahyp:hlinkClr xmlns:ahyp="http://schemas.microsoft.com/office/drawing/2018/hyperlinkcolor" val="tx"/>
                              </a:ext>
                            </a:extLst>
                          </a:hlinkClick>
                        </a:rPr>
                        <a:t>1116r2</a:t>
                      </a:r>
                      <a:endParaRPr lang="en-US" sz="1200" u="none" kern="1200" dirty="0">
                        <a:solidFill>
                          <a:srgbClr val="00B05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rgbClr val="00B050"/>
                          </a:solidFill>
                          <a:effectLst/>
                          <a:latin typeface="+mn-lt"/>
                          <a:ea typeface="MS Gothic" panose="020B0609070205080204" pitchFamily="49" charset="-128"/>
                        </a:rPr>
                        <a:t>4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rgbClr val="00B050"/>
                          </a:solidFill>
                          <a:effectLst/>
                          <a:latin typeface="+mn-lt"/>
                          <a:ea typeface="MS Gothic" panose="020B0609070205080204" pitchFamily="49" charset="-128"/>
                          <a:cs typeface="+mn-cs"/>
                          <a:hlinkClick r:id="rId13">
                            <a:extLst>
                              <a:ext uri="{A12FA001-AC4F-418D-AE19-62706E023703}">
                                <ahyp:hlinkClr xmlns:ahyp="http://schemas.microsoft.com/office/drawing/2018/hyperlinkcolor" val="tx"/>
                              </a:ext>
                            </a:extLst>
                          </a:hlinkClick>
                        </a:rPr>
                        <a:t>1405r3</a:t>
                      </a:r>
                      <a:endParaRPr lang="en-US" sz="1200" u="none" kern="1200" dirty="0">
                        <a:solidFill>
                          <a:srgbClr val="00B05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Multi-Link Operation Channel Access Discussion</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rgbClr val="00B050"/>
                          </a:solidFill>
                          <a:effectLst/>
                          <a:latin typeface="+mn-lt"/>
                          <a:ea typeface="MS Gothic" panose="020B0609070205080204" pitchFamily="49" charset="-128"/>
                        </a:rPr>
                        <a:t>Sharan Naribole</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2 SPs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14">
                            <a:extLst>
                              <a:ext uri="{A12FA001-AC4F-418D-AE19-62706E023703}">
                                <ahyp:hlinkClr xmlns:ahyp="http://schemas.microsoft.com/office/drawing/2018/hyperlinkcolor" val="tx"/>
                              </a:ext>
                            </a:extLst>
                          </a:hlinkClick>
                        </a:rPr>
                        <a:t>1509r2</a:t>
                      </a:r>
                      <a:endParaRPr lang="en-GB" sz="1200" u="none" kern="1200" dirty="0">
                        <a:solidFill>
                          <a:srgbClr val="00B05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Discussion on Multi-link Setup</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Insun Jang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1 SP</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rPr>
                        <a:t>1512r1</a:t>
                      </a: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Multi-link acknowledgment</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Rojan Chitrakar</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3 SPs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16">
                            <a:extLst>
                              <a:ext uri="{A12FA001-AC4F-418D-AE19-62706E023703}">
                                <ahyp:hlinkClr xmlns:ahyp="http://schemas.microsoft.com/office/drawing/2018/hyperlinkcolor" val="tx"/>
                              </a:ext>
                            </a:extLst>
                          </a:hlinkClick>
                        </a:rPr>
                        <a:t>1159r2</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Multilink operation capability announcement</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Liwen Chu</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1 SP</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
        <p:nvSpPr>
          <p:cNvPr id="11" name="TextBox 10">
            <a:extLst>
              <a:ext uri="{FF2B5EF4-FFF2-40B4-BE49-F238E27FC236}">
                <a16:creationId xmlns:a16="http://schemas.microsoft.com/office/drawing/2014/main" id="{02CE227E-D6BD-4A50-8C16-CE50C2300D8B}"/>
              </a:ext>
            </a:extLst>
          </p:cNvPr>
          <p:cNvSpPr txBox="1"/>
          <p:nvPr/>
        </p:nvSpPr>
        <p:spPr>
          <a:xfrm>
            <a:off x="1832856" y="6138446"/>
            <a:ext cx="4930452" cy="338554"/>
          </a:xfrm>
          <a:prstGeom prst="rect">
            <a:avLst/>
          </a:prstGeom>
          <a:noFill/>
        </p:spPr>
        <p:txBody>
          <a:bodyPr wrap="none" rtlCol="0">
            <a:spAutoFit/>
          </a:bodyPr>
          <a:lstStyle/>
          <a:p>
            <a:r>
              <a:rPr lang="en-US" sz="1600" dirty="0">
                <a:solidFill>
                  <a:schemeClr val="tx1"/>
                </a:solidFill>
              </a:rPr>
              <a:t>Color Legend:</a:t>
            </a:r>
            <a:r>
              <a:rPr lang="en-US" sz="1600" dirty="0">
                <a:solidFill>
                  <a:srgbClr val="00B050"/>
                </a:solidFill>
              </a:rPr>
              <a:t> Presented; </a:t>
            </a:r>
            <a:r>
              <a:rPr lang="en-US" sz="1600" dirty="0">
                <a:solidFill>
                  <a:srgbClr val="FFC000"/>
                </a:solidFill>
              </a:rPr>
              <a:t>Deferred; </a:t>
            </a:r>
            <a:r>
              <a:rPr lang="en-US" sz="1600" dirty="0">
                <a:solidFill>
                  <a:schemeClr val="tx1"/>
                </a:solidFill>
              </a:rPr>
              <a:t>Pending;</a:t>
            </a:r>
            <a:r>
              <a:rPr lang="en-US" sz="1600" dirty="0">
                <a:solidFill>
                  <a:srgbClr val="00B050"/>
                </a:solidFill>
              </a:rPr>
              <a:t> </a:t>
            </a:r>
            <a:r>
              <a:rPr lang="en-US" sz="1600" dirty="0">
                <a:solidFill>
                  <a:srgbClr val="FF0000"/>
                </a:solidFill>
              </a:rPr>
              <a:t>Withdrawn;</a:t>
            </a:r>
          </a:p>
        </p:txBody>
      </p:sp>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3131508783"/>
              </p:ext>
            </p:extLst>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1510r1</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EHT Power saving considering multi-link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Jeongki Kim</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4 SPs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1525r1</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0822r6</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Extremely Efficient Multi-band Operation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1505r2</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Multi-link Aggregation Considerations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Sharan Naribole</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2635924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62026725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1358r0</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Multi-link Operation Management</a:t>
                      </a:r>
                      <a:endParaRPr lang="en-US" sz="1200" b="0" kern="120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Yongho Seok</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rgbClr val="00B050"/>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1526r1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Multi-Link Power-save</a:t>
                      </a:r>
                      <a:endParaRPr lang="en-US" sz="1200" b="0" kern="1200" dirty="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a:solidFill>
                            <a:srgbClr val="00B050"/>
                          </a:solidFill>
                          <a:latin typeface="+mn-lt"/>
                          <a:ea typeface="+mn-ea"/>
                          <a:cs typeface="+mn-cs"/>
                        </a:rPr>
                        <a:t>Abhishek Patil</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Multi Link</a:t>
                      </a:r>
                      <a:endParaRPr lang="en-US" sz="1200" b="0" kern="120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1536r0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Power Consideration for Multi-link Transmissions</a:t>
                      </a:r>
                      <a:endParaRPr lang="en-US" sz="1200" b="0" kern="120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Rojan Chitrakar</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1542r0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Multi-link broadcast addressed frame reception</a:t>
                      </a:r>
                      <a:endParaRPr lang="en-US" sz="1200" b="0" kern="120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Po-Kai Huang</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16">
                            <a:extLst>
                              <a:ext uri="{A12FA001-AC4F-418D-AE19-62706E023703}">
                                <ahyp:hlinkClr xmlns:ahyp="http://schemas.microsoft.com/office/drawing/2018/hyperlinkcolor" val="tx"/>
                              </a:ext>
                            </a:extLst>
                          </a:hlinkClick>
                        </a:rPr>
                        <a:t>1613r0</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Multi-link TXOP Sharing for Delay Reduction</a:t>
                      </a:r>
                      <a:endParaRPr lang="en-US" sz="1200" b="0" kern="1200" dirty="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Yongsu Gwak</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Low Lat</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85762829"/>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Revisit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anchor="b"/>
                </a:tc>
                <a:tc>
                  <a:txBody>
                    <a:body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Non-OFDMA Tone Plan for 320MHz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1493r0</a:t>
                      </a:r>
                      <a:endParaRPr lang="en-US" sz="1200" dirty="0">
                        <a:solidFill>
                          <a:srgbClr val="00B050"/>
                        </a:solidFill>
                        <a:effectLst/>
                        <a:latin typeface="+mn-lt"/>
                        <a:ea typeface="Times New Roman" panose="02020603050405020304" pitchFamily="18" charset="0"/>
                      </a:endParaRPr>
                    </a:p>
                  </a:txBody>
                  <a:tcPr anchor="b"/>
                </a:tc>
                <a:tc>
                  <a:txBody>
                    <a:bodyPr/>
                    <a:lstStyle/>
                    <a:p>
                      <a:pPr algn="l"/>
                      <a:r>
                        <a:rPr lang="en-US" sz="1200" b="0" dirty="0">
                          <a:solidFill>
                            <a:srgbClr val="00B050"/>
                          </a:solidFill>
                          <a:effectLst/>
                        </a:rPr>
                        <a:t>Phase Rotation for 320MHz</a:t>
                      </a:r>
                    </a:p>
                  </a:txBody>
                  <a:tcPr anchor="ctr"/>
                </a:tc>
                <a:tc>
                  <a:txBody>
                    <a:bodyPr/>
                    <a:lstStyle/>
                    <a:p>
                      <a:pPr marL="0" marR="0" algn="ctr">
                        <a:spcBef>
                          <a:spcPts val="0"/>
                        </a:spcBef>
                        <a:spcAft>
                          <a:spcPts val="0"/>
                        </a:spcAft>
                      </a:pPr>
                      <a:r>
                        <a:rPr lang="en-GB" sz="1200" b="0" kern="1200" dirty="0">
                          <a:solidFill>
                            <a:srgbClr val="00B050"/>
                          </a:solidFill>
                          <a:latin typeface="+mn-lt"/>
                          <a:ea typeface="+mn-ea"/>
                          <a:cs typeface="+mn-cs"/>
                        </a:rPr>
                        <a:t>Eunsung Park</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1516r0</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Preamble Structure</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Xiaogang Chen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1519r0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Forward Compatibility for WiFi Preamble Design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Sameer Vermani</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2">
                            <a:extLst>
                              <a:ext uri="{A12FA001-AC4F-418D-AE19-62706E023703}">
                                <ahyp:hlinkClr xmlns:ahyp="http://schemas.microsoft.com/office/drawing/2018/hyperlinkcolor" val="tx"/>
                              </a:ext>
                            </a:extLst>
                          </a:hlinkClick>
                        </a:rPr>
                        <a:t>1521r0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Further Thoughts on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Bin Tian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3">
                            <a:extLst>
                              <a:ext uri="{A12FA001-AC4F-418D-AE19-62706E023703}">
                                <ahyp:hlinkClr xmlns:ahyp="http://schemas.microsoft.com/office/drawing/2018/hyperlinkcolor" val="tx"/>
                              </a:ext>
                            </a:extLst>
                          </a:hlinkClick>
                        </a:rPr>
                        <a:t>1540r0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EHT Preamble Design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Rui Cao</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4">
                            <a:extLst>
                              <a:ext uri="{A12FA001-AC4F-418D-AE19-62706E023703}">
                                <ahyp:hlinkClr xmlns:ahyp="http://schemas.microsoft.com/office/drawing/2018/hyperlinkcolor" val="tx"/>
                              </a:ext>
                            </a:extLst>
                          </a:hlinkClick>
                        </a:rPr>
                        <a:t>1556r0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Lean PHY for EHT</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Miguel Lopez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5">
                            <a:extLst>
                              <a:ext uri="{A12FA001-AC4F-418D-AE19-62706E023703}">
                                <ahyp:hlinkClr xmlns:ahyp="http://schemas.microsoft.com/office/drawing/2018/hyperlinkcolor" val="tx"/>
                              </a:ext>
                            </a:extLst>
                          </a:hlinkClick>
                        </a:rPr>
                        <a:t>1569r0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Preamble Design Consideration for 11be follow-up</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Li-Hsiang Sun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025472408"/>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1497r0</a:t>
                      </a:r>
                      <a:endParaRPr lang="en-US" sz="1200">
                        <a:solidFill>
                          <a:srgbClr val="00B05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Autodetection in 11be</a:t>
                      </a:r>
                      <a:endParaRPr lang="en-US" sz="1200" u="none">
                        <a:solidFill>
                          <a:srgbClr val="00B05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Sichan Noh</a:t>
                      </a:r>
                      <a:endParaRPr lang="en-US" sz="1200" u="none">
                        <a:solidFill>
                          <a:srgbClr val="00B050"/>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PHY</a:t>
                      </a:r>
                      <a:endParaRPr lang="en-US" sz="1200" u="none" dirty="0">
                        <a:solidFill>
                          <a:srgbClr val="00B050"/>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rgbClr val="00B050"/>
                          </a:solidFill>
                          <a:effectLst/>
                          <a:latin typeface="+mn-lt"/>
                          <a:ea typeface="MS Gothic" panose="020B0609070205080204" pitchFamily="49" charset="-128"/>
                          <a:cs typeface="+mn-cs"/>
                        </a:rPr>
                        <a:t>PHY</a:t>
                      </a:r>
                      <a:endParaRPr lang="en-US" sz="1200" u="none" kern="1200" dirty="0">
                        <a:solidFill>
                          <a:srgbClr val="00B050"/>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1459r0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 HARQ applicable A-MPDU</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Lei Huang</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rgbClr val="00B050"/>
                          </a:solidFill>
                          <a:effectLst/>
                          <a:latin typeface="+mn-lt"/>
                          <a:ea typeface="MS Gothic" panose="020B0609070205080204" pitchFamily="49" charset="-128"/>
                        </a:rPr>
                        <a:t>HARQ</a:t>
                      </a:r>
                      <a:endParaRPr lang="en-US" sz="1200" u="none">
                        <a:solidFill>
                          <a:srgbClr val="00B050"/>
                        </a:solidFill>
                        <a:effectLst/>
                        <a:latin typeface="+mn-lt"/>
                        <a:ea typeface="Times New Roman" panose="02020603050405020304" pitchFamily="18" charset="0"/>
                      </a:endParaRPr>
                    </a:p>
                  </a:txBody>
                  <a:tcPr anchor="ctr"/>
                </a:tc>
                <a:tc>
                  <a:txBody>
                    <a:bodyPr/>
                    <a:lstStyle/>
                    <a:p>
                      <a:pPr algn="ctr" fontAlgn="b"/>
                      <a:r>
                        <a:rPr lang="en-US" sz="1200" u="none" kern="120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1553r0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Consideration on HARQ feedback</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Taewon Song</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HARQ</a:t>
                      </a:r>
                      <a:endParaRPr lang="en-US" sz="1200" u="none"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1578r0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An HARQ Transmission Scheme for 11be</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Shimi Shilo</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HARQ</a:t>
                      </a:r>
                      <a:endParaRPr lang="en-US" sz="1200" u="none"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1589r0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What should be the HARQ unit and why?</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Imran Latif</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HARQ</a:t>
                      </a:r>
                      <a:endParaRPr lang="en-US" sz="1200" u="none"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FFC00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1622r0</a:t>
                      </a:r>
                      <a:endParaRPr lang="en-US" sz="1200">
                        <a:solidFill>
                          <a:srgbClr val="FFC00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FFC000"/>
                          </a:solidFill>
                          <a:effectLst/>
                          <a:latin typeface="+mn-lt"/>
                          <a:ea typeface="MS Gothic" panose="020B0609070205080204" pitchFamily="49" charset="-128"/>
                        </a:rPr>
                        <a:t>Use Auto Repetition in low latency queue</a:t>
                      </a:r>
                      <a:endParaRPr lang="en-US" sz="1200" u="none">
                        <a:solidFill>
                          <a:srgbClr val="FFC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rgbClr val="FFC000"/>
                          </a:solidFill>
                          <a:effectLst/>
                          <a:latin typeface="+mn-lt"/>
                          <a:ea typeface="MS Gothic" panose="020B0609070205080204" pitchFamily="49" charset="-128"/>
                        </a:rPr>
                        <a:t>Tony Zeng</a:t>
                      </a:r>
                      <a:endParaRPr lang="en-US" sz="1200" u="none">
                        <a:solidFill>
                          <a:srgbClr val="FFC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rPr>
                        <a:t>Conf Call</a:t>
                      </a:r>
                      <a:endParaRPr lang="en-US" sz="1200" u="none" dirty="0">
                        <a:solidFill>
                          <a:srgbClr val="FFC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rPr>
                        <a:t>Low Lat</a:t>
                      </a:r>
                      <a:endParaRPr lang="en-US" sz="1200" u="none" dirty="0">
                        <a:solidFill>
                          <a:srgbClr val="FFC000"/>
                        </a:solidFill>
                        <a:effectLst/>
                        <a:latin typeface="+mn-lt"/>
                        <a:ea typeface="Times New Roman" panose="02020603050405020304" pitchFamily="18" charset="0"/>
                      </a:endParaRPr>
                    </a:p>
                  </a:txBody>
                  <a:tcPr anchor="ctr"/>
                </a:tc>
                <a:tc>
                  <a:txBody>
                    <a:bodyPr/>
                    <a:lstStyle/>
                    <a:p>
                      <a:pPr algn="ctr" fontAlgn="b"/>
                      <a:r>
                        <a:rPr lang="en-US" sz="1200" u="none" kern="1200" dirty="0">
                          <a:solidFill>
                            <a:srgbClr val="FFC000"/>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Hawaii,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11116576"/>
              </p:ext>
            </p:extLst>
          </p:nvPr>
        </p:nvGraphicFramePr>
        <p:xfrm>
          <a:off x="381000" y="1524000"/>
          <a:ext cx="8393411"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1035050">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1582r0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Coord. AP Time &amp; Freq. Sharing in a TX </a:t>
                      </a:r>
                      <a:r>
                        <a:rPr lang="en-US" sz="1200" b="0" i="0" u="none" strike="noStrike" dirty="0" err="1">
                          <a:solidFill>
                            <a:srgbClr val="00B050"/>
                          </a:solidFill>
                          <a:effectLst/>
                          <a:latin typeface="Times New Roman" panose="02020603050405020304" pitchFamily="18" charset="0"/>
                        </a:rPr>
                        <a:t>Opport</a:t>
                      </a:r>
                      <a:r>
                        <a:rPr lang="en-US" sz="1200" b="0" i="0" u="none" strike="noStrike" dirty="0">
                          <a:solidFill>
                            <a:srgbClr val="00B05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chemeClr val="tx1"/>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chemeClr val="tx1"/>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SangSun</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1780r0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5">
                            <a:extLst>
                              <a:ext uri="{A12FA001-AC4F-418D-AE19-62706E023703}">
                                <ahyp:hlinkClr xmlns:ahyp="http://schemas.microsoft.com/office/drawing/2018/hyperlinkcolor" val="tx"/>
                              </a:ext>
                            </a:extLst>
                          </a:hlinkClick>
                        </a:rPr>
                        <a:t>1851r0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Suhwook Kim</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1855r0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06157609"/>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5"/>
                        </a:rPr>
                        <a:t>1867r0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1870r0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1874r0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1879</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1883r0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1884r0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Liangxiao Xin</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1887</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1888r0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Suhwook Kim</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48452814"/>
              </p:ext>
            </p:extLst>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1889r0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MLA MAC Addresses considerations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1901r0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Presented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1914</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1917</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0500803"/>
              </p:ext>
            </p:extLst>
          </p:nvPr>
        </p:nvGraphicFramePr>
        <p:xfrm>
          <a:off x="533400" y="1524000"/>
          <a:ext cx="8153400" cy="4534844"/>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1925</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1926</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1933r0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Dave Cavalcante</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0">
                <a:tc>
                  <a:txBody>
                    <a:bodyPr/>
                    <a:lstStyle/>
                    <a:p>
                      <a:pPr algn="ctr" fontAlgn="b"/>
                      <a:r>
                        <a:rPr lang="en-US" sz="1200" b="0" i="0" u="none" strike="noStrike" kern="1200" dirty="0">
                          <a:solidFill>
                            <a:srgbClr val="000000"/>
                          </a:solidFill>
                          <a:effectLst/>
                          <a:latin typeface="Times New Roman" panose="02020603050405020304" pitchFamily="18" charset="0"/>
                          <a:ea typeface="+mn-ea"/>
                          <a:cs typeface="+mn-cs"/>
                          <a:hlinkClick r:id="rId13"/>
                        </a:rPr>
                        <a:t>1934r0</a:t>
                      </a:r>
                      <a:endParaRPr lang="en-US" sz="1200" b="0" i="0" u="none" strike="noStrike"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algn="l"/>
                      <a:r>
                        <a:rPr lang="en-US" sz="1200" b="0" i="0" u="none" strike="noStrike" kern="1200" dirty="0">
                          <a:solidFill>
                            <a:srgbClr val="000000"/>
                          </a:solidFill>
                          <a:effectLst/>
                          <a:latin typeface="Times New Roman" panose="02020603050405020304" pitchFamily="18" charset="0"/>
                          <a:ea typeface="+mn-ea"/>
                          <a:cs typeface="+mn-cs"/>
                        </a:rPr>
                        <a:t>Precoding performance using implicit channel estimation</a:t>
                      </a:r>
                    </a:p>
                  </a:txBody>
                  <a:tcPr anchor="ctr"/>
                </a:tc>
                <a:tc>
                  <a:txBody>
                    <a:bodyPr/>
                    <a:lstStyle/>
                    <a:p>
                      <a:pPr algn="l" fontAlgn="b"/>
                      <a:r>
                        <a:rPr lang="en-US" sz="1200" b="0" i="0" u="none" strike="noStrike" kern="1200" dirty="0">
                          <a:solidFill>
                            <a:srgbClr val="000000"/>
                          </a:solidFill>
                          <a:effectLst/>
                          <a:latin typeface="Times New Roman" panose="02020603050405020304" pitchFamily="18" charset="0"/>
                          <a:ea typeface="+mn-ea"/>
                          <a:cs typeface="+mn-cs"/>
                        </a:rPr>
                        <a:t>Sigurd Schelstraete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43610298"/>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1802110"/>
              </p:ext>
            </p:extLst>
          </p:nvPr>
        </p:nvGraphicFramePr>
        <p:xfrm>
          <a:off x="573842" y="1524000"/>
          <a:ext cx="7994728" cy="479468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1938</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86127176"/>
                  </a:ext>
                </a:extLst>
              </a:tr>
              <a:tr h="259126">
                <a:tc>
                  <a:txBody>
                    <a:bodyPr/>
                    <a:lstStyle/>
                    <a:p>
                      <a:pPr algn="ctr" fontAlgn="b"/>
                      <a:r>
                        <a:rPr lang="en-US" sz="1200" b="0" i="0" u="none" strike="noStrike" dirty="0">
                          <a:solidFill>
                            <a:srgbClr val="FFC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1939r0</a:t>
                      </a:r>
                      <a:endParaRPr lang="en-US" sz="1200" b="0" i="0" u="none" strike="noStrike" dirty="0">
                        <a:solidFill>
                          <a:srgbClr val="FFC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FFC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1940r1</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 Link Framework</a:t>
                      </a:r>
                    </a:p>
                  </a:txBody>
                  <a:tcPr marL="9525" marR="9525" marT="9525" marB="0" anchor="b"/>
                </a:tc>
                <a:tc>
                  <a:txBody>
                    <a:bodyPr/>
                    <a:lstStyle/>
                    <a:p>
                      <a:pPr algn="l" fontAlgn="b"/>
                      <a:r>
                        <a:rPr lang="en-US" sz="1200" b="0" i="0" u="none" strike="noStrike" dirty="0">
                          <a:solidFill>
                            <a:srgbClr val="00B050"/>
                          </a:solidFill>
                          <a:effectLst/>
                          <a:latin typeface="+mn-lt"/>
                        </a:rPr>
                        <a:t>Ming Gan</a:t>
                      </a:r>
                    </a:p>
                  </a:txBody>
                  <a:tcPr marL="9525" marR="9525" marT="9525" marB="0" anchor="b"/>
                </a:tc>
                <a:tc>
                  <a:txBody>
                    <a:bodyPr/>
                    <a:lstStyle/>
                    <a:p>
                      <a:pPr algn="l"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 Link</a:t>
                      </a:r>
                    </a:p>
                  </a:txBody>
                  <a:tcPr marL="9525" marR="9525" marT="9525" marB="0" anchor="b"/>
                </a:tc>
                <a:tc>
                  <a:txBody>
                    <a:bodyPr/>
                    <a:lstStyle/>
                    <a:p>
                      <a:pPr algn="l" fontAlgn="b"/>
                      <a:r>
                        <a:rPr lang="en-US" sz="1200" b="0" i="0" u="none" strike="noStrike" dirty="0">
                          <a:solidFill>
                            <a:srgbClr val="00B050"/>
                          </a:solidFill>
                          <a:effectLst/>
                          <a:latin typeface="+mn-lt"/>
                        </a:rPr>
                        <a:t>MAC</a:t>
                      </a:r>
                    </a:p>
                  </a:txBody>
                  <a:tcPr marL="9525" marR="9525" marT="9525" marB="0" anchor="b"/>
                </a:tc>
                <a:extLst>
                  <a:ext uri="{0D108BD9-81ED-4DB2-BD59-A6C34878D82A}">
                    <a16:rowId xmlns:a16="http://schemas.microsoft.com/office/drawing/2014/main" val="3075362083"/>
                  </a:ext>
                </a:extLst>
              </a:tr>
              <a:tr h="259126">
                <a:tc>
                  <a:txBody>
                    <a:bodyPr/>
                    <a:lstStyle/>
                    <a:p>
                      <a:pPr algn="ctr" fontAlgn="b"/>
                      <a:r>
                        <a:rPr lang="en-US" sz="1200" b="0" i="0" u="none" strike="noStrike" dirty="0">
                          <a:solidFill>
                            <a:srgbClr val="000000"/>
                          </a:solidFill>
                          <a:effectLst/>
                          <a:latin typeface="+mn-lt"/>
                          <a:hlinkClick r:id="rId5"/>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6"/>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7"/>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8"/>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9"/>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FFC000"/>
                          </a:solidFill>
                          <a:effectLst/>
                          <a:latin typeface="+mn-lt"/>
                        </a:rPr>
                        <a:t>1979r0</a:t>
                      </a:r>
                    </a:p>
                  </a:txBody>
                  <a:tcPr marL="9525" marR="9525" marT="9525" marB="0" anchor="b"/>
                </a:tc>
                <a:tc>
                  <a:txBody>
                    <a:bodyPr/>
                    <a:lstStyle/>
                    <a:p>
                      <a:pPr algn="l" fontAlgn="b"/>
                      <a:r>
                        <a:rPr lang="en-US" sz="1200" b="0" i="0" u="none" strike="noStrike">
                          <a:solidFill>
                            <a:srgbClr val="FFC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FFC000"/>
                          </a:solidFill>
                          <a:effectLst/>
                          <a:latin typeface="+mn-lt"/>
                        </a:rPr>
                        <a:t>Genady Tsodik</a:t>
                      </a:r>
                    </a:p>
                  </a:txBody>
                  <a:tcPr marL="9525" marR="9525" marT="9525" marB="0" anchor="b"/>
                </a:tc>
                <a:tc>
                  <a:txBody>
                    <a:bodyPr/>
                    <a:lstStyle/>
                    <a:p>
                      <a:pPr algn="l" fontAlgn="b"/>
                      <a:r>
                        <a:rPr lang="en-US" sz="1200" b="0" i="0" u="none" strike="noStrike" dirty="0">
                          <a:solidFill>
                            <a:srgbClr val="FFC000"/>
                          </a:solidFill>
                          <a:effectLst/>
                          <a:latin typeface="+mn-lt"/>
                        </a:rPr>
                        <a:t>Conf Call</a:t>
                      </a:r>
                    </a:p>
                  </a:txBody>
                  <a:tcPr marL="9525" marR="9525" marT="9525" marB="0" anchor="b"/>
                </a:tc>
                <a:tc>
                  <a:txBody>
                    <a:bodyPr/>
                    <a:lstStyle/>
                    <a:p>
                      <a:pPr algn="l" fontAlgn="b"/>
                      <a:r>
                        <a:rPr lang="en-US" sz="1200" b="0" i="0" u="none" strike="noStrike">
                          <a:solidFill>
                            <a:srgbClr val="FFC000"/>
                          </a:solidFill>
                          <a:effectLst/>
                          <a:latin typeface="+mn-lt"/>
                        </a:rPr>
                        <a:t>Multi AP</a:t>
                      </a:r>
                    </a:p>
                  </a:txBody>
                  <a:tcPr marL="9525" marR="9525" marT="9525" marB="0" anchor="b"/>
                </a:tc>
                <a:tc>
                  <a:txBody>
                    <a:bodyPr/>
                    <a:lstStyle/>
                    <a:p>
                      <a:pPr algn="l" fontAlgn="b"/>
                      <a:r>
                        <a:rPr lang="en-US" sz="1200" b="0" i="0" u="none" strike="noStrike" dirty="0">
                          <a:solidFill>
                            <a:srgbClr val="FFC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10"/>
                        </a:rPr>
                        <a:t>1980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11"/>
                        </a:rPr>
                        <a:t>1981</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MAC/PHY</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1066r1</a:t>
            </a:r>
            <a:r>
              <a:rPr lang="en-US" sz="1800" b="0" dirty="0">
                <a:solidFill>
                  <a:srgbClr val="00B050"/>
                </a:solidFill>
              </a:rPr>
              <a:t>-Tone Plan Discussion (Eunsung Park)[2 SPs]</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1190r2</a:t>
            </a:r>
            <a:r>
              <a:rPr lang="en-US" sz="1800" b="0" dirty="0">
                <a:solidFill>
                  <a:srgbClr val="00B050"/>
                </a:solidFill>
              </a:rPr>
              <a:t>-Improved Preamble Puncturing in .11be (Oded Redlich)[2 SPs]</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1486r2</a:t>
            </a:r>
            <a:r>
              <a:rPr lang="en-US" sz="1800" b="0" dirty="0">
                <a:solidFill>
                  <a:srgbClr val="00B050"/>
                </a:solidFill>
              </a:rPr>
              <a:t>-Further discussion for 11be preamble (Dongguk Lim)[3 SPs]</a:t>
            </a:r>
            <a:endParaRPr lang="en-US" sz="1800" b="0" dirty="0">
              <a:solidFill>
                <a:srgbClr val="00B050"/>
              </a:solidFill>
              <a:hlinkClick r:id="rId4">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GB" sz="1800" b="0" u="sng" dirty="0">
                <a:solidFill>
                  <a:srgbClr val="00B050"/>
                </a:solidFill>
                <a:hlinkClick r:id="rId5">
                  <a:extLst>
                    <a:ext uri="{A12FA001-AC4F-418D-AE19-62706E023703}">
                      <ahyp:hlinkClr xmlns:ahyp="http://schemas.microsoft.com/office/drawing/2018/hyperlinkcolor" val="tx"/>
                    </a:ext>
                  </a:extLst>
                </a:hlinkClick>
              </a:rPr>
              <a:t>1340r2</a:t>
            </a:r>
            <a:r>
              <a:rPr lang="en-GB" sz="1800" b="0" u="sng" dirty="0">
                <a:solidFill>
                  <a:srgbClr val="00B050"/>
                </a:solidFill>
              </a:rPr>
              <a:t>-</a:t>
            </a:r>
            <a:r>
              <a:rPr lang="en-GB" sz="1800" b="0" dirty="0">
                <a:solidFill>
                  <a:srgbClr val="00B050"/>
                </a:solidFill>
              </a:rPr>
              <a:t>Revisit Tone Plan (Brian Hart)</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6">
                  <a:extLst>
                    <a:ext uri="{A12FA001-AC4F-418D-AE19-62706E023703}">
                      <ahyp:hlinkClr xmlns:ahyp="http://schemas.microsoft.com/office/drawing/2018/hyperlinkcolor" val="tx"/>
                    </a:ext>
                  </a:extLst>
                </a:hlinkClick>
              </a:rPr>
              <a:t>1487r0</a:t>
            </a:r>
            <a:r>
              <a:rPr lang="en-GB" sz="1800" b="0" u="sng" dirty="0">
                <a:solidFill>
                  <a:srgbClr val="00B050"/>
                </a:solidFill>
              </a:rPr>
              <a:t>-</a:t>
            </a:r>
            <a:r>
              <a:rPr lang="en-GB" sz="1800" b="0" dirty="0">
                <a:solidFill>
                  <a:srgbClr val="00B050"/>
                </a:solidFill>
              </a:rPr>
              <a:t>11be tone plan</a:t>
            </a:r>
            <a:r>
              <a:rPr lang="en-US" sz="1800" b="0" dirty="0">
                <a:solidFill>
                  <a:srgbClr val="00B050"/>
                </a:solidFill>
              </a:rPr>
              <a:t> (</a:t>
            </a:r>
            <a:r>
              <a:rPr lang="en-GB" sz="1800" b="0" dirty="0">
                <a:solidFill>
                  <a:srgbClr val="00B050"/>
                </a:solidFill>
              </a:rPr>
              <a:t>Ross Jian Yu)</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7">
                  <a:extLst>
                    <a:ext uri="{A12FA001-AC4F-418D-AE19-62706E023703}">
                      <ahyp:hlinkClr xmlns:ahyp="http://schemas.microsoft.com/office/drawing/2018/hyperlinkcolor" val="tx"/>
                    </a:ext>
                  </a:extLst>
                </a:hlinkClick>
              </a:rPr>
              <a:t>1492r0</a:t>
            </a:r>
            <a:r>
              <a:rPr lang="en-GB" sz="1800" b="0" u="sng" dirty="0">
                <a:solidFill>
                  <a:srgbClr val="00B050"/>
                </a:solidFill>
              </a:rPr>
              <a:t>-</a:t>
            </a:r>
            <a:r>
              <a:rPr lang="en-GB" sz="1800" b="0" dirty="0">
                <a:solidFill>
                  <a:srgbClr val="00B050"/>
                </a:solidFill>
              </a:rPr>
              <a:t>Non-OFDMA Tone Plan for 320MHz (Eunsung Park</a:t>
            </a:r>
            <a:r>
              <a:rPr lang="en-US" sz="1800" b="0" dirty="0">
                <a:solidFill>
                  <a:srgbClr val="00B050"/>
                </a:solidFill>
              </a:rPr>
              <a:t>)</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0773r7</a:t>
            </a:r>
            <a:r>
              <a:rPr lang="en-US" sz="1800" b="0" dirty="0">
                <a:solidFill>
                  <a:srgbClr val="00B050"/>
                </a:solidFill>
              </a:rPr>
              <a:t>-Multi-link operation framework (Po-Kai Huang) [1 SP]</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1855r0</a:t>
            </a:r>
            <a:r>
              <a:rPr lang="en-US" sz="1800" b="0" dirty="0">
                <a:solidFill>
                  <a:srgbClr val="00B050"/>
                </a:solidFill>
              </a:rPr>
              <a:t>-802.1ax overview (Osama Aboul-Magd)</a:t>
            </a: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1940r1</a:t>
            </a:r>
            <a:r>
              <a:rPr lang="en-US" sz="1800" b="0" dirty="0">
                <a:solidFill>
                  <a:srgbClr val="00B050"/>
                </a:solidFill>
              </a:rPr>
              <a:t>-Multi Link Framework (Ming Gan)</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sz="2200" dirty="0"/>
              <a:t>Editor’s Report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Srinivas Kandala				Second: Bin Tian</a:t>
            </a:r>
          </a:p>
          <a:p>
            <a:r>
              <a:rPr lang="en-US" sz="2000" dirty="0"/>
              <a:t>Discussion: None.</a:t>
            </a:r>
          </a:p>
          <a:p>
            <a:r>
              <a:rPr lang="en-US" sz="2000" dirty="0"/>
              <a:t>Result: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ACA-2747-4032-90F6-8BA6F4D2620F}"/>
              </a:ext>
            </a:extLst>
          </p:cNvPr>
          <p:cNvSpPr>
            <a:spLocks noGrp="1"/>
          </p:cNvSpPr>
          <p:nvPr>
            <p:ph type="title"/>
          </p:nvPr>
        </p:nvSpPr>
        <p:spPr/>
        <p:txBody>
          <a:bodyPr/>
          <a:lstStyle/>
          <a:p>
            <a:r>
              <a:rPr lang="en-US" dirty="0"/>
              <a:t>Editor’s Report</a:t>
            </a:r>
          </a:p>
        </p:txBody>
      </p:sp>
      <p:sp>
        <p:nvSpPr>
          <p:cNvPr id="3" name="Content Placeholder 2">
            <a:extLst>
              <a:ext uri="{FF2B5EF4-FFF2-40B4-BE49-F238E27FC236}">
                <a16:creationId xmlns:a16="http://schemas.microsoft.com/office/drawing/2014/main" id="{E6185265-B348-4291-AAE9-7186AA3DC0E4}"/>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1935r0</a:t>
            </a:r>
            <a:r>
              <a:rPr lang="en-US" sz="2000" b="0" dirty="0">
                <a:solidFill>
                  <a:srgbClr val="00B050"/>
                </a:solidFill>
              </a:rPr>
              <a:t>–TGbe Editor’s Report (Edward Au)</a:t>
            </a:r>
          </a:p>
        </p:txBody>
      </p:sp>
      <p:sp>
        <p:nvSpPr>
          <p:cNvPr id="4" name="Slide Number Placeholder 3">
            <a:extLst>
              <a:ext uri="{FF2B5EF4-FFF2-40B4-BE49-F238E27FC236}">
                <a16:creationId xmlns:a16="http://schemas.microsoft.com/office/drawing/2014/main" id="{D1527084-A861-4EFD-A85E-3D05FEE217D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A0CCA8D-2FF0-4F85-8576-8753D8A249F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DC8B65-AA61-4469-B29E-5C5FE010105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02928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fontAlgn="b">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1535r1</a:t>
            </a:r>
            <a:r>
              <a:rPr lang="en-US" sz="1600" b="0" dirty="0">
                <a:solidFill>
                  <a:srgbClr val="00B050"/>
                </a:solidFill>
              </a:rPr>
              <a:t>-Sounding for AP Collaboration (Junghoon Suh)[1 SP]–25mins</a:t>
            </a:r>
          </a:p>
          <a:p>
            <a:pPr lvl="1" fontAlgn="b">
              <a:buFont typeface="Arial" panose="020B0604020202020204" pitchFamily="34" charset="0"/>
              <a:buChar char="•"/>
            </a:pPr>
            <a:r>
              <a:rPr lang="en-US" sz="1200" dirty="0"/>
              <a:t>SP1 Result: 11Y, 31N, 75A;                   </a:t>
            </a:r>
            <a:r>
              <a:rPr lang="en-US" sz="1200" b="0" dirty="0"/>
              <a:t>SP1-b Result: 66Y, 0N, 46A</a:t>
            </a:r>
          </a:p>
          <a:p>
            <a:pPr fontAlgn="b">
              <a:buFont typeface="Arial" panose="020B0604020202020204" pitchFamily="34" charset="0"/>
              <a:buChar char="•"/>
            </a:pPr>
            <a:r>
              <a:rPr lang="en-GB" sz="1600" b="0" dirty="0">
                <a:solidFill>
                  <a:srgbClr val="FFC000"/>
                </a:solidFill>
                <a:hlinkClick r:id="rId3">
                  <a:extLst>
                    <a:ext uri="{A12FA001-AC4F-418D-AE19-62706E023703}">
                      <ahyp:hlinkClr xmlns:ahyp="http://schemas.microsoft.com/office/drawing/2018/hyperlinkcolor" val="tx"/>
                    </a:ext>
                  </a:extLst>
                </a:hlinkClick>
              </a:rPr>
              <a:t>1554r1</a:t>
            </a:r>
            <a:r>
              <a:rPr lang="en-GB" sz="1600" b="0" dirty="0">
                <a:solidFill>
                  <a:srgbClr val="FFC000"/>
                </a:solidFill>
              </a:rPr>
              <a:t>-Data Sharing for Multi-AP Coordination (Sungjin Park)[2 SPs]</a:t>
            </a:r>
            <a:endParaRPr lang="en-US" sz="1600" b="0" dirty="0">
              <a:solidFill>
                <a:srgbClr val="FFC000"/>
              </a:solidFill>
            </a:endParaRPr>
          </a:p>
          <a:p>
            <a:pPr fontAlgn="b">
              <a:buFont typeface="Arial" panose="020B0604020202020204" pitchFamily="34" charset="0"/>
              <a:buChar char="•"/>
            </a:pPr>
            <a:r>
              <a:rPr lang="en-GB" sz="1600" b="0" dirty="0">
                <a:solidFill>
                  <a:srgbClr val="FFC000"/>
                </a:solidFill>
                <a:hlinkClick r:id="rId4">
                  <a:extLst>
                    <a:ext uri="{A12FA001-AC4F-418D-AE19-62706E023703}">
                      <ahyp:hlinkClr xmlns:ahyp="http://schemas.microsoft.com/office/drawing/2018/hyperlinkcolor" val="tx"/>
                    </a:ext>
                  </a:extLst>
                </a:hlinkClick>
              </a:rPr>
              <a:t>1573r0</a:t>
            </a:r>
            <a:r>
              <a:rPr lang="en-GB" sz="1600" b="0" dirty="0">
                <a:solidFill>
                  <a:srgbClr val="FFC000"/>
                </a:solidFill>
              </a:rPr>
              <a:t>-Channel Info. Feedback Method 4 Multi-AP Coord. (Dandan Liang)[2 SPs]</a:t>
            </a:r>
            <a:endParaRPr lang="en-US" sz="1600" b="0" dirty="0">
              <a:solidFill>
                <a:srgbClr val="FFC000"/>
              </a:solidFill>
            </a:endParaRPr>
          </a:p>
          <a:p>
            <a:pPr fontAlgn="b">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1593r1</a:t>
            </a:r>
            <a:r>
              <a:rPr lang="en-US" sz="1600" b="0" dirty="0">
                <a:solidFill>
                  <a:srgbClr val="00B050"/>
                </a:solidFill>
              </a:rPr>
              <a:t>-</a:t>
            </a:r>
            <a:r>
              <a:rPr lang="en-GB" sz="1600" b="0" dirty="0">
                <a:solidFill>
                  <a:srgbClr val="00B050"/>
                </a:solidFill>
              </a:rPr>
              <a:t>Joint Sounding for Multi-AP Systems (Jianhan Liu)[2 SPs]</a:t>
            </a:r>
            <a:r>
              <a:rPr lang="en-US" sz="1600" b="0" dirty="0">
                <a:solidFill>
                  <a:srgbClr val="00B050"/>
                </a:solidFill>
              </a:rPr>
              <a:t>–20mins</a:t>
            </a:r>
          </a:p>
          <a:p>
            <a:pPr lvl="1" fontAlgn="b">
              <a:buFont typeface="Arial" panose="020B0604020202020204" pitchFamily="34" charset="0"/>
              <a:buChar char="•"/>
            </a:pPr>
            <a:r>
              <a:rPr lang="en-US" sz="1200" dirty="0"/>
              <a:t>SP1 Result: 51Y, 1N, 45A;		 SP2 Result: 40Y, 2N, 46A</a:t>
            </a:r>
            <a:endParaRPr lang="en-US" sz="1200" b="0" dirty="0"/>
          </a:p>
          <a:p>
            <a:pPr fontAlgn="b">
              <a:buFont typeface="Arial" panose="020B0604020202020204" pitchFamily="34" charset="0"/>
              <a:buChar char="•"/>
            </a:pPr>
            <a:r>
              <a:rPr lang="en-US" sz="1600" b="0" dirty="0">
                <a:solidFill>
                  <a:srgbClr val="FFC000"/>
                </a:solidFill>
                <a:hlinkClick r:id="rId6">
                  <a:extLst>
                    <a:ext uri="{A12FA001-AC4F-418D-AE19-62706E023703}">
                      <ahyp:hlinkClr xmlns:ahyp="http://schemas.microsoft.com/office/drawing/2018/hyperlinkcolor" val="tx"/>
                    </a:ext>
                  </a:extLst>
                </a:hlinkClick>
              </a:rPr>
              <a:t>1594r2</a:t>
            </a:r>
            <a:r>
              <a:rPr lang="en-US" sz="1600" b="0" dirty="0">
                <a:solidFill>
                  <a:srgbClr val="FFC000"/>
                </a:solidFill>
              </a:rPr>
              <a:t>-</a:t>
            </a:r>
            <a:r>
              <a:rPr lang="en-GB" sz="1600" b="0" dirty="0">
                <a:solidFill>
                  <a:srgbClr val="FFC000"/>
                </a:solidFill>
              </a:rPr>
              <a:t>Coord. Beamforming/Null Steering Protocol in 11be (David L.-Perez)[1 SP]</a:t>
            </a:r>
            <a:r>
              <a:rPr lang="en-US" sz="1600" b="0" dirty="0">
                <a:solidFill>
                  <a:srgbClr val="FFC000"/>
                </a:solidFill>
              </a:rPr>
              <a:t>–10mins</a:t>
            </a:r>
          </a:p>
          <a:p>
            <a:pPr fontAlgn="b">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1582r0</a:t>
            </a:r>
            <a:r>
              <a:rPr lang="en-US" sz="1600" b="0" dirty="0">
                <a:solidFill>
                  <a:srgbClr val="00B050"/>
                </a:solidFill>
              </a:rPr>
              <a:t>-Coord. AP Time &amp; Freq. Sharing in a TX Opp. in 11be (Lochan Verma)-25mins</a:t>
            </a:r>
          </a:p>
          <a:p>
            <a:pPr lvl="1" fontAlgn="b">
              <a:buFont typeface="Arial" panose="020B0604020202020204" pitchFamily="34" charset="0"/>
              <a:buChar char="•"/>
            </a:pPr>
            <a:r>
              <a:rPr lang="en-US" sz="1200" dirty="0">
                <a:solidFill>
                  <a:schemeClr val="tx1"/>
                </a:solidFill>
              </a:rPr>
              <a:t>SPs to be ran as part of the slides containing analysis (11-19/1879)</a:t>
            </a:r>
            <a:endParaRPr lang="en-US" sz="1200" b="0" dirty="0">
              <a:solidFill>
                <a:schemeClr val="tx1"/>
              </a:solidFill>
            </a:endParaRPr>
          </a:p>
          <a:p>
            <a:pPr fontAlgn="b">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1652r1</a:t>
            </a:r>
            <a:r>
              <a:rPr lang="en-US" sz="1600" b="0" dirty="0">
                <a:solidFill>
                  <a:schemeClr val="bg1">
                    <a:lumMod val="50000"/>
                  </a:schemeClr>
                </a:solidFill>
              </a:rPr>
              <a:t> Multi-ap-transmission-procedure (</a:t>
            </a:r>
            <a:r>
              <a:rPr lang="en-US" sz="1600" b="0" dirty="0" err="1">
                <a:solidFill>
                  <a:schemeClr val="bg1">
                    <a:lumMod val="50000"/>
                  </a:schemeClr>
                </a:solidFill>
              </a:rPr>
              <a:t>SangSun</a:t>
            </a:r>
            <a:r>
              <a:rPr lang="en-US" sz="1600" b="0" dirty="0">
                <a:solidFill>
                  <a:schemeClr val="bg1">
                    <a:lumMod val="50000"/>
                  </a:schemeClr>
                </a:solidFill>
              </a:rPr>
              <a:t>)-25mins</a:t>
            </a:r>
            <a:endParaRPr lang="en-US" b="0" dirty="0">
              <a:solidFill>
                <a:schemeClr val="bg1">
                  <a:lumMod val="50000"/>
                </a:schemeClr>
              </a:solidFill>
            </a:endParaRPr>
          </a:p>
          <a:p>
            <a:pPr fontAlgn="b">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GB" sz="1800" b="0" dirty="0">
                <a:solidFill>
                  <a:srgbClr val="00B050"/>
                </a:solidFill>
                <a:hlinkClick r:id="rId2">
                  <a:extLst>
                    <a:ext uri="{A12FA001-AC4F-418D-AE19-62706E023703}">
                      <ahyp:hlinkClr xmlns:ahyp="http://schemas.microsoft.com/office/drawing/2018/hyperlinkcolor" val="tx"/>
                    </a:ext>
                  </a:extLst>
                </a:hlinkClick>
              </a:rPr>
              <a:t>1521r1</a:t>
            </a:r>
            <a:r>
              <a:rPr lang="en-GB" sz="1800" b="0" dirty="0">
                <a:solidFill>
                  <a:srgbClr val="00B050"/>
                </a:solidFill>
              </a:rPr>
              <a:t>-Further Thoughts on 11be Tone Plan (Bin Tian)</a:t>
            </a:r>
            <a:endParaRPr lang="en-US" sz="1800" b="0" dirty="0">
              <a:solidFill>
                <a:srgbClr val="00B050"/>
              </a:solidFill>
            </a:endParaRP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1889r1</a:t>
            </a:r>
            <a:r>
              <a:rPr lang="en-US" sz="1800" b="0" dirty="0">
                <a:solidFill>
                  <a:srgbClr val="00B050"/>
                </a:solidFill>
              </a:rPr>
              <a:t>-Discussion on 240MHz Bandwidth (Eunsung Park)</a:t>
            </a:r>
          </a:p>
          <a:p>
            <a:pPr>
              <a:buFont typeface="Arial" panose="020B0604020202020204" pitchFamily="34" charset="0"/>
              <a:buChar char="•"/>
            </a:pPr>
            <a:r>
              <a:rPr lang="en-GB" sz="1800" b="0" dirty="0">
                <a:solidFill>
                  <a:srgbClr val="00B050"/>
                </a:solidFill>
                <a:hlinkClick r:id="rId4">
                  <a:extLst>
                    <a:ext uri="{A12FA001-AC4F-418D-AE19-62706E023703}">
                      <ahyp:hlinkClr xmlns:ahyp="http://schemas.microsoft.com/office/drawing/2018/hyperlinkcolor" val="tx"/>
                    </a:ext>
                  </a:extLst>
                </a:hlinkClick>
              </a:rPr>
              <a:t>1497r1</a:t>
            </a:r>
            <a:r>
              <a:rPr lang="en-GB" sz="1800" b="0" dirty="0">
                <a:solidFill>
                  <a:srgbClr val="00B050"/>
                </a:solidFill>
              </a:rPr>
              <a:t>-Auto-detection in 11be (Si-Chan Noh)</a:t>
            </a:r>
            <a:endParaRPr lang="en-US" sz="1800" b="0" dirty="0">
              <a:solidFill>
                <a:srgbClr val="00B050"/>
              </a:solidFill>
            </a:endParaRPr>
          </a:p>
          <a:p>
            <a:pPr>
              <a:buFont typeface="Arial" panose="020B0604020202020204" pitchFamily="34" charset="0"/>
              <a:buChar char="•"/>
            </a:pPr>
            <a:r>
              <a:rPr lang="en-GB" sz="1800" b="0" dirty="0">
                <a:solidFill>
                  <a:srgbClr val="00B050"/>
                </a:solidFill>
                <a:hlinkClick r:id="rId5">
                  <a:extLst>
                    <a:ext uri="{A12FA001-AC4F-418D-AE19-62706E023703}">
                      <ahyp:hlinkClr xmlns:ahyp="http://schemas.microsoft.com/office/drawing/2018/hyperlinkcolor" val="tx"/>
                    </a:ext>
                  </a:extLst>
                </a:hlinkClick>
              </a:rPr>
              <a:t>1516r1</a:t>
            </a:r>
            <a:r>
              <a:rPr lang="en-GB" sz="1800" b="0" dirty="0">
                <a:solidFill>
                  <a:srgbClr val="00B050"/>
                </a:solidFill>
              </a:rPr>
              <a:t>-11be Preamble Structure (Xiaogang Chen)</a:t>
            </a:r>
            <a:endParaRPr lang="en-US" sz="1800" b="0" dirty="0">
              <a:solidFill>
                <a:srgbClr val="00B050"/>
              </a:solidFill>
            </a:endParaRP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sz="1800" b="0" dirty="0">
                <a:solidFill>
                  <a:srgbClr val="FFC000"/>
                </a:solidFill>
                <a:hlinkClick r:id="rId2">
                  <a:extLst>
                    <a:ext uri="{A12FA001-AC4F-418D-AE19-62706E023703}">
                      <ahyp:hlinkClr xmlns:ahyp="http://schemas.microsoft.com/office/drawing/2018/hyperlinkcolor" val="tx"/>
                    </a:ext>
                  </a:extLst>
                </a:hlinkClick>
              </a:rPr>
              <a:t>1604r0</a:t>
            </a:r>
            <a:r>
              <a:rPr lang="en-US" sz="1800" b="0" dirty="0">
                <a:solidFill>
                  <a:srgbClr val="FFC000"/>
                </a:solidFill>
              </a:rPr>
              <a:t>-EHT Direct Link Transmission (Dibakar Das)</a:t>
            </a:r>
          </a:p>
          <a:p>
            <a:pPr>
              <a:buFont typeface="Arial" panose="020B0604020202020204" pitchFamily="34" charset="0"/>
              <a:buChar char="•"/>
            </a:pPr>
            <a:r>
              <a:rPr lang="en-US" sz="1800" b="0" dirty="0">
                <a:solidFill>
                  <a:srgbClr val="FFC000"/>
                </a:solidFill>
                <a:hlinkClick r:id="rId3">
                  <a:extLst>
                    <a:ext uri="{A12FA001-AC4F-418D-AE19-62706E023703}">
                      <ahyp:hlinkClr xmlns:ahyp="http://schemas.microsoft.com/office/drawing/2018/hyperlinkcolor" val="tx"/>
                    </a:ext>
                  </a:extLst>
                </a:hlinkClick>
              </a:rPr>
              <a:t>1901r0</a:t>
            </a:r>
            <a:r>
              <a:rPr lang="en-US" sz="1800" b="0" dirty="0">
                <a:solidFill>
                  <a:srgbClr val="FFC000"/>
                </a:solidFill>
              </a:rPr>
              <a:t>-Priority Access Support in IEEE 802.11be: What &amp; Why? (Subir Das)</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0822r6</a:t>
            </a:r>
            <a:r>
              <a:rPr lang="en-US" sz="1800" b="0" dirty="0">
                <a:solidFill>
                  <a:srgbClr val="00B050"/>
                </a:solidFill>
              </a:rPr>
              <a:t>-Extremely Efficient Multi-band Operation (Po-kai Huang) [2SPs]</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1940r3</a:t>
            </a:r>
            <a:r>
              <a:rPr lang="en-US" sz="1800" b="0" dirty="0">
                <a:solidFill>
                  <a:srgbClr val="00B050"/>
                </a:solidFill>
              </a:rPr>
              <a:t>-Multi-link Framework (Ming Gan) [1SP]</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1082r4</a:t>
            </a:r>
            <a:r>
              <a:rPr lang="en-US" sz="1800" b="0" dirty="0">
                <a:solidFill>
                  <a:srgbClr val="00B050"/>
                </a:solidFill>
              </a:rPr>
              <a:t>-Multi-link Operation: Dynamic TID Transfer (Abhishek Patil) [1SP]</a:t>
            </a:r>
          </a:p>
          <a:p>
            <a:pPr>
              <a:buFont typeface="Arial" panose="020B0604020202020204" pitchFamily="34" charset="0"/>
              <a:buChar char="•"/>
            </a:pPr>
            <a:r>
              <a:rPr lang="en-US" sz="1800" b="0" dirty="0">
                <a:solidFill>
                  <a:srgbClr val="00B050"/>
                </a:solidFill>
                <a:hlinkClick r:id="rId7">
                  <a:extLst>
                    <a:ext uri="{A12FA001-AC4F-418D-AE19-62706E023703}">
                      <ahyp:hlinkClr xmlns:ahyp="http://schemas.microsoft.com/office/drawing/2018/hyperlinkcolor" val="tx"/>
                    </a:ext>
                  </a:extLst>
                </a:hlinkClick>
              </a:rPr>
              <a:t>1116r3</a:t>
            </a:r>
            <a:r>
              <a:rPr lang="en-US" sz="1800" b="0" dirty="0">
                <a:solidFill>
                  <a:srgbClr val="00B050"/>
                </a:solidFill>
              </a:rPr>
              <a:t>-Channel access in multi-band operation (Yunbo Li) [4SPs]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1"/>
            <a:ext cx="7770813" cy="44958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marL="0" lvl="0" indent="0">
              <a:lnSpc>
                <a:spcPct val="80000"/>
              </a:lnSpc>
            </a:pPr>
            <a:r>
              <a:rPr lang="en-US" altLang="en-US" sz="1600" dirty="0"/>
              <a:t>* This session is only 1 hour (9:00am to 10:00am)</a:t>
            </a:r>
            <a:endParaRPr lang="en-US" altLang="en-US" sz="20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009016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0C27D77F-BF49-4823-A4F9-F12862021DD0}"/>
              </a:ext>
            </a:extLst>
          </p:cNvPr>
          <p:cNvSpPr>
            <a:spLocks noGrp="1"/>
          </p:cNvSpPr>
          <p:nvPr>
            <p:ph idx="1"/>
          </p:nvPr>
        </p:nvSpPr>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1901r0</a:t>
            </a:r>
            <a:r>
              <a:rPr lang="en-US" sz="1600" b="0" dirty="0">
                <a:solidFill>
                  <a:srgbClr val="00B050"/>
                </a:solidFill>
              </a:rPr>
              <a:t>-Priority Access Support in IEEE 802.11be: What and Why? (Subir Das)</a:t>
            </a:r>
          </a:p>
          <a:p>
            <a:pPr lvl="1">
              <a:buFont typeface="Arial" panose="020B0604020202020204" pitchFamily="34" charset="0"/>
              <a:buChar char="•"/>
            </a:pPr>
            <a:r>
              <a:rPr lang="en-US" sz="1200" dirty="0"/>
              <a:t>SP1 Result: 32Y, 15N, 81A</a:t>
            </a:r>
            <a:endParaRPr lang="en-US" sz="1200" b="0" dirty="0">
              <a:solidFill>
                <a:srgbClr val="00B050"/>
              </a:solidFill>
            </a:endParaRPr>
          </a:p>
          <a:p>
            <a:pPr>
              <a:buFont typeface="Arial" panose="020B0604020202020204" pitchFamily="34" charset="0"/>
              <a:buChar char="•"/>
            </a:pPr>
            <a:r>
              <a:rPr lang="en-GB" sz="1600" b="0" dirty="0">
                <a:solidFill>
                  <a:srgbClr val="00B050"/>
                </a:solidFill>
                <a:hlinkClick r:id="rId3">
                  <a:extLst>
                    <a:ext uri="{A12FA001-AC4F-418D-AE19-62706E023703}">
                      <ahyp:hlinkClr xmlns:ahyp="http://schemas.microsoft.com/office/drawing/2018/hyperlinkcolor" val="tx"/>
                    </a:ext>
                  </a:extLst>
                </a:hlinkClick>
              </a:rPr>
              <a:t>1459r0</a:t>
            </a:r>
            <a:r>
              <a:rPr lang="en-GB" sz="1600" b="0" dirty="0">
                <a:solidFill>
                  <a:srgbClr val="00B050"/>
                </a:solidFill>
              </a:rPr>
              <a:t>-HARQ applicable A-MPDU (Lei Huang)</a:t>
            </a:r>
            <a:endParaRPr lang="en-US" sz="1600" b="0" dirty="0">
              <a:solidFill>
                <a:srgbClr val="00B050"/>
              </a:solidFill>
            </a:endParaRPr>
          </a:p>
          <a:p>
            <a:pPr>
              <a:buFont typeface="Arial" panose="020B0604020202020204" pitchFamily="34" charset="0"/>
              <a:buChar char="•"/>
            </a:pPr>
            <a:r>
              <a:rPr lang="en-GB" sz="1600" b="0" dirty="0">
                <a:solidFill>
                  <a:srgbClr val="00B050"/>
                </a:solidFill>
                <a:hlinkClick r:id="rId4">
                  <a:extLst>
                    <a:ext uri="{A12FA001-AC4F-418D-AE19-62706E023703}">
                      <ahyp:hlinkClr xmlns:ahyp="http://schemas.microsoft.com/office/drawing/2018/hyperlinkcolor" val="tx"/>
                    </a:ext>
                  </a:extLst>
                </a:hlinkClick>
              </a:rPr>
              <a:t>1553r0</a:t>
            </a:r>
            <a:r>
              <a:rPr lang="en-GB" sz="1600" b="0" dirty="0">
                <a:solidFill>
                  <a:srgbClr val="00B050"/>
                </a:solidFill>
              </a:rPr>
              <a:t>-Consideration on HARQ feedback (Taewon Song)</a:t>
            </a:r>
            <a:endParaRPr lang="en-US" sz="1600" b="0" dirty="0">
              <a:solidFill>
                <a:srgbClr val="00B050"/>
              </a:solidFill>
            </a:endParaRPr>
          </a:p>
          <a:p>
            <a:pPr>
              <a:buFont typeface="Arial" panose="020B0604020202020204" pitchFamily="34" charset="0"/>
              <a:buChar char="•"/>
            </a:pPr>
            <a:r>
              <a:rPr lang="en-GB" sz="1600" b="0" dirty="0">
                <a:hlinkClick r:id="rId5"/>
              </a:rPr>
              <a:t>1578r0</a:t>
            </a:r>
            <a:r>
              <a:rPr lang="en-GB" sz="1600" b="0" dirty="0"/>
              <a:t>-An HARQ Transmission Scheme for 11be (Shimi Shilo)</a:t>
            </a:r>
            <a:endParaRPr lang="en-US" sz="1600" b="0" dirty="0"/>
          </a:p>
          <a:p>
            <a:pPr>
              <a:buFont typeface="Arial" panose="020B0604020202020204" pitchFamily="34" charset="0"/>
              <a:buChar char="•"/>
            </a:pPr>
            <a:r>
              <a:rPr lang="en-GB" sz="1600" b="0" dirty="0">
                <a:hlinkClick r:id="rId6"/>
              </a:rPr>
              <a:t>1589r0</a:t>
            </a:r>
            <a:r>
              <a:rPr lang="en-GB" sz="1600" b="0" dirty="0"/>
              <a:t>-What should be the HARQ unit and why?</a:t>
            </a:r>
            <a:r>
              <a:rPr lang="en-US" sz="1600" b="0" dirty="0"/>
              <a:t> (</a:t>
            </a:r>
            <a:r>
              <a:rPr lang="en-GB" sz="1600" b="0" dirty="0"/>
              <a:t>Imran Latif)</a:t>
            </a: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6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marL="400050">
              <a:buFont typeface="Arial" panose="020B0604020202020204" pitchFamily="34" charset="0"/>
              <a:buChar char="•"/>
            </a:pPr>
            <a:r>
              <a:rPr lang="en-GB" altLang="ko-KR" sz="1800" b="0" dirty="0">
                <a:solidFill>
                  <a:srgbClr val="00B050"/>
                </a:solidFill>
                <a:hlinkClick r:id="rId2">
                  <a:extLst>
                    <a:ext uri="{A12FA001-AC4F-418D-AE19-62706E023703}">
                      <ahyp:hlinkClr xmlns:ahyp="http://schemas.microsoft.com/office/drawing/2018/hyperlinkcolor" val="tx"/>
                    </a:ext>
                  </a:extLst>
                </a:hlinkClick>
              </a:rPr>
              <a:t>1405r7</a:t>
            </a:r>
            <a:r>
              <a:rPr lang="en-GB" altLang="ko-KR" sz="1800" b="0" dirty="0">
                <a:solidFill>
                  <a:srgbClr val="00B050"/>
                </a:solidFill>
              </a:rPr>
              <a:t>-Multi-Link Op. Channel Access Discussion (Sharan Naribole) [SPs]</a:t>
            </a:r>
          </a:p>
          <a:p>
            <a:pPr marL="400050">
              <a:buFont typeface="Arial" panose="020B0604020202020204" pitchFamily="34" charset="0"/>
              <a:buChar char="•"/>
            </a:pPr>
            <a:r>
              <a:rPr lang="en-GB" altLang="ko-KR" sz="1800" b="0" dirty="0">
                <a:solidFill>
                  <a:srgbClr val="00B050"/>
                </a:solidFill>
                <a:hlinkClick r:id="rId3">
                  <a:extLst>
                    <a:ext uri="{A12FA001-AC4F-418D-AE19-62706E023703}">
                      <ahyp:hlinkClr xmlns:ahyp="http://schemas.microsoft.com/office/drawing/2018/hyperlinkcolor" val="tx"/>
                    </a:ext>
                  </a:extLst>
                </a:hlinkClick>
              </a:rPr>
              <a:t>1509r5</a:t>
            </a:r>
            <a:r>
              <a:rPr lang="en-GB" altLang="ko-KR" sz="1800" b="0" dirty="0">
                <a:solidFill>
                  <a:srgbClr val="00B050"/>
                </a:solidFill>
              </a:rPr>
              <a:t>-Discussion on Multi-link Setup (Insun Jang) [</a:t>
            </a:r>
            <a:r>
              <a:rPr lang="en-US" altLang="ko-KR" sz="1800" b="0" dirty="0">
                <a:solidFill>
                  <a:srgbClr val="00B050"/>
                </a:solidFill>
              </a:rPr>
              <a:t>SPs]</a:t>
            </a:r>
          </a:p>
          <a:p>
            <a:pPr marL="400050">
              <a:buFont typeface="Arial" panose="020B0604020202020204" pitchFamily="34" charset="0"/>
              <a:buChar char="•"/>
            </a:pPr>
            <a:r>
              <a:rPr lang="en-GB" altLang="ko-KR" sz="1800" b="0" dirty="0">
                <a:solidFill>
                  <a:srgbClr val="00B050"/>
                </a:solidFill>
                <a:hlinkClick r:id="rId4">
                  <a:extLst>
                    <a:ext uri="{A12FA001-AC4F-418D-AE19-62706E023703}">
                      <ahyp:hlinkClr xmlns:ahyp="http://schemas.microsoft.com/office/drawing/2018/hyperlinkcolor" val="tx"/>
                    </a:ext>
                  </a:extLst>
                </a:hlinkClick>
              </a:rPr>
              <a:t>1512r6</a:t>
            </a:r>
            <a:r>
              <a:rPr lang="en-GB" altLang="ko-KR" sz="1800" b="0" dirty="0">
                <a:solidFill>
                  <a:srgbClr val="00B050"/>
                </a:solidFill>
              </a:rPr>
              <a:t>-Multi-link acknowledgment (Rojan Chitrakar) </a:t>
            </a:r>
            <a:r>
              <a:rPr lang="en-US" altLang="ko-KR" sz="1800" b="0" dirty="0">
                <a:solidFill>
                  <a:srgbClr val="00B050"/>
                </a:solidFill>
              </a:rPr>
              <a:t>[SPs]</a:t>
            </a:r>
          </a:p>
          <a:p>
            <a:pPr marL="400050">
              <a:buFont typeface="Arial" panose="020B0604020202020204" pitchFamily="34" charset="0"/>
              <a:buChar char="•"/>
            </a:pPr>
            <a:r>
              <a:rPr lang="en-GB" altLang="ko-KR" sz="1800" b="0" dirty="0">
                <a:solidFill>
                  <a:srgbClr val="00B050"/>
                </a:solidFill>
                <a:hlinkClick r:id="rId5">
                  <a:extLst>
                    <a:ext uri="{A12FA001-AC4F-418D-AE19-62706E023703}">
                      <ahyp:hlinkClr xmlns:ahyp="http://schemas.microsoft.com/office/drawing/2018/hyperlinkcolor" val="tx"/>
                    </a:ext>
                  </a:extLst>
                </a:hlinkClick>
              </a:rPr>
              <a:t>1159r5</a:t>
            </a:r>
            <a:r>
              <a:rPr lang="en-GB" altLang="ko-KR" sz="1800" b="0" dirty="0">
                <a:solidFill>
                  <a:srgbClr val="00B050"/>
                </a:solidFill>
              </a:rPr>
              <a:t>-Multilink operation capability announcement (Liwen Chu) [SPs]</a:t>
            </a:r>
            <a:endParaRPr lang="en-US" altLang="ko-KR" sz="1800" b="0" dirty="0">
              <a:solidFill>
                <a:srgbClr val="00B050"/>
              </a:solidFill>
            </a:endParaRPr>
          </a:p>
          <a:p>
            <a:pPr marL="400050">
              <a:buFont typeface="Arial" panose="020B0604020202020204" pitchFamily="34" charset="0"/>
              <a:buChar char="•"/>
            </a:pPr>
            <a:r>
              <a:rPr lang="en-GB" altLang="ko-KR" sz="1800" b="0" dirty="0">
                <a:solidFill>
                  <a:srgbClr val="00B050"/>
                </a:solidFill>
                <a:hlinkClick r:id="rId6">
                  <a:extLst>
                    <a:ext uri="{A12FA001-AC4F-418D-AE19-62706E023703}">
                      <ahyp:hlinkClr xmlns:ahyp="http://schemas.microsoft.com/office/drawing/2018/hyperlinkcolor" val="tx"/>
                    </a:ext>
                  </a:extLst>
                </a:hlinkClick>
              </a:rPr>
              <a:t>1510r2</a:t>
            </a:r>
            <a:r>
              <a:rPr lang="en-GB" altLang="ko-KR" sz="1800" b="0" dirty="0">
                <a:solidFill>
                  <a:srgbClr val="00B050"/>
                </a:solidFill>
              </a:rPr>
              <a:t>-EHT Power saving considering multi-link (Jeongki Kim) [4SPs]</a:t>
            </a:r>
            <a:endParaRPr lang="en-US" altLang="ko-KR" sz="1800" b="0" dirty="0">
              <a:solidFill>
                <a:srgbClr val="00B050"/>
              </a:solidFill>
            </a:endParaRPr>
          </a:p>
          <a:p>
            <a:pPr marL="400050">
              <a:buFont typeface="Arial" panose="020B0604020202020204" pitchFamily="34" charset="0"/>
              <a:buChar char="•"/>
            </a:pPr>
            <a:r>
              <a:rPr lang="en-US" altLang="ko-KR" sz="1800" b="0" dirty="0">
                <a:solidFill>
                  <a:srgbClr val="00B050"/>
                </a:solidFill>
                <a:hlinkClick r:id="rId7">
                  <a:extLst>
                    <a:ext uri="{A12FA001-AC4F-418D-AE19-62706E023703}">
                      <ahyp:hlinkClr xmlns:ahyp="http://schemas.microsoft.com/office/drawing/2018/hyperlinkcolor" val="tx"/>
                    </a:ext>
                  </a:extLst>
                </a:hlinkClick>
              </a:rPr>
              <a:t>1525r1</a:t>
            </a:r>
            <a:r>
              <a:rPr lang="en-US" altLang="ko-KR" sz="1800" b="0" dirty="0">
                <a:solidFill>
                  <a:srgbClr val="00B050"/>
                </a:solidFill>
              </a:rPr>
              <a:t>-Multi-Link Association (Abhishek Patil) [SPs]</a:t>
            </a:r>
            <a:endParaRPr lang="en-GB" altLang="ko-KR" sz="1800" b="0" dirty="0">
              <a:solidFill>
                <a:srgbClr val="00B050"/>
              </a:solidFill>
            </a:endParaRPr>
          </a:p>
          <a:p>
            <a:pPr marL="400050">
              <a:buFont typeface="Arial" panose="020B0604020202020204" pitchFamily="34" charset="0"/>
              <a:buChar char="•"/>
            </a:pPr>
            <a:r>
              <a:rPr lang="en-GB" altLang="ko-KR" sz="1800" b="0" dirty="0">
                <a:solidFill>
                  <a:srgbClr val="00B050"/>
                </a:solidFill>
                <a:hlinkClick r:id="rId8">
                  <a:extLst>
                    <a:ext uri="{A12FA001-AC4F-418D-AE19-62706E023703}">
                      <ahyp:hlinkClr xmlns:ahyp="http://schemas.microsoft.com/office/drawing/2018/hyperlinkcolor" val="tx"/>
                    </a:ext>
                  </a:extLst>
                </a:hlinkClick>
              </a:rPr>
              <a:t>1358r1</a:t>
            </a:r>
            <a:r>
              <a:rPr lang="en-GB" altLang="ko-KR" sz="1800" b="0" dirty="0">
                <a:solidFill>
                  <a:srgbClr val="00B050"/>
                </a:solidFill>
              </a:rPr>
              <a:t>-Multi-link Operation Management (Yongho Seok)</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GB" altLang="ko-KR" sz="1800" b="0" dirty="0">
                <a:solidFill>
                  <a:srgbClr val="00B050"/>
                </a:solidFill>
                <a:hlinkClick r:id="rId2">
                  <a:extLst>
                    <a:ext uri="{A12FA001-AC4F-418D-AE19-62706E023703}">
                      <ahyp:hlinkClr xmlns:ahyp="http://schemas.microsoft.com/office/drawing/2018/hyperlinkcolor" val="tx"/>
                    </a:ext>
                  </a:extLst>
                </a:hlinkClick>
              </a:rPr>
              <a:t>1613r0</a:t>
            </a:r>
            <a:r>
              <a:rPr lang="en-GB" altLang="ko-KR" sz="1800" b="0" dirty="0">
                <a:solidFill>
                  <a:srgbClr val="00B050"/>
                </a:solidFill>
              </a:rPr>
              <a:t>-Multi-link TXOP Sharing for Delay Reduction (Yongsu Gwak)</a:t>
            </a:r>
          </a:p>
          <a:p>
            <a:pPr>
              <a:buFont typeface="Arial" panose="020B0604020202020204" pitchFamily="34" charset="0"/>
              <a:buChar char="•"/>
            </a:pPr>
            <a:r>
              <a:rPr lang="en-US" altLang="ko-KR" sz="1800" b="0" dirty="0">
                <a:solidFill>
                  <a:srgbClr val="00B050"/>
                </a:solidFill>
                <a:hlinkClick r:id="rId3">
                  <a:extLst>
                    <a:ext uri="{A12FA001-AC4F-418D-AE19-62706E023703}">
                      <ahyp:hlinkClr xmlns:ahyp="http://schemas.microsoft.com/office/drawing/2018/hyperlinkcolor" val="tx"/>
                    </a:ext>
                  </a:extLst>
                </a:hlinkClick>
              </a:rPr>
              <a:t>1851r0</a:t>
            </a:r>
            <a:r>
              <a:rPr lang="en-US" altLang="ko-KR" sz="1800" b="0" dirty="0">
                <a:solidFill>
                  <a:srgbClr val="00B050"/>
                </a:solidFill>
              </a:rPr>
              <a:t>-Latency enhancement in multi-link (Suhwook Kim)</a:t>
            </a:r>
          </a:p>
          <a:p>
            <a:pPr>
              <a:buFont typeface="Arial" panose="020B0604020202020204" pitchFamily="34" charset="0"/>
              <a:buChar char="•"/>
            </a:pPr>
            <a:r>
              <a:rPr lang="en-US" altLang="ko-KR" sz="1800" b="0" dirty="0">
                <a:solidFill>
                  <a:srgbClr val="00B050"/>
                </a:solidFill>
                <a:hlinkClick r:id="rId4">
                  <a:extLst>
                    <a:ext uri="{A12FA001-AC4F-418D-AE19-62706E023703}">
                      <ahyp:hlinkClr xmlns:ahyp="http://schemas.microsoft.com/office/drawing/2018/hyperlinkcolor" val="tx"/>
                    </a:ext>
                  </a:extLst>
                </a:hlinkClick>
              </a:rPr>
              <a:t>1884r0</a:t>
            </a:r>
            <a:r>
              <a:rPr lang="en-US" altLang="ko-KR" sz="1800" b="0" dirty="0">
                <a:solidFill>
                  <a:srgbClr val="00B050"/>
                </a:solidFill>
              </a:rPr>
              <a:t>-Discussion on RTA retransmission, Liangxiao Xin</a:t>
            </a:r>
          </a:p>
          <a:p>
            <a:pPr>
              <a:buFont typeface="Arial" panose="020B0604020202020204" pitchFamily="34" charset="0"/>
              <a:buChar char="•"/>
            </a:pPr>
            <a:r>
              <a:rPr lang="en-US" altLang="ko-KR" sz="1800" b="0" dirty="0">
                <a:solidFill>
                  <a:srgbClr val="00B050"/>
                </a:solidFill>
                <a:hlinkClick r:id="rId5">
                  <a:extLst>
                    <a:ext uri="{A12FA001-AC4F-418D-AE19-62706E023703}">
                      <ahyp:hlinkClr xmlns:ahyp="http://schemas.microsoft.com/office/drawing/2018/hyperlinkcolor" val="tx"/>
                    </a:ext>
                  </a:extLst>
                </a:hlinkClick>
              </a:rPr>
              <a:t>1888r0</a:t>
            </a:r>
            <a:r>
              <a:rPr lang="en-US" altLang="ko-KR" sz="1800" b="0" dirty="0">
                <a:solidFill>
                  <a:srgbClr val="00B050"/>
                </a:solidFill>
              </a:rPr>
              <a:t>-Perf. Eval. of deterministic service for EHT-Follow up (Suhwook Kim)</a:t>
            </a:r>
          </a:p>
          <a:p>
            <a:pPr>
              <a:buFont typeface="Arial" panose="020B0604020202020204" pitchFamily="34" charset="0"/>
              <a:buChar char="•"/>
            </a:pPr>
            <a:r>
              <a:rPr lang="en-US" altLang="ko-KR" sz="1800" b="0" dirty="0">
                <a:solidFill>
                  <a:srgbClr val="00B050"/>
                </a:solidFill>
                <a:hlinkClick r:id="rId6">
                  <a:extLst>
                    <a:ext uri="{A12FA001-AC4F-418D-AE19-62706E023703}">
                      <ahyp:hlinkClr xmlns:ahyp="http://schemas.microsoft.com/office/drawing/2018/hyperlinkcolor" val="tx"/>
                    </a:ext>
                  </a:extLst>
                </a:hlinkClick>
              </a:rPr>
              <a:t>1933r0</a:t>
            </a:r>
            <a:r>
              <a:rPr lang="en-US" altLang="ko-KR" sz="1800" b="0" dirty="0">
                <a:solidFill>
                  <a:srgbClr val="00B050"/>
                </a:solidFill>
              </a:rPr>
              <a:t>-Capabilities to Support Time-Aware Sched. in .11be (Dave Cavalcante)</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31033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8372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altLang="ko-KR" sz="1800" b="0" dirty="0">
                <a:solidFill>
                  <a:srgbClr val="00B050"/>
                </a:solidFill>
                <a:hlinkClick r:id="rId2">
                  <a:extLst>
                    <a:ext uri="{A12FA001-AC4F-418D-AE19-62706E023703}">
                      <ahyp:hlinkClr xmlns:ahyp="http://schemas.microsoft.com/office/drawing/2018/hyperlinkcolor" val="tx"/>
                    </a:ext>
                  </a:extLst>
                </a:hlinkClick>
              </a:rPr>
              <a:t>1933r0</a:t>
            </a:r>
            <a:r>
              <a:rPr lang="en-US" altLang="ko-KR" sz="1800" b="0" dirty="0">
                <a:solidFill>
                  <a:srgbClr val="00B050"/>
                </a:solidFill>
              </a:rPr>
              <a:t>-Cap. to Support Time-Aware Scheduling in.11be (Dave Cavalcante)</a:t>
            </a:r>
          </a:p>
          <a:p>
            <a:pPr>
              <a:buFont typeface="Arial" panose="020B0604020202020204" pitchFamily="34" charset="0"/>
              <a:buChar char="•"/>
            </a:pPr>
            <a:r>
              <a:rPr lang="en-US" altLang="ko-KR" sz="1800" b="0" dirty="0">
                <a:solidFill>
                  <a:srgbClr val="00B050"/>
                </a:solidFill>
                <a:hlinkClick r:id="rId3">
                  <a:extLst>
                    <a:ext uri="{A12FA001-AC4F-418D-AE19-62706E023703}">
                      <ahyp:hlinkClr xmlns:ahyp="http://schemas.microsoft.com/office/drawing/2018/hyperlinkcolor" val="tx"/>
                    </a:ext>
                  </a:extLst>
                </a:hlinkClick>
              </a:rPr>
              <a:t>1780r0</a:t>
            </a:r>
            <a:r>
              <a:rPr lang="en-US" altLang="ko-KR" sz="1800" b="0" dirty="0">
                <a:solidFill>
                  <a:srgbClr val="00B050"/>
                </a:solidFill>
              </a:rPr>
              <a:t>-AR/VR on EHT: Design Considerations (Sam Alex)</a:t>
            </a:r>
          </a:p>
          <a:p>
            <a:pPr>
              <a:buFont typeface="Arial" panose="020B0604020202020204" pitchFamily="34" charset="0"/>
              <a:buChar char="•"/>
            </a:pPr>
            <a:r>
              <a:rPr lang="en-GB" altLang="ko-KR" sz="1800" b="0" dirty="0">
                <a:solidFill>
                  <a:srgbClr val="00B050"/>
                </a:solidFill>
                <a:hlinkClick r:id="rId4">
                  <a:extLst>
                    <a:ext uri="{A12FA001-AC4F-418D-AE19-62706E023703}">
                      <ahyp:hlinkClr xmlns:ahyp="http://schemas.microsoft.com/office/drawing/2018/hyperlinkcolor" val="tx"/>
                    </a:ext>
                  </a:extLst>
                </a:hlinkClick>
              </a:rPr>
              <a:t>1358r1</a:t>
            </a:r>
            <a:r>
              <a:rPr lang="en-GB" altLang="ko-KR" sz="1800" b="0" dirty="0">
                <a:solidFill>
                  <a:srgbClr val="00B050"/>
                </a:solidFill>
              </a:rPr>
              <a:t>-Multi-link Operation Management (Yongho Seok)</a:t>
            </a:r>
          </a:p>
          <a:p>
            <a:pPr>
              <a:buFont typeface="Arial" panose="020B0604020202020204" pitchFamily="34" charset="0"/>
              <a:buChar char="•"/>
            </a:pPr>
            <a:r>
              <a:rPr lang="en-US" altLang="ko-KR" sz="1800" b="0" dirty="0">
                <a:solidFill>
                  <a:srgbClr val="00B050"/>
                </a:solidFill>
                <a:hlinkClick r:id="rId5">
                  <a:extLst>
                    <a:ext uri="{A12FA001-AC4F-418D-AE19-62706E023703}">
                      <ahyp:hlinkClr xmlns:ahyp="http://schemas.microsoft.com/office/drawing/2018/hyperlinkcolor" val="tx"/>
                    </a:ext>
                  </a:extLst>
                </a:hlinkClick>
              </a:rPr>
              <a:t>0822r8</a:t>
            </a:r>
            <a:r>
              <a:rPr lang="en-US" altLang="ko-KR" sz="1800" b="0" dirty="0">
                <a:solidFill>
                  <a:srgbClr val="00B050"/>
                </a:solidFill>
              </a:rPr>
              <a:t>-Extremely Efficient Multi-band Operation (Po-Kai Huang)</a:t>
            </a:r>
          </a:p>
          <a:p>
            <a:pPr>
              <a:buFont typeface="Arial" panose="020B0604020202020204" pitchFamily="34" charset="0"/>
              <a:buChar char="•"/>
            </a:pPr>
            <a:r>
              <a:rPr lang="en-US" altLang="ko-KR" sz="1800" b="0" dirty="0">
                <a:solidFill>
                  <a:srgbClr val="00B050"/>
                </a:solidFill>
                <a:hlinkClick r:id="rId6">
                  <a:extLst>
                    <a:ext uri="{A12FA001-AC4F-418D-AE19-62706E023703}">
                      <ahyp:hlinkClr xmlns:ahyp="http://schemas.microsoft.com/office/drawing/2018/hyperlinkcolor" val="tx"/>
                    </a:ext>
                  </a:extLst>
                </a:hlinkClick>
              </a:rPr>
              <a:t>1159r5</a:t>
            </a:r>
            <a:r>
              <a:rPr lang="en-US" altLang="ko-KR" sz="1800" b="0" dirty="0">
                <a:solidFill>
                  <a:srgbClr val="00B050"/>
                </a:solidFill>
              </a:rPr>
              <a:t>-Multilink operation capability announcement (Liwen Chu)</a:t>
            </a:r>
          </a:p>
          <a:p>
            <a:pPr>
              <a:buFont typeface="Arial" panose="020B0604020202020204" pitchFamily="34" charset="0"/>
              <a:buChar char="•"/>
            </a:pPr>
            <a:r>
              <a:rPr lang="en-US" altLang="ko-KR" sz="1800" b="0" dirty="0">
                <a:solidFill>
                  <a:srgbClr val="00B050"/>
                </a:solidFill>
                <a:hlinkClick r:id="rId7">
                  <a:extLst>
                    <a:ext uri="{A12FA001-AC4F-418D-AE19-62706E023703}">
                      <ahyp:hlinkClr xmlns:ahyp="http://schemas.microsoft.com/office/drawing/2018/hyperlinkcolor" val="tx"/>
                    </a:ext>
                  </a:extLst>
                </a:hlinkClick>
              </a:rPr>
              <a:t>1505r2</a:t>
            </a:r>
            <a:r>
              <a:rPr lang="en-US" altLang="ko-KR" sz="1800" b="0" dirty="0">
                <a:solidFill>
                  <a:srgbClr val="00B050"/>
                </a:solidFill>
              </a:rPr>
              <a:t>-Multi-link Aggregation Considerations (Sharan Naribole)</a:t>
            </a:r>
          </a:p>
          <a:p>
            <a:pPr>
              <a:buFont typeface="Arial" panose="020B0604020202020204" pitchFamily="34" charset="0"/>
              <a:buChar char="•"/>
            </a:pPr>
            <a:r>
              <a:rPr lang="en-GB" altLang="ko-KR" sz="1800" b="0" dirty="0">
                <a:solidFill>
                  <a:srgbClr val="00B050"/>
                </a:solidFill>
                <a:hlinkClick r:id="rId8">
                  <a:extLst>
                    <a:ext uri="{A12FA001-AC4F-418D-AE19-62706E023703}">
                      <ahyp:hlinkClr xmlns:ahyp="http://schemas.microsoft.com/office/drawing/2018/hyperlinkcolor" val="tx"/>
                    </a:ext>
                  </a:extLst>
                </a:hlinkClick>
              </a:rPr>
              <a:t>1526r1</a:t>
            </a:r>
            <a:r>
              <a:rPr lang="en-GB" altLang="ko-KR" sz="1800" b="0" dirty="0">
                <a:solidFill>
                  <a:srgbClr val="00B050"/>
                </a:solidFill>
              </a:rPr>
              <a:t>-Multi-Link Power-save (Abhishek Patil</a:t>
            </a:r>
            <a:r>
              <a:rPr lang="en-US" altLang="ko-KR" sz="1800" b="0" dirty="0">
                <a:solidFill>
                  <a:srgbClr val="00B050"/>
                </a:solidFill>
              </a:rPr>
              <a:t>)</a:t>
            </a:r>
            <a:endParaRPr lang="en-GB" altLang="ko-KR" sz="1800" b="0" dirty="0">
              <a:solidFill>
                <a:srgbClr val="00B050"/>
              </a:solidFill>
            </a:endParaRPr>
          </a:p>
          <a:p>
            <a:pPr>
              <a:buFont typeface="Arial" panose="020B0604020202020204" pitchFamily="34" charset="0"/>
              <a:buChar char="•"/>
            </a:pPr>
            <a:r>
              <a:rPr lang="en-GB" altLang="ko-KR" sz="1800" b="0" dirty="0">
                <a:solidFill>
                  <a:srgbClr val="00B050"/>
                </a:solidFill>
                <a:hlinkClick r:id="rId9">
                  <a:extLst>
                    <a:ext uri="{A12FA001-AC4F-418D-AE19-62706E023703}">
                      <ahyp:hlinkClr xmlns:ahyp="http://schemas.microsoft.com/office/drawing/2018/hyperlinkcolor" val="tx"/>
                    </a:ext>
                  </a:extLst>
                </a:hlinkClick>
              </a:rPr>
              <a:t>1536r2</a:t>
            </a:r>
            <a:r>
              <a:rPr lang="en-US" altLang="ko-KR" sz="1800" b="0" dirty="0">
                <a:solidFill>
                  <a:srgbClr val="00B050"/>
                </a:solidFill>
              </a:rPr>
              <a:t>-</a:t>
            </a:r>
            <a:r>
              <a:rPr lang="en-GB" altLang="ko-KR" sz="1800" b="0" dirty="0">
                <a:solidFill>
                  <a:srgbClr val="00B050"/>
                </a:solidFill>
              </a:rPr>
              <a:t>Power Consideration for Multi-link Transmissions (Rojan Chitrakar</a:t>
            </a:r>
            <a:r>
              <a:rPr lang="en-US" altLang="ko-KR" sz="1800" b="0" dirty="0">
                <a:solidFill>
                  <a:srgbClr val="00B050"/>
                </a:solidFill>
              </a:rPr>
              <a:t>)</a:t>
            </a:r>
            <a:endParaRPr lang="en-GB" altLang="ko-KR" sz="1800" b="0" dirty="0">
              <a:solidFill>
                <a:srgbClr val="00B050"/>
              </a:solidFill>
            </a:endParaRPr>
          </a:p>
          <a:p>
            <a:pPr>
              <a:buFont typeface="Arial" panose="020B0604020202020204" pitchFamily="34" charset="0"/>
              <a:buChar char="•"/>
            </a:pPr>
            <a:r>
              <a:rPr lang="en-GB" altLang="ko-KR" sz="1800" b="0" dirty="0">
                <a:solidFill>
                  <a:srgbClr val="00B050"/>
                </a:solidFill>
                <a:hlinkClick r:id="rId10">
                  <a:extLst>
                    <a:ext uri="{A12FA001-AC4F-418D-AE19-62706E023703}">
                      <ahyp:hlinkClr xmlns:ahyp="http://schemas.microsoft.com/office/drawing/2018/hyperlinkcolor" val="tx"/>
                    </a:ext>
                  </a:extLst>
                </a:hlinkClick>
              </a:rPr>
              <a:t>1542r0</a:t>
            </a:r>
            <a:r>
              <a:rPr lang="en-GB" altLang="ko-KR" sz="1800" b="0" dirty="0">
                <a:solidFill>
                  <a:srgbClr val="00B050"/>
                </a:solidFill>
              </a:rPr>
              <a:t>-Multi-link broadcast addressed frame reception (Po-Kai Huang)</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36217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Non-controversial 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GB" sz="2000" b="0" dirty="0">
                <a:solidFill>
                  <a:srgbClr val="00B050"/>
                </a:solidFill>
                <a:hlinkClick r:id="rId2">
                  <a:extLst>
                    <a:ext uri="{A12FA001-AC4F-418D-AE19-62706E023703}">
                      <ahyp:hlinkClr xmlns:ahyp="http://schemas.microsoft.com/office/drawing/2018/hyperlinkcolor" val="tx"/>
                    </a:ext>
                  </a:extLst>
                </a:hlinkClick>
              </a:rPr>
              <a:t>1578r0</a:t>
            </a:r>
            <a:r>
              <a:rPr lang="en-GB" sz="2000" b="0" dirty="0">
                <a:solidFill>
                  <a:srgbClr val="00B050"/>
                </a:solidFill>
              </a:rPr>
              <a:t>-An HARQ Transmission Scheme for 11be (Shimi Shilo)</a:t>
            </a:r>
            <a:endParaRPr lang="en-US" sz="2000" b="0" dirty="0">
              <a:solidFill>
                <a:srgbClr val="00B050"/>
              </a:solidFill>
            </a:endParaRPr>
          </a:p>
          <a:p>
            <a:pPr>
              <a:buFont typeface="Arial" panose="020B0604020202020204" pitchFamily="34" charset="0"/>
              <a:buChar char="•"/>
            </a:pPr>
            <a:r>
              <a:rPr lang="en-GB" sz="2000" b="0" dirty="0">
                <a:solidFill>
                  <a:srgbClr val="00B050"/>
                </a:solidFill>
                <a:hlinkClick r:id="rId3">
                  <a:extLst>
                    <a:ext uri="{A12FA001-AC4F-418D-AE19-62706E023703}">
                      <ahyp:hlinkClr xmlns:ahyp="http://schemas.microsoft.com/office/drawing/2018/hyperlinkcolor" val="tx"/>
                    </a:ext>
                  </a:extLst>
                </a:hlinkClick>
              </a:rPr>
              <a:t>1589r0</a:t>
            </a:r>
            <a:r>
              <a:rPr lang="en-GB" sz="2000" b="0" dirty="0">
                <a:solidFill>
                  <a:srgbClr val="00B050"/>
                </a:solidFill>
              </a:rPr>
              <a:t>-What should be the HARQ unit and why? (Imran Latif)</a:t>
            </a:r>
          </a:p>
          <a:p>
            <a:pPr>
              <a:buFont typeface="Arial" panose="020B0604020202020204" pitchFamily="34" charset="0"/>
              <a:buChar char="•"/>
            </a:pPr>
            <a:r>
              <a:rPr lang="en-US" sz="2000" b="0" dirty="0">
                <a:solidFill>
                  <a:schemeClr val="bg1">
                    <a:lumMod val="65000"/>
                  </a:schemeClr>
                </a:solidFill>
                <a:hlinkClick r:id="rId4">
                  <a:extLst>
                    <a:ext uri="{A12FA001-AC4F-418D-AE19-62706E023703}">
                      <ahyp:hlinkClr xmlns:ahyp="http://schemas.microsoft.com/office/drawing/2018/hyperlinkcolor" val="tx"/>
                    </a:ext>
                  </a:extLst>
                </a:hlinkClick>
              </a:rPr>
              <a:t>1858r0</a:t>
            </a:r>
            <a:r>
              <a:rPr lang="en-US" sz="2000" b="0" dirty="0">
                <a:solidFill>
                  <a:schemeClr val="bg1">
                    <a:lumMod val="65000"/>
                  </a:schemeClr>
                </a:solidFill>
              </a:rPr>
              <a:t>-HARQ System Level Simulation Results (Sebastian Max)</a:t>
            </a:r>
          </a:p>
          <a:p>
            <a:pPr>
              <a:buFont typeface="Arial" panose="020B0604020202020204" pitchFamily="34" charset="0"/>
              <a:buChar char="•"/>
            </a:pPr>
            <a:r>
              <a:rPr lang="en-US" sz="2000" b="0" dirty="0">
                <a:solidFill>
                  <a:schemeClr val="bg1">
                    <a:lumMod val="65000"/>
                  </a:schemeClr>
                </a:solidFill>
                <a:hlinkClick r:id="rId5">
                  <a:extLst>
                    <a:ext uri="{A12FA001-AC4F-418D-AE19-62706E023703}">
                      <ahyp:hlinkClr xmlns:ahyp="http://schemas.microsoft.com/office/drawing/2018/hyperlinkcolor" val="tx"/>
                    </a:ext>
                  </a:extLst>
                </a:hlinkClick>
              </a:rPr>
              <a:t>1923r0</a:t>
            </a:r>
            <a:r>
              <a:rPr lang="en-US" sz="2000" b="0" dirty="0">
                <a:solidFill>
                  <a:schemeClr val="bg1">
                    <a:lumMod val="65000"/>
                  </a:schemeClr>
                </a:solidFill>
              </a:rPr>
              <a:t>-Revisiting HARQ Complexity (Shimi Shilo)</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3CD10-6148-4075-BE9C-65E4F1872A17}"/>
              </a:ext>
            </a:extLst>
          </p:cNvPr>
          <p:cNvSpPr>
            <a:spLocks noGrp="1"/>
          </p:cNvSpPr>
          <p:nvPr>
            <p:ph type="title"/>
          </p:nvPr>
        </p:nvSpPr>
        <p:spPr/>
        <p:txBody>
          <a:bodyPr/>
          <a:lstStyle/>
          <a:p>
            <a:r>
              <a:rPr lang="en-US" dirty="0"/>
              <a:t>Non-Controversial Motions</a:t>
            </a:r>
          </a:p>
        </p:txBody>
      </p:sp>
      <p:sp>
        <p:nvSpPr>
          <p:cNvPr id="3" name="Content Placeholder 2">
            <a:extLst>
              <a:ext uri="{FF2B5EF4-FFF2-40B4-BE49-F238E27FC236}">
                <a16:creationId xmlns:a16="http://schemas.microsoft.com/office/drawing/2014/main" id="{B9EF9D5E-B190-4EE9-B250-2963087B388A}"/>
              </a:ext>
            </a:extLst>
          </p:cNvPr>
          <p:cNvSpPr>
            <a:spLocks noGrp="1"/>
          </p:cNvSpPr>
          <p:nvPr>
            <p:ph idx="1"/>
          </p:nvPr>
        </p:nvSpPr>
        <p:spPr/>
        <p:txBody>
          <a:bodyPr/>
          <a:lstStyle/>
          <a:p>
            <a:pPr>
              <a:buFont typeface="Arial" panose="020B0604020202020204" pitchFamily="34" charset="0"/>
              <a:buChar char="•"/>
            </a:pPr>
            <a:r>
              <a:rPr lang="en-US" dirty="0"/>
              <a:t>The following motions were ran during this session:</a:t>
            </a:r>
          </a:p>
          <a:p>
            <a:pPr lvl="1">
              <a:buFont typeface="Arial" panose="020B0604020202020204" pitchFamily="34" charset="0"/>
              <a:buChar char="•"/>
            </a:pPr>
            <a:r>
              <a:rPr lang="en-US" dirty="0"/>
              <a:t> Motions 14-21</a:t>
            </a:r>
          </a:p>
          <a:p>
            <a:pPr lvl="1">
              <a:buFont typeface="Arial" panose="020B0604020202020204" pitchFamily="34" charset="0"/>
              <a:buChar char="•"/>
            </a:pPr>
            <a:r>
              <a:rPr lang="en-US" dirty="0"/>
              <a:t>Motions 23-25</a:t>
            </a:r>
          </a:p>
          <a:p>
            <a:pPr lvl="1">
              <a:buFont typeface="Arial" panose="020B0604020202020204" pitchFamily="34" charset="0"/>
              <a:buChar char="•"/>
            </a:pPr>
            <a:r>
              <a:rPr lang="en-US" dirty="0"/>
              <a:t>Motions 27-28</a:t>
            </a:r>
          </a:p>
          <a:p>
            <a:pPr lvl="1">
              <a:buFont typeface="Arial" panose="020B0604020202020204" pitchFamily="34" charset="0"/>
              <a:buChar char="•"/>
            </a:pPr>
            <a:r>
              <a:rPr lang="en-US" dirty="0"/>
              <a:t>Motions 30-32</a:t>
            </a:r>
          </a:p>
          <a:p>
            <a:pPr lvl="1">
              <a:buFont typeface="Arial" panose="020B0604020202020204" pitchFamily="34" charset="0"/>
              <a:buChar char="•"/>
            </a:pPr>
            <a:r>
              <a:rPr lang="en-US" dirty="0"/>
              <a:t>Motions 34, 36, 37</a:t>
            </a:r>
          </a:p>
          <a:p>
            <a:pPr lvl="1">
              <a:buFont typeface="Arial" panose="020B0604020202020204" pitchFamily="34" charset="0"/>
              <a:buChar char="•"/>
            </a:pPr>
            <a:r>
              <a:rPr lang="en-US" dirty="0"/>
              <a:t>Motions 42-44</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842B585-0212-4362-B724-B6ED70C5F0E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348B55A-3538-49E5-B254-216C0C9735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CD38BE-5B23-4C78-B8B2-600C0D27B8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184636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5FC8-CBBB-4792-815A-C823B841144E}"/>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130524E-3BE4-4890-965E-F5F20911385F}"/>
              </a:ext>
            </a:extLst>
          </p:cNvPr>
          <p:cNvSpPr>
            <a:spLocks noGrp="1"/>
          </p:cNvSpPr>
          <p:nvPr>
            <p:ph idx="1"/>
          </p:nvPr>
        </p:nvSpPr>
        <p:spPr/>
        <p:txBody>
          <a:bodyPr/>
          <a:lstStyle/>
          <a:p>
            <a:pPr>
              <a:buFont typeface="Arial" panose="020B0604020202020204" pitchFamily="34" charset="0"/>
              <a:buChar char="•"/>
            </a:pPr>
            <a:r>
              <a:rPr lang="en-US" dirty="0"/>
              <a:t>The following motions were ran in this session:</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07820D7-DDC2-48A4-8EA4-7DAE279B7EF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2751744-38CE-4330-907F-22A2283A1F2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CB4D7F-6D42-4079-83E6-3EC0A72012F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313281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t>November 21	 (Thursday), 				10:00-13:00 ET</a:t>
            </a:r>
          </a:p>
          <a:p>
            <a:pPr>
              <a:buFont typeface="Arial" panose="020B0604020202020204" pitchFamily="34" charset="0"/>
              <a:buChar char="•"/>
            </a:pPr>
            <a:r>
              <a:rPr lang="en-US" dirty="0"/>
              <a:t>December 5      (Thursday), 				19:00-22:00 ET</a:t>
            </a:r>
          </a:p>
          <a:p>
            <a:pPr>
              <a:buFont typeface="Arial" panose="020B0604020202020204" pitchFamily="34" charset="0"/>
              <a:buChar char="•"/>
            </a:pPr>
            <a:r>
              <a:rPr lang="en-US" dirty="0"/>
              <a:t>December 12 	 (Thursday), 				10:00-13:00 ET</a:t>
            </a:r>
          </a:p>
          <a:p>
            <a:pPr>
              <a:buFont typeface="Arial" panose="020B0604020202020204" pitchFamily="34" charset="0"/>
              <a:buChar char="•"/>
            </a:pPr>
            <a:r>
              <a:rPr lang="en-US" dirty="0"/>
              <a:t>December 19 	 (Thursday), 				19:00-22:00 ET</a:t>
            </a:r>
          </a:p>
          <a:p>
            <a:pPr>
              <a:buFont typeface="Arial" panose="020B0604020202020204" pitchFamily="34" charset="0"/>
              <a:buChar char="•"/>
            </a:pPr>
            <a:r>
              <a:rPr lang="en-US" dirty="0"/>
              <a:t>January      9 	 (Thursday), 				19:00-22:00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7936168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t>Continue presentations of submissions in:</a:t>
            </a:r>
          </a:p>
          <a:p>
            <a:pPr lvl="1">
              <a:buFont typeface="Arial" panose="020B0604020202020204" pitchFamily="34" charset="0"/>
              <a:buChar char="•"/>
            </a:pPr>
            <a:r>
              <a:rPr lang="en-US" dirty="0"/>
              <a:t>Joint sessions and two separate ad-hoc sessions (MAC and PHY)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7924706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7129941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545107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12756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825888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670286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1949238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998499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24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224891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095193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479317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2645044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53828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0293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190765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932136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r>
              <a:rPr lang="en-US" sz="1600" dirty="0">
                <a:solidFill>
                  <a:srgbClr val="FF0000"/>
                </a:solidFill>
              </a:rPr>
              <a:t>THIS PAGE IS LEFT INTENTIONALLY BLANK</a:t>
            </a:r>
            <a:endParaRPr lang="en-US" sz="1400" b="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683779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494071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144242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142493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97858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25340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9925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429463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714541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a:t>
            </a:r>
          </a:p>
          <a:p>
            <a:r>
              <a:rPr lang="en-US" sz="1600" dirty="0"/>
              <a:t>Discussion: </a:t>
            </a:r>
          </a:p>
          <a:p>
            <a:r>
              <a:rPr lang="en-US" sz="1600" dirty="0"/>
              <a:t>Result:</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821074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The links between AP multi-link device (MLD) and non-AP multi-link device may be disabled or enabled.</a:t>
            </a:r>
          </a:p>
          <a:p>
            <a:endParaRPr lang="en-US" sz="2000" dirty="0"/>
          </a:p>
          <a:p>
            <a:r>
              <a:rPr lang="en-US" sz="2000" dirty="0"/>
              <a:t>Move: Liwen Chu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378181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211950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99323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97818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5367526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2855416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a:buFont typeface="Arial" panose="020B0604020202020204" pitchFamily="34" charset="0"/>
              <a:buChar char="•"/>
            </a:pPr>
            <a:r>
              <a:rPr lang="en-US" sz="1800" dirty="0"/>
              <a:t>Extended range SU mode is TBD</a:t>
            </a:r>
          </a:p>
          <a:p>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6580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r>
              <a:rPr lang="en-US" sz="1800" dirty="0"/>
              <a:t>•        Signaling of this constraints is TBD</a:t>
            </a:r>
          </a:p>
          <a:p>
            <a:endParaRPr lang="en-US" sz="1800" dirty="0"/>
          </a:p>
          <a:p>
            <a:r>
              <a:rPr lang="en-US" sz="1800" dirty="0"/>
              <a:t>Move: Sharan Naribole			Second: </a:t>
            </a:r>
          </a:p>
          <a:p>
            <a:r>
              <a:rPr lang="en-US" sz="1800" dirty="0"/>
              <a:t>Discussion: </a:t>
            </a:r>
          </a:p>
          <a:p>
            <a:r>
              <a:rPr lang="en-US" sz="1800" dirty="0"/>
              <a:t>Result:</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725118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rgbClr val="FF0000"/>
                </a:solidFill>
              </a:rPr>
              <a:t>Motion 47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a:buFont typeface="Arial" panose="020B0604020202020204" pitchFamily="34" charset="0"/>
              <a:buChar char="•"/>
            </a:pPr>
            <a:r>
              <a:rPr lang="en-US" sz="1600" dirty="0"/>
              <a:t>Version-independent bits have static location and bit definition across different generations/PHY versions.</a:t>
            </a:r>
          </a:p>
          <a:p>
            <a:pPr>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a:t>
            </a:r>
          </a:p>
          <a:p>
            <a:r>
              <a:rPr lang="en-US" sz="1600" dirty="0"/>
              <a:t>Discussion: </a:t>
            </a:r>
          </a:p>
          <a:p>
            <a:r>
              <a:rPr lang="en-US" sz="1600" dirty="0"/>
              <a:t>Result:</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a16="http://schemas.microsoft.com/office/drawing/2014/main"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a16="http://schemas.microsoft.com/office/drawing/2014/main"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a16="http://schemas.microsoft.com/office/drawing/2014/main"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a16="http://schemas.microsoft.com/office/drawing/2014/main"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a16="http://schemas.microsoft.com/office/drawing/2014/main"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a16="http://schemas.microsoft.com/office/drawing/2014/main"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22084285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rgbClr val="FF0000"/>
                </a:solidFill>
              </a:rPr>
              <a:t>Motion 48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6541074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rgbClr val="FF0000"/>
                </a:solidFill>
              </a:rPr>
              <a:t>Motion 49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follows the L-SIG field.</a:t>
            </a:r>
          </a:p>
          <a:p>
            <a:pPr marL="0" indent="0"/>
            <a:endParaRPr lang="en-US" sz="1800" dirty="0"/>
          </a:p>
          <a:p>
            <a:r>
              <a:rPr lang="en-US" sz="1800" dirty="0"/>
              <a:t>Move: Xiaogang Chen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442776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rgbClr val="FF0000"/>
                </a:solidFill>
              </a:rPr>
              <a:t>Motion 29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value in L-SIG set to mod3 = 0.</a:t>
            </a:r>
          </a:p>
          <a:p>
            <a:endParaRPr lang="en-US" sz="1800" dirty="0"/>
          </a:p>
          <a:p>
            <a:r>
              <a:rPr lang="en-US" sz="1800" dirty="0"/>
              <a:t>Move: Dongguk Lim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2683247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43820</TotalTime>
  <Words>6826</Words>
  <Application>Microsoft Office PowerPoint</Application>
  <PresentationFormat>On-screen Show (4:3)</PresentationFormat>
  <Paragraphs>1996</Paragraphs>
  <Slides>96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3"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Editor’s Report</vt:lpstr>
      <vt:lpstr>Submissions</vt:lpstr>
      <vt:lpstr>Agenda for Monday EVE</vt:lpstr>
      <vt:lpstr>PHY Ad-Hoc Session-Report</vt:lpstr>
      <vt:lpstr>MAC Ad-Hoc Session-Report</vt:lpstr>
      <vt:lpstr>Agenda for Tuesday AM1*</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PHY Ad-Hoc Session-Report</vt:lpstr>
      <vt:lpstr>MAC Ad-Hoc Session-Report</vt:lpstr>
      <vt:lpstr>Agenda for Thursday AM1</vt:lpstr>
      <vt:lpstr>Submissions</vt:lpstr>
      <vt:lpstr>Non-Controversial Motions</vt:lpstr>
      <vt:lpstr>Agenda for Thursday PM1</vt:lpstr>
      <vt:lpstr>Submissions</vt:lpstr>
      <vt:lpstr>Motions</vt:lpstr>
      <vt:lpstr>Teleconference Plan</vt:lpstr>
      <vt:lpstr>Goals for January 2020</vt:lpstr>
      <vt:lpstr>Any other business</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29</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1229</cp:revision>
  <cp:lastPrinted>1601-01-01T00:00:00Z</cp:lastPrinted>
  <dcterms:created xsi:type="dcterms:W3CDTF">2017-01-26T15:28:16Z</dcterms:created>
  <dcterms:modified xsi:type="dcterms:W3CDTF">2019-11-14T21:22:52Z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