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3"/>
  </p:notesMasterIdLst>
  <p:handoutMasterIdLst>
    <p:handoutMasterId r:id="rId9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96" r:id="rId54"/>
    <p:sldId id="397" r:id="rId55"/>
    <p:sldId id="398" r:id="rId56"/>
    <p:sldId id="399" r:id="rId57"/>
    <p:sldId id="400" r:id="rId58"/>
    <p:sldId id="401" r:id="rId59"/>
    <p:sldId id="402" r:id="rId60"/>
    <p:sldId id="403" r:id="rId61"/>
    <p:sldId id="404" r:id="rId62"/>
    <p:sldId id="405" r:id="rId63"/>
    <p:sldId id="406" r:id="rId64"/>
    <p:sldId id="407" r:id="rId65"/>
    <p:sldId id="408" r:id="rId66"/>
    <p:sldId id="409" r:id="rId67"/>
    <p:sldId id="410" r:id="rId68"/>
    <p:sldId id="411" r:id="rId69"/>
    <p:sldId id="412" r:id="rId70"/>
    <p:sldId id="413" r:id="rId71"/>
    <p:sldId id="414" r:id="rId72"/>
    <p:sldId id="415" r:id="rId73"/>
    <p:sldId id="416" r:id="rId74"/>
    <p:sldId id="417" r:id="rId75"/>
    <p:sldId id="418" r:id="rId76"/>
    <p:sldId id="419" r:id="rId77"/>
    <p:sldId id="420" r:id="rId78"/>
    <p:sldId id="421" r:id="rId79"/>
    <p:sldId id="422" r:id="rId80"/>
    <p:sldId id="423" r:id="rId81"/>
    <p:sldId id="424" r:id="rId82"/>
    <p:sldId id="425" r:id="rId83"/>
    <p:sldId id="426" r:id="rId84"/>
    <p:sldId id="427" r:id="rId85"/>
    <p:sldId id="428" r:id="rId86"/>
    <p:sldId id="429" r:id="rId87"/>
    <p:sldId id="286" r:id="rId88"/>
    <p:sldId id="305" r:id="rId89"/>
    <p:sldId id="298" r:id="rId90"/>
    <p:sldId id="324" r:id="rId91"/>
    <p:sldId id="323" r:id="rId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9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505-02-00be-multi-link-aggregation-considerations.pptx" TargetMode="External"/><Relationship Id="rId4" Type="http://schemas.openxmlformats.org/officeDocument/2006/relationships/hyperlink" Target="https://mentor.ieee.org/802.11/dcn/19/11-19-0822-06-00be-extremely-efficient-multi-band-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1-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1-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9/11-19-1889-01-00be-discussion-on-240mhz-bandwidth.pptx" TargetMode="External"/><Relationship Id="rId2" Type="http://schemas.openxmlformats.org/officeDocument/2006/relationships/hyperlink" Target="https://mentor.ieee.org/802.11/dcn/19/11-19-1521-01-00be-further-thoughts-on-11be-tone-plan.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16-01-00be-11be-preamble-structure.pptx" TargetMode="External"/><Relationship Id="rId4" Type="http://schemas.openxmlformats.org/officeDocument/2006/relationships/hyperlink" Target="https://mentor.ieee.org/802.11/dcn/19/11-19-1497-01-00be-auto-detection-in-11be.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901-00-00be-priority-access-support-in-ieee-802-11be-what-and-why.pptx" TargetMode="External"/><Relationship Id="rId7" Type="http://schemas.openxmlformats.org/officeDocument/2006/relationships/hyperlink" Target="https://mentor.ieee.org/802.11/dcn/19/11-19-1116-04-00be-channel-access-in-multi-band-operation.pptx" TargetMode="External"/><Relationship Id="rId2" Type="http://schemas.openxmlformats.org/officeDocument/2006/relationships/hyperlink" Target="https://mentor.ieee.org/802.11/dcn/19/11-19-1604-00-00be-eht-direct-link-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940-03-00be-multi-link-framework.pptx" TargetMode="External"/><Relationship Id="rId4" Type="http://schemas.openxmlformats.org/officeDocument/2006/relationships/hyperlink" Target="https://mentor.ieee.org/802.11/dcn/19/11-19-0822-06-00be-extremely-efficient-multi-band-operat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3" Type="http://schemas.openxmlformats.org/officeDocument/2006/relationships/hyperlink" Target="https://mentor.ieee.org/802.11/dcn/19/11-19-1509-05-00be-discussion-on-multi-link-setup.pptx" TargetMode="External"/><Relationship Id="rId7"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10-02-00be-eht-power-saving-considering-multi-link.pptx" TargetMode="External"/><Relationship Id="rId5" Type="http://schemas.openxmlformats.org/officeDocument/2006/relationships/hyperlink" Target="https://mentor.ieee.org/802.11/dcn/19/11-19-1159-05-00be-multilink-operation-capability-announcement.pptx" TargetMode="External"/><Relationship Id="rId4" Type="http://schemas.openxmlformats.org/officeDocument/2006/relationships/hyperlink" Target="https://mentor.ieee.org/802.11/dcn/19/11-19-1512-06-00be-multi-link-acknowledg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9/11-19-1851-00-00be-latency-enhancement-in-multi-link.pptx" TargetMode="External"/><Relationship Id="rId2"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888-00-00be-performance-evaluation-of-deterministic-service-for-eht-follow-up.pptx" TargetMode="External"/><Relationship Id="rId4" Type="http://schemas.openxmlformats.org/officeDocument/2006/relationships/hyperlink" Target="https://mentor.ieee.org/802.11/dcn/19/11-19-1884-00-00be-discussion-on-rta-retransmission.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19/11-19-1526-01-00be-multi-link-power-save.pptx" TargetMode="External"/><Relationship Id="rId3" Type="http://schemas.openxmlformats.org/officeDocument/2006/relationships/hyperlink" Target="https://mentor.ieee.org/802.11/dcn/19/11-19-1780-00-00be-ar-vr-on-eht-design-considerations.pptx" TargetMode="External"/><Relationship Id="rId7" Type="http://schemas.openxmlformats.org/officeDocument/2006/relationships/hyperlink" Target="https://mentor.ieee.org/802.11/dcn/19/11-19-1505-02-00be-multi-link-aggregation-considerations.pptx" TargetMode="External"/><Relationship Id="rId2" Type="http://schemas.openxmlformats.org/officeDocument/2006/relationships/hyperlink" Target="https://mentor.ieee.org/802.11/dcn/19/11-19-1933-00-00be-capabilities-to-support-time-aware-scheduling-in-802-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59-05-00be-multilink-operation-capability-announcement.pptx" TargetMode="External"/><Relationship Id="rId5" Type="http://schemas.openxmlformats.org/officeDocument/2006/relationships/hyperlink" Target="https://mentor.ieee.org/802.11/dcn/19/11-19-0822-08-00be-extremely-efficient-multi-band-operation.pptx" TargetMode="External"/><Relationship Id="rId10" Type="http://schemas.openxmlformats.org/officeDocument/2006/relationships/hyperlink" Target="https://mentor.ieee.org/802.11/dcn/19/11-19-1542-00-00be-multi-link-broadcast-addressed-frame-reception.pptx" TargetMode="External"/><Relationship Id="rId4" Type="http://schemas.openxmlformats.org/officeDocument/2006/relationships/hyperlink" Target="https://mentor.ieee.org/802.11/dcn/19/11-19-1358-01-00be-multi-link-operation-management.pptx" TargetMode="External"/><Relationship Id="rId9" Type="http://schemas.openxmlformats.org/officeDocument/2006/relationships/hyperlink" Target="https://mentor.ieee.org/802.11/dcn/19/11-19-1536-00-00be-power-consideration-for-multi-link-transmissions.ppt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3-00-00be-revisiting-harq-complexity.pptx" TargetMode="External"/><Relationship Id="rId4" Type="http://schemas.openxmlformats.org/officeDocument/2006/relationships/hyperlink" Target="https://mentor.ieee.org/802.11/dcn/19/11-19-1858-00-00be-harq-system-level-simulation-results.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9/11-19-1486-07-00be-further-discussion-for-11be-preamble.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525-01-00be-multi-link-association.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70-03-00be-further-ideas-on-eht-preamble-desig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70-03-00be-further-ideas-on-eht-preamble-desig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870-03-00be-further-ideas-on-eht-preamble-desig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9/11-19-1870-03-00be-further-ideas-on-eht-preamble-design.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3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1663902093"/>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1082r4</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rgbClr val="00B050"/>
                          </a:solidFill>
                          <a:effectLst/>
                          <a:latin typeface="+mn-lt"/>
                          <a:ea typeface="MS Gothic" panose="020B0609070205080204" pitchFamily="49" charset="-128"/>
                          <a:cs typeface="+mn-cs"/>
                          <a:hlinkClick r:id="rId12">
                            <a:extLst>
                              <a:ext uri="{A12FA001-AC4F-418D-AE19-62706E023703}">
                                <ahyp:hlinkClr xmlns:ahyp="http://schemas.microsoft.com/office/drawing/2018/hyperlinkcolor" val="tx"/>
                              </a:ext>
                            </a:extLst>
                          </a:hlinkClick>
                        </a:rPr>
                        <a:t>1116r2</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rgbClr val="00B050"/>
                          </a:solidFill>
                          <a:effectLst/>
                          <a:latin typeface="+mn-lt"/>
                          <a:ea typeface="MS Gothic" panose="020B0609070205080204" pitchFamily="49" charset="-128"/>
                        </a:rPr>
                        <a:t>4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3">
                            <a:extLst>
                              <a:ext uri="{A12FA001-AC4F-418D-AE19-62706E023703}">
                                <ahyp:hlinkClr xmlns:ahyp="http://schemas.microsoft.com/office/drawing/2018/hyperlinkcolor" val="tx"/>
                              </a:ext>
                            </a:extLst>
                          </a:hlinkClick>
                        </a:rPr>
                        <a:t>1405r3</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Channel Access Discussion</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rgbClr val="00B050"/>
                          </a:solidFill>
                          <a:effectLst/>
                          <a:latin typeface="+mn-lt"/>
                          <a:ea typeface="MS Gothic" panose="020B0609070205080204" pitchFamily="49" charset="-128"/>
                        </a:rPr>
                        <a:t>Sharan Naribole</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2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1509r2</a:t>
                      </a:r>
                      <a:endParaRPr lang="en-GB" sz="1200" u="none" kern="1200" dirty="0">
                        <a:solidFill>
                          <a:srgbClr val="00B05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Discussion on Multi-link Setup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Insun Jang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rPr>
                        <a:t>1512r1</a:t>
                      </a: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acknowledgment</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Rojan Chitrakar</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3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1159r2</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Multilink operation capability announcement</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Liwen Chu</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1 SP</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131508783"/>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1510r1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EHT Power saving considering multi-link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rgbClr val="00B050"/>
                          </a:solidFill>
                          <a:effectLst/>
                          <a:latin typeface="+mn-lt"/>
                          <a:ea typeface="MS Gothic" panose="020B0609070205080204" pitchFamily="49" charset="-128"/>
                        </a:rPr>
                        <a:t>Jeongki Kim</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4 SPs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1525r1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0822r6</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Extremely Efficient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1505r2</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Multi-link Aggregation Considerations</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Sharan Naribole</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2026725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1358r0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Operation Management</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Yongho Seok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rgbClr val="00B050"/>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1526r1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Power-save</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a:solidFill>
                            <a:srgbClr val="00B050"/>
                          </a:solidFill>
                          <a:latin typeface="+mn-lt"/>
                          <a:ea typeface="+mn-ea"/>
                          <a:cs typeface="+mn-cs"/>
                        </a:rPr>
                        <a:t>Abhishek Patil</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Multi Link</a:t>
                      </a:r>
                      <a:endParaRPr lang="en-US" sz="1200" b="0" kern="120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1536r0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Power Consideration for Multi-link Transmissions</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Rojan Chitrakar</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1542r0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Multi-link broadcast addressed frame reception</a:t>
                      </a:r>
                      <a:endParaRPr lang="en-US" sz="1200" b="0" kern="120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Po-Kai Huang</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hlinkClick r:id="rId16">
                            <a:extLst>
                              <a:ext uri="{A12FA001-AC4F-418D-AE19-62706E023703}">
                                <ahyp:hlinkClr xmlns:ahyp="http://schemas.microsoft.com/office/drawing/2018/hyperlinkcolor" val="tx"/>
                              </a:ext>
                            </a:extLst>
                          </a:hlinkClick>
                        </a:rPr>
                        <a:t>1613r0</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Multi-link TXOP Sharing for Delay Reduction</a:t>
                      </a:r>
                      <a:endParaRPr lang="en-US" sz="1200" b="0" kern="1200" dirty="0">
                        <a:solidFill>
                          <a:srgbClr val="00B050"/>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rgbClr val="00B050"/>
                          </a:solidFill>
                          <a:latin typeface="+mn-lt"/>
                          <a:ea typeface="+mn-ea"/>
                          <a:cs typeface="+mn-cs"/>
                        </a:rPr>
                        <a:t>Yongsu Gwak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Low Lat</a:t>
                      </a:r>
                      <a:endParaRPr lang="en-US" sz="1200" b="0" kern="1200" dirty="0">
                        <a:solidFill>
                          <a:srgbClr val="00B050"/>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rgbClr val="00B050"/>
                          </a:solidFill>
                          <a:latin typeface="+mn-lt"/>
                          <a:ea typeface="+mn-ea"/>
                          <a:cs typeface="+mn-cs"/>
                        </a:rPr>
                        <a:t>MAC</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857628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1493r0</a:t>
                      </a:r>
                      <a:endParaRPr lang="en-US" sz="1200" dirty="0">
                        <a:solidFill>
                          <a:srgbClr val="00B050"/>
                        </a:solidFill>
                        <a:effectLst/>
                        <a:latin typeface="+mn-lt"/>
                        <a:ea typeface="Times New Roman" panose="02020603050405020304" pitchFamily="18" charset="0"/>
                      </a:endParaRPr>
                    </a:p>
                  </a:txBody>
                  <a:tcPr anchor="b"/>
                </a:tc>
                <a:tc>
                  <a:txBody>
                    <a:bodyPr/>
                    <a:lstStyle/>
                    <a:p>
                      <a:pPr algn="l"/>
                      <a:r>
                        <a:rPr lang="en-US" sz="1200" b="0" dirty="0">
                          <a:solidFill>
                            <a:srgbClr val="00B050"/>
                          </a:solidFill>
                          <a:effectLst/>
                        </a:rPr>
                        <a:t>Phase Rotation for 320MHz</a:t>
                      </a:r>
                    </a:p>
                  </a:txBody>
                  <a:tcPr anchor="ctr"/>
                </a:tc>
                <a:tc>
                  <a:txBody>
                    <a:bodyPr/>
                    <a:lstStyle/>
                    <a:p>
                      <a:pPr marL="0" marR="0" algn="ctr">
                        <a:spcBef>
                          <a:spcPts val="0"/>
                        </a:spcBef>
                        <a:spcAft>
                          <a:spcPts val="0"/>
                        </a:spcAft>
                      </a:pPr>
                      <a:r>
                        <a:rPr lang="en-GB" sz="1200" b="0" kern="1200" dirty="0">
                          <a:solidFill>
                            <a:srgbClr val="00B050"/>
                          </a:solidFill>
                          <a:latin typeface="+mn-lt"/>
                          <a:ea typeface="+mn-ea"/>
                          <a:cs typeface="+mn-cs"/>
                        </a:rPr>
                        <a:t>Eunsung Park</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1516r0</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Xiaogang Chen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Forward Compatibility for WiFi Preamble Design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2">
                            <a:extLst>
                              <a:ext uri="{A12FA001-AC4F-418D-AE19-62706E023703}">
                                <ahyp:hlinkClr xmlns:ahyp="http://schemas.microsoft.com/office/drawing/2018/hyperlinkcolor" val="tx"/>
                              </a:ext>
                            </a:extLst>
                          </a:hlinkClick>
                        </a:rPr>
                        <a:t>1521r0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3">
                            <a:extLst>
                              <a:ext uri="{A12FA001-AC4F-418D-AE19-62706E023703}">
                                <ahyp:hlinkClr xmlns:ahyp="http://schemas.microsoft.com/office/drawing/2018/hyperlinkcolor" val="tx"/>
                              </a:ext>
                            </a:extLst>
                          </a:hlinkClick>
                        </a:rPr>
                        <a:t>1540r0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4">
                            <a:extLst>
                              <a:ext uri="{A12FA001-AC4F-418D-AE19-62706E023703}">
                                <ahyp:hlinkClr xmlns:ahyp="http://schemas.microsoft.com/office/drawing/2018/hyperlinkcolor" val="tx"/>
                              </a:ext>
                            </a:extLst>
                          </a:hlinkClick>
                        </a:rPr>
                        <a:t>1556r0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Lean PHY for EHT</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Miguel Lopez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5">
                            <a:extLst>
                              <a:ext uri="{A12FA001-AC4F-418D-AE19-62706E023703}">
                                <ahyp:hlinkClr xmlns:ahyp="http://schemas.microsoft.com/office/drawing/2018/hyperlinkcolor" val="tx"/>
                              </a:ext>
                            </a:extLst>
                          </a:hlinkClick>
                        </a:rPr>
                        <a:t>1569r0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Preamble Design Consideration for 11be follow-up</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797311197"/>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1497r0</a:t>
                      </a:r>
                      <a:endParaRPr lang="en-US" sz="1200">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Autodetection in 11be</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Sichan Noh</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PHY</a:t>
                      </a:r>
                      <a:endParaRPr lang="en-US" sz="1200" u="none" dirty="0">
                        <a:solidFill>
                          <a:srgbClr val="00B050"/>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rgbClr val="00B050"/>
                          </a:solidFill>
                          <a:effectLst/>
                          <a:latin typeface="+mn-lt"/>
                          <a:ea typeface="MS Gothic" panose="020B0609070205080204" pitchFamily="49" charset="-128"/>
                          <a:cs typeface="+mn-cs"/>
                        </a:rPr>
                        <a:t>PHY</a:t>
                      </a:r>
                      <a:endParaRPr lang="en-US" sz="1200" u="none" kern="1200" dirty="0">
                        <a:solidFill>
                          <a:srgbClr val="00B050"/>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1459r0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 HARQ applicable A-MPDU</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Lei Huang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rgbClr val="00B050"/>
                          </a:solidFill>
                          <a:effectLst/>
                          <a:latin typeface="+mn-lt"/>
                          <a:ea typeface="MS Gothic" panose="020B0609070205080204" pitchFamily="49" charset="-128"/>
                        </a:rPr>
                        <a:t>HARQ</a:t>
                      </a:r>
                      <a:endParaRPr lang="en-US" sz="1200" u="none">
                        <a:solidFill>
                          <a:srgbClr val="00B05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1553r0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Consideration on HARQ feedback</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Taewon Song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Imran Latif</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FFC00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1622r0</a:t>
                      </a:r>
                      <a:endParaRPr lang="en-US" sz="1200">
                        <a:solidFill>
                          <a:srgbClr val="FFC00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Use Auto Repetition in low latency queue</a:t>
                      </a:r>
                      <a:endParaRPr lang="en-US" sz="1200" u="none">
                        <a:solidFill>
                          <a:srgbClr val="FFC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rgbClr val="FFC000"/>
                          </a:solidFill>
                          <a:effectLst/>
                          <a:latin typeface="+mn-lt"/>
                          <a:ea typeface="MS Gothic" panose="020B0609070205080204" pitchFamily="49" charset="-128"/>
                        </a:rPr>
                        <a:t>Tony Zeng</a:t>
                      </a:r>
                      <a:endParaRPr lang="en-US" sz="1200" u="none">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Conf Call</a:t>
                      </a:r>
                      <a:endParaRPr lang="en-US" sz="1200" u="none" dirty="0">
                        <a:solidFill>
                          <a:srgbClr val="FFC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rPr>
                        <a:t>Low Lat</a:t>
                      </a:r>
                      <a:endParaRPr lang="en-US" sz="1200" u="none" dirty="0">
                        <a:solidFill>
                          <a:srgbClr val="FFC00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FFC000"/>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1116576"/>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1780r0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5">
                            <a:extLst>
                              <a:ext uri="{A12FA001-AC4F-418D-AE19-62706E023703}">
                                <ahyp:hlinkClr xmlns:ahyp="http://schemas.microsoft.com/office/drawing/2018/hyperlinkcolor" val="tx"/>
                              </a:ext>
                            </a:extLst>
                          </a:hlinkClick>
                        </a:rPr>
                        <a:t>1851r0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6157609"/>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1870r0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1883r0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1884r0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Liangxiao Xin</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1888r0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Suhwook Kim</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845281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MLA MAC Addresses considerations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1901r0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0500803"/>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1933r0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Dave Cavalcante</a:t>
                      </a:r>
                    </a:p>
                  </a:txBody>
                  <a:tcPr marL="9525" marR="9525" marT="9525" marB="0" anchor="b"/>
                </a:tc>
                <a:tc>
                  <a:txBody>
                    <a:bodyPr/>
                    <a:lstStyle/>
                    <a:p>
                      <a:pPr algn="l"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1802110"/>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FFC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1939r0</a:t>
                      </a:r>
                      <a:endParaRPr lang="en-US" sz="1200" b="0" i="0" u="none" strike="noStrike" dirty="0">
                        <a:solidFill>
                          <a:srgbClr val="FFC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FFC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FFC000"/>
                          </a:solidFill>
                          <a:effectLst/>
                          <a:latin typeface="+mn-lt"/>
                        </a:rPr>
                        <a:t>1979r0</a:t>
                      </a:r>
                    </a:p>
                  </a:txBody>
                  <a:tcPr marL="9525" marR="9525" marT="9525" marB="0" anchor="b"/>
                </a:tc>
                <a:tc>
                  <a:txBody>
                    <a:bodyPr/>
                    <a:lstStyle/>
                    <a:p>
                      <a:pPr algn="l" fontAlgn="b"/>
                      <a:r>
                        <a:rPr lang="en-US" sz="1200" b="0" i="0" u="none" strike="noStrike">
                          <a:solidFill>
                            <a:srgbClr val="FFC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FFC000"/>
                          </a:solidFill>
                          <a:effectLst/>
                          <a:latin typeface="+mn-lt"/>
                        </a:rPr>
                        <a:t>Genady Tsodik</a:t>
                      </a:r>
                    </a:p>
                  </a:txBody>
                  <a:tcPr marL="9525" marR="9525" marT="9525" marB="0" anchor="b"/>
                </a:tc>
                <a:tc>
                  <a:txBody>
                    <a:bodyPr/>
                    <a:lstStyle/>
                    <a:p>
                      <a:pPr algn="l" fontAlgn="b"/>
                      <a:r>
                        <a:rPr lang="en-US" sz="1200" b="0" i="0" u="none" strike="noStrike" dirty="0">
                          <a:solidFill>
                            <a:srgbClr val="FFC000"/>
                          </a:solidFill>
                          <a:effectLst/>
                          <a:latin typeface="+mn-lt"/>
                        </a:rPr>
                        <a:t>Conf Call</a:t>
                      </a:r>
                    </a:p>
                  </a:txBody>
                  <a:tcPr marL="9525" marR="9525" marT="9525" marB="0" anchor="b"/>
                </a:tc>
                <a:tc>
                  <a:txBody>
                    <a:bodyPr/>
                    <a:lstStyle/>
                    <a:p>
                      <a:pPr algn="l" fontAlgn="b"/>
                      <a:r>
                        <a:rPr lang="en-US" sz="1200" b="0" i="0" u="none" strike="noStrike">
                          <a:solidFill>
                            <a:srgbClr val="FFC000"/>
                          </a:solidFill>
                          <a:effectLst/>
                          <a:latin typeface="+mn-lt"/>
                        </a:rPr>
                        <a:t>Multi AP</a:t>
                      </a:r>
                    </a:p>
                  </a:txBody>
                  <a:tcPr marL="9525" marR="9525" marT="9525" marB="0" anchor="b"/>
                </a:tc>
                <a:tc>
                  <a:txBody>
                    <a:bodyPr/>
                    <a:lstStyle/>
                    <a:p>
                      <a:pPr algn="l" fontAlgn="b"/>
                      <a:r>
                        <a:rPr lang="en-US" sz="1200" b="0" i="0" u="none" strike="noStrike" dirty="0">
                          <a:solidFill>
                            <a:srgbClr val="FFC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GB" sz="1800" b="0" dirty="0">
                <a:solidFill>
                  <a:srgbClr val="00B050"/>
                </a:solidFill>
                <a:hlinkClick r:id="rId2">
                  <a:extLst>
                    <a:ext uri="{A12FA001-AC4F-418D-AE19-62706E023703}">
                      <ahyp:hlinkClr xmlns:ahyp="http://schemas.microsoft.com/office/drawing/2018/hyperlinkcolor" val="tx"/>
                    </a:ext>
                  </a:extLst>
                </a:hlinkClick>
              </a:rPr>
              <a:t>1521r1</a:t>
            </a:r>
            <a:r>
              <a:rPr lang="en-GB" sz="1800" b="0" dirty="0">
                <a:solidFill>
                  <a:srgbClr val="00B050"/>
                </a:solidFill>
              </a:rPr>
              <a:t>-Further Thoughts on 11be Tone Plan (Bin Tian)</a:t>
            </a:r>
            <a:endParaRPr lang="en-US" sz="1800" b="0" dirty="0">
              <a:solidFill>
                <a:srgbClr val="00B050"/>
              </a:solidFill>
            </a:endParaRP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1889r1</a:t>
            </a:r>
            <a:r>
              <a:rPr lang="en-US" sz="1800" b="0" dirty="0">
                <a:solidFill>
                  <a:srgbClr val="00B050"/>
                </a:solidFill>
              </a:rPr>
              <a:t>-Discussion on 240MHz Bandwidth (Eunsung Park)</a:t>
            </a:r>
          </a:p>
          <a:p>
            <a:pPr>
              <a:buFont typeface="Arial" panose="020B0604020202020204" pitchFamily="34" charset="0"/>
              <a:buChar char="•"/>
            </a:pPr>
            <a:r>
              <a:rPr lang="en-GB" sz="1800" b="0" dirty="0">
                <a:solidFill>
                  <a:srgbClr val="00B050"/>
                </a:solidFill>
                <a:hlinkClick r:id="rId4">
                  <a:extLst>
                    <a:ext uri="{A12FA001-AC4F-418D-AE19-62706E023703}">
                      <ahyp:hlinkClr xmlns:ahyp="http://schemas.microsoft.com/office/drawing/2018/hyperlinkcolor" val="tx"/>
                    </a:ext>
                  </a:extLst>
                </a:hlinkClick>
              </a:rPr>
              <a:t>1497r1</a:t>
            </a:r>
            <a:r>
              <a:rPr lang="en-GB" sz="1800" b="0" dirty="0">
                <a:solidFill>
                  <a:srgbClr val="00B050"/>
                </a:solidFill>
              </a:rPr>
              <a:t>-Auto-detection in 11be (Si-Chan Noh)</a:t>
            </a:r>
            <a:endParaRPr lang="en-US" sz="1800" b="0" dirty="0">
              <a:solidFill>
                <a:srgbClr val="00B050"/>
              </a:solidFill>
            </a:endParaRPr>
          </a:p>
          <a:p>
            <a:pPr>
              <a:buFont typeface="Arial" panose="020B0604020202020204" pitchFamily="34" charset="0"/>
              <a:buChar char="•"/>
            </a:pPr>
            <a:r>
              <a:rPr lang="en-GB" sz="1800" b="0" dirty="0">
                <a:solidFill>
                  <a:srgbClr val="00B050"/>
                </a:solidFill>
                <a:hlinkClick r:id="rId5">
                  <a:extLst>
                    <a:ext uri="{A12FA001-AC4F-418D-AE19-62706E023703}">
                      <ahyp:hlinkClr xmlns:ahyp="http://schemas.microsoft.com/office/drawing/2018/hyperlinkcolor" val="tx"/>
                    </a:ext>
                  </a:extLst>
                </a:hlinkClick>
              </a:rPr>
              <a:t>1516r1</a:t>
            </a:r>
            <a:r>
              <a:rPr lang="en-GB" sz="1800" b="0" dirty="0">
                <a:solidFill>
                  <a:srgbClr val="00B050"/>
                </a:solidFill>
              </a:rPr>
              <a:t>-11be Preamble Structure (Xiaogang Chen)</a:t>
            </a:r>
            <a:endParaRPr lang="en-US" sz="1800" b="0" dirty="0">
              <a:solidFill>
                <a:srgbClr val="00B050"/>
              </a:solidFill>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1800" b="0" dirty="0">
                <a:solidFill>
                  <a:srgbClr val="FFC000"/>
                </a:solidFill>
                <a:hlinkClick r:id="rId2">
                  <a:extLst>
                    <a:ext uri="{A12FA001-AC4F-418D-AE19-62706E023703}">
                      <ahyp:hlinkClr xmlns:ahyp="http://schemas.microsoft.com/office/drawing/2018/hyperlinkcolor" val="tx"/>
                    </a:ext>
                  </a:extLst>
                </a:hlinkClick>
              </a:rPr>
              <a:t>1604r0</a:t>
            </a:r>
            <a:r>
              <a:rPr lang="en-US" sz="1800" b="0" dirty="0">
                <a:solidFill>
                  <a:srgbClr val="FFC000"/>
                </a:solidFill>
              </a:rPr>
              <a:t>-EHT Direct Link Transmission (Dibakar Das)</a:t>
            </a:r>
          </a:p>
          <a:p>
            <a:pPr>
              <a:buFont typeface="Arial" panose="020B0604020202020204" pitchFamily="34" charset="0"/>
              <a:buChar char="•"/>
            </a:pPr>
            <a:r>
              <a:rPr lang="en-US" sz="1800" b="0" dirty="0">
                <a:solidFill>
                  <a:srgbClr val="FFC000"/>
                </a:solidFill>
                <a:hlinkClick r:id="rId3">
                  <a:extLst>
                    <a:ext uri="{A12FA001-AC4F-418D-AE19-62706E023703}">
                      <ahyp:hlinkClr xmlns:ahyp="http://schemas.microsoft.com/office/drawing/2018/hyperlinkcolor" val="tx"/>
                    </a:ext>
                  </a:extLst>
                </a:hlinkClick>
              </a:rPr>
              <a:t>1901r0</a:t>
            </a:r>
            <a:r>
              <a:rPr lang="en-US" sz="1800" b="0" dirty="0">
                <a:solidFill>
                  <a:srgbClr val="FFC000"/>
                </a:solidFill>
              </a:rPr>
              <a:t>-Priority Access Support in IEEE 802.11be: What &amp; Why? (Subir Das)</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0822r6</a:t>
            </a:r>
            <a:r>
              <a:rPr lang="en-US" sz="1800" b="0" dirty="0">
                <a:solidFill>
                  <a:srgbClr val="00B050"/>
                </a:solidFill>
              </a:rPr>
              <a:t>-Extremely Efficient Multi-band Operation (Po-kai Huang) [2SPs]</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1940r3</a:t>
            </a:r>
            <a:r>
              <a:rPr lang="en-US" sz="1800" b="0" dirty="0">
                <a:solidFill>
                  <a:srgbClr val="00B050"/>
                </a:solidFill>
              </a:rPr>
              <a:t>-Multi-link Framework (Ming Gan) [1SP]</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1082r4</a:t>
            </a:r>
            <a:r>
              <a:rPr lang="en-US" sz="1800" b="0" dirty="0">
                <a:solidFill>
                  <a:srgbClr val="00B050"/>
                </a:solidFill>
              </a:rPr>
              <a:t>-Multi-link Operation: Dynamic TID Transfer (Abhishek Patil) [1SP]</a:t>
            </a:r>
          </a:p>
          <a:p>
            <a:pPr>
              <a:buFont typeface="Arial" panose="020B0604020202020204" pitchFamily="34" charset="0"/>
              <a:buChar char="•"/>
            </a:pPr>
            <a:r>
              <a:rPr lang="en-US" sz="1800" b="0" dirty="0">
                <a:solidFill>
                  <a:srgbClr val="00B050"/>
                </a:solidFill>
                <a:hlinkClick r:id="rId7">
                  <a:extLst>
                    <a:ext uri="{A12FA001-AC4F-418D-AE19-62706E023703}">
                      <ahyp:hlinkClr xmlns:ahyp="http://schemas.microsoft.com/office/drawing/2018/hyperlinkcolor" val="tx"/>
                    </a:ext>
                  </a:extLst>
                </a:hlinkClick>
              </a:rPr>
              <a:t>1116r3</a:t>
            </a:r>
            <a:r>
              <a:rPr lang="en-US" sz="1800" b="0" dirty="0">
                <a:solidFill>
                  <a:srgbClr val="00B050"/>
                </a:solidFill>
              </a:rPr>
              <a:t>-Channel access in multi-band operation (Yunbo Li) [4SPs]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1"/>
            <a:ext cx="7770813" cy="44958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marL="0" lvl="0" indent="0">
              <a:lnSpc>
                <a:spcPct val="80000"/>
              </a:lnSpc>
            </a:pPr>
            <a:r>
              <a:rPr lang="en-US" altLang="en-US" sz="1600" dirty="0"/>
              <a:t>* This session is only 1 hour (9:00am to 10:00am)</a:t>
            </a:r>
            <a:endParaRPr lang="en-US" altLang="en-US" sz="20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0C27D77F-BF49-4823-A4F9-F12862021DD0}"/>
              </a:ext>
            </a:extLst>
          </p:cNvPr>
          <p:cNvSpPr>
            <a:spLocks noGrp="1"/>
          </p:cNvSpPr>
          <p:nvPr>
            <p:ph idx="1"/>
          </p:nvPr>
        </p:nvSpPr>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1901r0</a:t>
            </a:r>
            <a:r>
              <a:rPr lang="en-US" sz="1600" b="0" dirty="0">
                <a:solidFill>
                  <a:srgbClr val="00B050"/>
                </a:solidFill>
              </a:rPr>
              <a:t>-Priority Access Support in IEEE 802.11be: What and Why? (Subir Das)</a:t>
            </a:r>
          </a:p>
          <a:p>
            <a:pPr lvl="1">
              <a:buFont typeface="Arial" panose="020B0604020202020204" pitchFamily="34" charset="0"/>
              <a:buChar char="•"/>
            </a:pPr>
            <a:r>
              <a:rPr lang="en-US" sz="1200" dirty="0"/>
              <a:t>SP1 Result: 32Y, 15N, 81A</a:t>
            </a:r>
            <a:endParaRPr lang="en-US" sz="1200" b="0" dirty="0">
              <a:solidFill>
                <a:srgbClr val="00B050"/>
              </a:solidFill>
            </a:endParaRPr>
          </a:p>
          <a:p>
            <a:pP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1459r0</a:t>
            </a:r>
            <a:r>
              <a:rPr lang="en-GB" sz="1600" b="0" dirty="0">
                <a:solidFill>
                  <a:srgbClr val="00B050"/>
                </a:solidFill>
              </a:rPr>
              <a:t>-HARQ applicable A-MPDU (Lei Huang)</a:t>
            </a:r>
            <a:endParaRPr lang="en-US" sz="1600" b="0" dirty="0">
              <a:solidFill>
                <a:srgbClr val="00B050"/>
              </a:solidFill>
            </a:endParaRPr>
          </a:p>
          <a:p>
            <a:pPr>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1553r0</a:t>
            </a:r>
            <a:r>
              <a:rPr lang="en-GB" sz="1600" b="0" dirty="0">
                <a:solidFill>
                  <a:srgbClr val="00B050"/>
                </a:solidFill>
              </a:rPr>
              <a:t>-Consideration on HARQ feedback (Taewon Song)</a:t>
            </a:r>
            <a:endParaRPr lang="en-US" sz="1600" b="0" dirty="0">
              <a:solidFill>
                <a:srgbClr val="00B050"/>
              </a:solidFill>
            </a:endParaRPr>
          </a:p>
          <a:p>
            <a:pPr>
              <a:buFont typeface="Arial" panose="020B0604020202020204" pitchFamily="34" charset="0"/>
              <a:buChar char="•"/>
            </a:pPr>
            <a:r>
              <a:rPr lang="en-GB" sz="1600" b="0" dirty="0">
                <a:hlinkClick r:id="rId5"/>
              </a:rPr>
              <a:t>1578r0</a:t>
            </a:r>
            <a:r>
              <a:rPr lang="en-GB" sz="1600" b="0" dirty="0"/>
              <a:t>-An HARQ Transmission Scheme for 11be (Shimi Shilo)</a:t>
            </a:r>
            <a:endParaRPr lang="en-US" sz="1600" b="0" dirty="0"/>
          </a:p>
          <a:p>
            <a:pPr>
              <a:buFont typeface="Arial" panose="020B0604020202020204" pitchFamily="34" charset="0"/>
              <a:buChar char="•"/>
            </a:pPr>
            <a:r>
              <a:rPr lang="en-GB" sz="1600" b="0" dirty="0">
                <a:hlinkClick r:id="rId6"/>
              </a:rPr>
              <a:t>1589r0</a:t>
            </a:r>
            <a:r>
              <a:rPr lang="en-GB" sz="1600" b="0" dirty="0"/>
              <a:t>-What should be the HARQ unit and why?</a:t>
            </a:r>
            <a:r>
              <a:rPr lang="en-US" sz="1600" b="0" dirty="0"/>
              <a:t> (</a:t>
            </a:r>
            <a:r>
              <a:rPr lang="en-GB" sz="1600" b="0" dirty="0"/>
              <a:t>Imran Latif)</a:t>
            </a: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marL="400050">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1405r7</a:t>
            </a:r>
            <a:r>
              <a:rPr lang="en-GB" altLang="ko-KR" sz="1800" b="0" dirty="0">
                <a:solidFill>
                  <a:srgbClr val="00B050"/>
                </a:solidFill>
              </a:rPr>
              <a:t>-Multi-Link Op. Channel Access Discussion (Sharan Naribole) [SPs]</a:t>
            </a:r>
          </a:p>
          <a:p>
            <a:pPr marL="400050">
              <a:buFont typeface="Arial" panose="020B0604020202020204" pitchFamily="34" charset="0"/>
              <a:buChar char="•"/>
            </a:pPr>
            <a:r>
              <a:rPr lang="en-GB" altLang="ko-KR" sz="1800" b="0" dirty="0">
                <a:solidFill>
                  <a:srgbClr val="00B050"/>
                </a:solidFill>
                <a:hlinkClick r:id="rId3">
                  <a:extLst>
                    <a:ext uri="{A12FA001-AC4F-418D-AE19-62706E023703}">
                      <ahyp:hlinkClr xmlns:ahyp="http://schemas.microsoft.com/office/drawing/2018/hyperlinkcolor" val="tx"/>
                    </a:ext>
                  </a:extLst>
                </a:hlinkClick>
              </a:rPr>
              <a:t>1509r5</a:t>
            </a:r>
            <a:r>
              <a:rPr lang="en-GB" altLang="ko-KR" sz="1800" b="0" dirty="0">
                <a:solidFill>
                  <a:srgbClr val="00B050"/>
                </a:solidFill>
              </a:rPr>
              <a:t>-Discussion on Multi-link Setup (Insun Jang)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1512r6</a:t>
            </a:r>
            <a:r>
              <a:rPr lang="en-GB" altLang="ko-KR" sz="1800" b="0" dirty="0">
                <a:solidFill>
                  <a:srgbClr val="00B050"/>
                </a:solidFill>
              </a:rPr>
              <a:t>-Multi-link acknowledgment (Rojan Chitrakar) </a:t>
            </a:r>
            <a:r>
              <a:rPr lang="en-US" altLang="ko-KR" sz="1800" b="0" dirty="0">
                <a:solidFill>
                  <a:srgbClr val="00B050"/>
                </a:solidFill>
              </a:rPr>
              <a:t>[SPs]</a:t>
            </a:r>
          </a:p>
          <a:p>
            <a:pPr marL="400050">
              <a:buFont typeface="Arial" panose="020B0604020202020204" pitchFamily="34" charset="0"/>
              <a:buChar char="•"/>
            </a:pPr>
            <a:r>
              <a:rPr lang="en-GB" altLang="ko-KR" sz="1800" b="0" dirty="0">
                <a:solidFill>
                  <a:srgbClr val="00B050"/>
                </a:solidFill>
                <a:hlinkClick r:id="rId5">
                  <a:extLst>
                    <a:ext uri="{A12FA001-AC4F-418D-AE19-62706E023703}">
                      <ahyp:hlinkClr xmlns:ahyp="http://schemas.microsoft.com/office/drawing/2018/hyperlinkcolor" val="tx"/>
                    </a:ext>
                  </a:extLst>
                </a:hlinkClick>
              </a:rPr>
              <a:t>1159r5</a:t>
            </a:r>
            <a:r>
              <a:rPr lang="en-GB" altLang="ko-KR" sz="1800" b="0" dirty="0">
                <a:solidFill>
                  <a:srgbClr val="00B050"/>
                </a:solidFill>
              </a:rPr>
              <a:t>-Multilink operation capability announcement (Liwen Chu) [SPs]</a:t>
            </a:r>
            <a:endParaRPr lang="en-US"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6">
                  <a:extLst>
                    <a:ext uri="{A12FA001-AC4F-418D-AE19-62706E023703}">
                      <ahyp:hlinkClr xmlns:ahyp="http://schemas.microsoft.com/office/drawing/2018/hyperlinkcolor" val="tx"/>
                    </a:ext>
                  </a:extLst>
                </a:hlinkClick>
              </a:rPr>
              <a:t>1510r2</a:t>
            </a:r>
            <a:r>
              <a:rPr lang="en-GB" altLang="ko-KR" sz="1800" b="0" dirty="0">
                <a:solidFill>
                  <a:srgbClr val="00B050"/>
                </a:solidFill>
              </a:rPr>
              <a:t>-EHT Power saving considering multi-link (Jeongki Kim) [4SPs]</a:t>
            </a:r>
            <a:endParaRPr lang="en-US" altLang="ko-KR" sz="1800" b="0" dirty="0">
              <a:solidFill>
                <a:srgbClr val="00B050"/>
              </a:solidFill>
            </a:endParaRPr>
          </a:p>
          <a:p>
            <a:pPr marL="400050">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1525r1</a:t>
            </a:r>
            <a:r>
              <a:rPr lang="en-US" altLang="ko-KR" sz="1800" b="0" dirty="0">
                <a:solidFill>
                  <a:srgbClr val="00B050"/>
                </a:solidFill>
              </a:rPr>
              <a:t>-Multi-Link Association (Abhishek Patil) [SPs]</a:t>
            </a:r>
            <a:endParaRPr lang="en-GB" altLang="ko-KR" sz="1800" b="0" dirty="0">
              <a:solidFill>
                <a:srgbClr val="00B050"/>
              </a:solidFill>
            </a:endParaRPr>
          </a:p>
          <a:p>
            <a:pPr marL="400050">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GB" altLang="ko-KR" sz="1800" b="0" dirty="0">
                <a:solidFill>
                  <a:srgbClr val="00B050"/>
                </a:solidFill>
                <a:hlinkClick r:id="rId2">
                  <a:extLst>
                    <a:ext uri="{A12FA001-AC4F-418D-AE19-62706E023703}">
                      <ahyp:hlinkClr xmlns:ahyp="http://schemas.microsoft.com/office/drawing/2018/hyperlinkcolor" val="tx"/>
                    </a:ext>
                  </a:extLst>
                </a:hlinkClick>
              </a:rPr>
              <a:t>1613r0</a:t>
            </a:r>
            <a:r>
              <a:rPr lang="en-GB" altLang="ko-KR" sz="1800" b="0" dirty="0">
                <a:solidFill>
                  <a:srgbClr val="00B050"/>
                </a:solidFill>
              </a:rPr>
              <a:t>-Multi-link TXOP Sharing for Delay Reduction (Yongsu Gwak)</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1851r0</a:t>
            </a:r>
            <a:r>
              <a:rPr lang="en-US" altLang="ko-KR" sz="1800" b="0" dirty="0">
                <a:solidFill>
                  <a:srgbClr val="00B050"/>
                </a:solidFill>
              </a:rPr>
              <a:t>-Latency enhancement in multi-link (Suhwook Kim)</a:t>
            </a:r>
          </a:p>
          <a:p>
            <a:pPr>
              <a:buFont typeface="Arial" panose="020B0604020202020204" pitchFamily="34" charset="0"/>
              <a:buChar char="•"/>
            </a:pPr>
            <a:r>
              <a:rPr lang="en-US" altLang="ko-KR" sz="1800" b="0" dirty="0">
                <a:solidFill>
                  <a:srgbClr val="00B050"/>
                </a:solidFill>
                <a:hlinkClick r:id="rId4">
                  <a:extLst>
                    <a:ext uri="{A12FA001-AC4F-418D-AE19-62706E023703}">
                      <ahyp:hlinkClr xmlns:ahyp="http://schemas.microsoft.com/office/drawing/2018/hyperlinkcolor" val="tx"/>
                    </a:ext>
                  </a:extLst>
                </a:hlinkClick>
              </a:rPr>
              <a:t>1884r0</a:t>
            </a:r>
            <a:r>
              <a:rPr lang="en-US" altLang="ko-KR" sz="1800" b="0" dirty="0">
                <a:solidFill>
                  <a:srgbClr val="00B050"/>
                </a:solidFill>
              </a:rPr>
              <a:t>-Discussion on RTA retransmission, Liangxiao Xin</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1888r0</a:t>
            </a:r>
            <a:r>
              <a:rPr lang="en-US" altLang="ko-KR" sz="1800" b="0" dirty="0">
                <a:solidFill>
                  <a:srgbClr val="00B050"/>
                </a:solidFill>
              </a:rPr>
              <a:t>-Perf. Eval. of deterministic service for EHT-Follow up (Suhwook Kim)</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1933r0</a:t>
            </a:r>
            <a:r>
              <a:rPr lang="en-US" altLang="ko-KR" sz="1800" b="0" dirty="0">
                <a:solidFill>
                  <a:srgbClr val="00B050"/>
                </a:solidFill>
              </a:rPr>
              <a:t>-Capabilities to Support Time-Aware Sched. in .11be (Dave Cavalcante)</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altLang="ko-KR" sz="1800" b="0" dirty="0">
                <a:solidFill>
                  <a:srgbClr val="00B050"/>
                </a:solidFill>
                <a:hlinkClick r:id="rId2">
                  <a:extLst>
                    <a:ext uri="{A12FA001-AC4F-418D-AE19-62706E023703}">
                      <ahyp:hlinkClr xmlns:ahyp="http://schemas.microsoft.com/office/drawing/2018/hyperlinkcolor" val="tx"/>
                    </a:ext>
                  </a:extLst>
                </a:hlinkClick>
              </a:rPr>
              <a:t>1933r0</a:t>
            </a:r>
            <a:r>
              <a:rPr lang="en-US" altLang="ko-KR" sz="1800" b="0" dirty="0">
                <a:solidFill>
                  <a:srgbClr val="00B050"/>
                </a:solidFill>
              </a:rPr>
              <a:t>-Cap. to Support Time-Aware Scheduling in.11be (Dave Cavalcante)</a:t>
            </a:r>
          </a:p>
          <a:p>
            <a:pPr>
              <a:buFont typeface="Arial" panose="020B0604020202020204" pitchFamily="34" charset="0"/>
              <a:buChar char="•"/>
            </a:pPr>
            <a:r>
              <a:rPr lang="en-US" altLang="ko-KR" sz="1800" b="0" dirty="0">
                <a:solidFill>
                  <a:srgbClr val="00B050"/>
                </a:solidFill>
                <a:hlinkClick r:id="rId3">
                  <a:extLst>
                    <a:ext uri="{A12FA001-AC4F-418D-AE19-62706E023703}">
                      <ahyp:hlinkClr xmlns:ahyp="http://schemas.microsoft.com/office/drawing/2018/hyperlinkcolor" val="tx"/>
                    </a:ext>
                  </a:extLst>
                </a:hlinkClick>
              </a:rPr>
              <a:t>1780r0</a:t>
            </a:r>
            <a:r>
              <a:rPr lang="en-US" altLang="ko-KR" sz="1800" b="0" dirty="0">
                <a:solidFill>
                  <a:srgbClr val="00B050"/>
                </a:solidFill>
              </a:rPr>
              <a:t>-AR/VR on EHT: Design Considerations (Sam Alex)</a:t>
            </a:r>
          </a:p>
          <a:p>
            <a:pPr>
              <a:buFont typeface="Arial" panose="020B0604020202020204" pitchFamily="34" charset="0"/>
              <a:buChar char="•"/>
            </a:pPr>
            <a:r>
              <a:rPr lang="en-GB" altLang="ko-KR" sz="1800" b="0" dirty="0">
                <a:solidFill>
                  <a:srgbClr val="00B050"/>
                </a:solidFill>
                <a:hlinkClick r:id="rId4">
                  <a:extLst>
                    <a:ext uri="{A12FA001-AC4F-418D-AE19-62706E023703}">
                      <ahyp:hlinkClr xmlns:ahyp="http://schemas.microsoft.com/office/drawing/2018/hyperlinkcolor" val="tx"/>
                    </a:ext>
                  </a:extLst>
                </a:hlinkClick>
              </a:rPr>
              <a:t>1358r1</a:t>
            </a:r>
            <a:r>
              <a:rPr lang="en-GB" altLang="ko-KR" sz="1800" b="0" dirty="0">
                <a:solidFill>
                  <a:srgbClr val="00B050"/>
                </a:solidFill>
              </a:rPr>
              <a:t>-Multi-link Operation Management (Yongho Seok)</a:t>
            </a:r>
          </a:p>
          <a:p>
            <a:pPr>
              <a:buFont typeface="Arial" panose="020B0604020202020204" pitchFamily="34" charset="0"/>
              <a:buChar char="•"/>
            </a:pPr>
            <a:r>
              <a:rPr lang="en-US" altLang="ko-KR" sz="1800" b="0" dirty="0">
                <a:solidFill>
                  <a:srgbClr val="00B050"/>
                </a:solidFill>
                <a:hlinkClick r:id="rId5">
                  <a:extLst>
                    <a:ext uri="{A12FA001-AC4F-418D-AE19-62706E023703}">
                      <ahyp:hlinkClr xmlns:ahyp="http://schemas.microsoft.com/office/drawing/2018/hyperlinkcolor" val="tx"/>
                    </a:ext>
                  </a:extLst>
                </a:hlinkClick>
              </a:rPr>
              <a:t>0822r8</a:t>
            </a:r>
            <a:r>
              <a:rPr lang="en-US" altLang="ko-KR" sz="1800" b="0" dirty="0">
                <a:solidFill>
                  <a:srgbClr val="00B050"/>
                </a:solidFill>
              </a:rPr>
              <a:t>-Extremely Efficient Multi-band Operation (Po-Kai Huang)</a:t>
            </a:r>
          </a:p>
          <a:p>
            <a:pPr>
              <a:buFont typeface="Arial" panose="020B0604020202020204" pitchFamily="34" charset="0"/>
              <a:buChar char="•"/>
            </a:pPr>
            <a:r>
              <a:rPr lang="en-US" altLang="ko-KR" sz="1800" b="0" dirty="0">
                <a:solidFill>
                  <a:srgbClr val="00B050"/>
                </a:solidFill>
                <a:hlinkClick r:id="rId6">
                  <a:extLst>
                    <a:ext uri="{A12FA001-AC4F-418D-AE19-62706E023703}">
                      <ahyp:hlinkClr xmlns:ahyp="http://schemas.microsoft.com/office/drawing/2018/hyperlinkcolor" val="tx"/>
                    </a:ext>
                  </a:extLst>
                </a:hlinkClick>
              </a:rPr>
              <a:t>1159r5</a:t>
            </a:r>
            <a:r>
              <a:rPr lang="en-US" altLang="ko-KR" sz="1800" b="0" dirty="0">
                <a:solidFill>
                  <a:srgbClr val="00B050"/>
                </a:solidFill>
              </a:rPr>
              <a:t>-Multilink operation capability announcement (Liwen Chu)</a:t>
            </a:r>
          </a:p>
          <a:p>
            <a:pPr>
              <a:buFont typeface="Arial" panose="020B0604020202020204" pitchFamily="34" charset="0"/>
              <a:buChar char="•"/>
            </a:pPr>
            <a:r>
              <a:rPr lang="en-US" altLang="ko-KR" sz="1800" b="0" dirty="0">
                <a:solidFill>
                  <a:srgbClr val="00B050"/>
                </a:solidFill>
                <a:hlinkClick r:id="rId7">
                  <a:extLst>
                    <a:ext uri="{A12FA001-AC4F-418D-AE19-62706E023703}">
                      <ahyp:hlinkClr xmlns:ahyp="http://schemas.microsoft.com/office/drawing/2018/hyperlinkcolor" val="tx"/>
                    </a:ext>
                  </a:extLst>
                </a:hlinkClick>
              </a:rPr>
              <a:t>1505r2</a:t>
            </a:r>
            <a:r>
              <a:rPr lang="en-US" altLang="ko-KR" sz="1800" b="0" dirty="0">
                <a:solidFill>
                  <a:srgbClr val="00B050"/>
                </a:solidFill>
              </a:rPr>
              <a:t>-Multi-link Aggregation Considerations (Sharan Naribole)</a:t>
            </a:r>
          </a:p>
          <a:p>
            <a:pPr>
              <a:buFont typeface="Arial" panose="020B0604020202020204" pitchFamily="34" charset="0"/>
              <a:buChar char="•"/>
            </a:pPr>
            <a:r>
              <a:rPr lang="en-GB" altLang="ko-KR" sz="1800" b="0" dirty="0">
                <a:solidFill>
                  <a:srgbClr val="00B050"/>
                </a:solidFill>
                <a:hlinkClick r:id="rId8">
                  <a:extLst>
                    <a:ext uri="{A12FA001-AC4F-418D-AE19-62706E023703}">
                      <ahyp:hlinkClr xmlns:ahyp="http://schemas.microsoft.com/office/drawing/2018/hyperlinkcolor" val="tx"/>
                    </a:ext>
                  </a:extLst>
                </a:hlinkClick>
              </a:rPr>
              <a:t>1526r1</a:t>
            </a:r>
            <a:r>
              <a:rPr lang="en-GB" altLang="ko-KR" sz="1800" b="0" dirty="0">
                <a:solidFill>
                  <a:srgbClr val="00B050"/>
                </a:solidFill>
              </a:rPr>
              <a:t>-Multi-Link Power-save (Abhishek Patil</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9">
                  <a:extLst>
                    <a:ext uri="{A12FA001-AC4F-418D-AE19-62706E023703}">
                      <ahyp:hlinkClr xmlns:ahyp="http://schemas.microsoft.com/office/drawing/2018/hyperlinkcolor" val="tx"/>
                    </a:ext>
                  </a:extLst>
                </a:hlinkClick>
              </a:rPr>
              <a:t>1536r2</a:t>
            </a:r>
            <a:r>
              <a:rPr lang="en-US" altLang="ko-KR" sz="1800" b="0" dirty="0">
                <a:solidFill>
                  <a:srgbClr val="00B050"/>
                </a:solidFill>
              </a:rPr>
              <a:t>-</a:t>
            </a:r>
            <a:r>
              <a:rPr lang="en-GB" altLang="ko-KR" sz="1800" b="0" dirty="0">
                <a:solidFill>
                  <a:srgbClr val="00B050"/>
                </a:solidFill>
              </a:rPr>
              <a:t>Power Consideration for Multi-link Transmissions (Rojan Chitrakar</a:t>
            </a:r>
            <a:r>
              <a:rPr lang="en-US" altLang="ko-KR" sz="1800" b="0" dirty="0">
                <a:solidFill>
                  <a:srgbClr val="00B050"/>
                </a:solidFill>
              </a:rPr>
              <a:t>)</a:t>
            </a:r>
            <a:endParaRPr lang="en-GB" altLang="ko-KR" sz="1800" b="0" dirty="0">
              <a:solidFill>
                <a:srgbClr val="00B050"/>
              </a:solidFill>
            </a:endParaRPr>
          </a:p>
          <a:p>
            <a:pPr>
              <a:buFont typeface="Arial" panose="020B0604020202020204" pitchFamily="34" charset="0"/>
              <a:buChar char="•"/>
            </a:pPr>
            <a:r>
              <a:rPr lang="en-GB" altLang="ko-KR" sz="1800" b="0" dirty="0">
                <a:solidFill>
                  <a:srgbClr val="00B050"/>
                </a:solidFill>
                <a:hlinkClick r:id="rId10">
                  <a:extLst>
                    <a:ext uri="{A12FA001-AC4F-418D-AE19-62706E023703}">
                      <ahyp:hlinkClr xmlns:ahyp="http://schemas.microsoft.com/office/drawing/2018/hyperlinkcolor" val="tx"/>
                    </a:ext>
                  </a:extLst>
                </a:hlinkClick>
              </a:rPr>
              <a:t>1542r0</a:t>
            </a:r>
            <a:r>
              <a:rPr lang="en-GB" altLang="ko-KR" sz="1800" b="0" dirty="0">
                <a:solidFill>
                  <a:srgbClr val="00B050"/>
                </a:solidFill>
              </a:rPr>
              <a:t>-Multi-link broadcast addressed frame reception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GB" sz="2000" b="0" dirty="0">
                <a:hlinkClick r:id="rId2"/>
              </a:rPr>
              <a:t>1578r0</a:t>
            </a:r>
            <a:r>
              <a:rPr lang="en-GB" sz="2000" b="0" dirty="0"/>
              <a:t>-An HARQ Transmission Scheme for 11be (Shimi Shilo)</a:t>
            </a:r>
            <a:endParaRPr lang="en-US" sz="2000" b="0" dirty="0"/>
          </a:p>
          <a:p>
            <a:pPr>
              <a:buFont typeface="Arial" panose="020B0604020202020204" pitchFamily="34" charset="0"/>
              <a:buChar char="•"/>
            </a:pPr>
            <a:r>
              <a:rPr lang="en-GB" sz="2000" b="0" dirty="0">
                <a:hlinkClick r:id="rId3"/>
              </a:rPr>
              <a:t>1589r0</a:t>
            </a:r>
            <a:r>
              <a:rPr lang="en-GB" sz="2000" b="0" dirty="0"/>
              <a:t>-What should be the HARQ unit and why? (Imran Latif)</a:t>
            </a:r>
          </a:p>
          <a:p>
            <a:pPr>
              <a:buFont typeface="Arial" panose="020B0604020202020204" pitchFamily="34" charset="0"/>
              <a:buChar char="•"/>
            </a:pPr>
            <a:r>
              <a:rPr lang="en-US" sz="2000" b="0" dirty="0">
                <a:hlinkClick r:id="rId4"/>
              </a:rPr>
              <a:t>1858r0</a:t>
            </a:r>
            <a:r>
              <a:rPr lang="en-US" sz="2000" b="0" dirty="0"/>
              <a:t>-HARQ System Level Simulation Results (Sebastian Max)</a:t>
            </a:r>
          </a:p>
          <a:p>
            <a:pPr>
              <a:buFont typeface="Arial" panose="020B0604020202020204" pitchFamily="34" charset="0"/>
              <a:buChar char="•"/>
            </a:pPr>
            <a:r>
              <a:rPr lang="en-US" sz="2000" b="0" dirty="0">
                <a:hlinkClick r:id="rId5"/>
              </a:rPr>
              <a:t>1923r0</a:t>
            </a:r>
            <a:r>
              <a:rPr lang="en-US" sz="2000" b="0" dirty="0"/>
              <a:t>-Revisiting HARQ Complexity (Shimi Shilo)</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545107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2756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825888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a:t>
            </a:r>
          </a:p>
          <a:p>
            <a:r>
              <a:rPr lang="en-US" sz="2000" dirty="0"/>
              <a:t>Discussion: </a:t>
            </a:r>
          </a:p>
          <a:p>
            <a:r>
              <a:rPr lang="en-US" sz="2000" dirty="0"/>
              <a:t>Result:</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70286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949238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a:t>
            </a:r>
          </a:p>
          <a:p>
            <a:r>
              <a:rPr lang="en-US" sz="2000" dirty="0"/>
              <a:t>Discussion: </a:t>
            </a:r>
          </a:p>
          <a:p>
            <a:r>
              <a:rPr lang="en-US" sz="2000" dirty="0"/>
              <a:t>Result:</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998499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Insun Jang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24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Support a mechanism that</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Insun Jang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224891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095193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479317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2645044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538287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0293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a:t>
            </a:r>
          </a:p>
          <a:p>
            <a:r>
              <a:rPr lang="en-US" sz="1400" dirty="0"/>
              <a:t>Discussion: </a:t>
            </a:r>
          </a:p>
          <a:p>
            <a:r>
              <a:rPr lang="en-US" sz="1400" dirty="0"/>
              <a:t>Result:</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190765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https://mentor.ieee.org/802.11/dcn/19/11-19-1486-07-00be-further-discussion-for-11be-preamble.pptx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32136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endParaRPr lang="en-US" sz="1600" dirty="0">
              <a:solidFill>
                <a:srgbClr val="FF0000"/>
              </a:solidFill>
            </a:endParaRPr>
          </a:p>
          <a:p>
            <a:pPr algn="ctr"/>
            <a:r>
              <a:rPr lang="en-US" sz="1600" dirty="0">
                <a:solidFill>
                  <a:srgbClr val="FF0000"/>
                </a:solidFill>
              </a:rPr>
              <a:t>THIS PAGE IS LEFT INTENTIONALLY BLANK</a:t>
            </a: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683779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a:t>
            </a:r>
          </a:p>
          <a:p>
            <a:r>
              <a:rPr lang="en-US" sz="2000" dirty="0"/>
              <a:t>Discussion: </a:t>
            </a:r>
          </a:p>
          <a:p>
            <a:r>
              <a:rPr lang="en-US" sz="2000" dirty="0"/>
              <a:t>Result:</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4940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144242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https://mentor.ieee.org/802.11/dcn/19/11-19-1525-01-00be-multi-link-association.pptx</a:t>
            </a:r>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142493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97858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25340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992548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429463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714541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a:t>
            </a:r>
          </a:p>
          <a:p>
            <a:r>
              <a:rPr lang="en-US" sz="1600" dirty="0"/>
              <a:t>Discussion: </a:t>
            </a:r>
          </a:p>
          <a:p>
            <a:r>
              <a:rPr lang="en-US" sz="1600" dirty="0"/>
              <a:t>Result:</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821074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The links between AP multi-link device (MLD) and non-AP multi-link device may be disabled or enabled.</a:t>
            </a:r>
          </a:p>
          <a:p>
            <a:endParaRPr lang="en-US" sz="2000" dirty="0"/>
          </a:p>
          <a:p>
            <a:r>
              <a:rPr lang="en-US" sz="2000" dirty="0"/>
              <a:t>Move: Liwen Chu						Second: </a:t>
            </a:r>
          </a:p>
          <a:p>
            <a:r>
              <a:rPr lang="en-US" sz="2000" dirty="0"/>
              <a:t>Discussion: </a:t>
            </a:r>
          </a:p>
          <a:p>
            <a:r>
              <a:rPr lang="en-US" sz="2000" dirty="0"/>
              <a:t>Result:</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378181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1195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9932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dirty="0">
                <a:hlinkClick r:id="rId2"/>
              </a:rPr>
              <a:t>https://mentor.ieee.org/802.11/dcn/19/11-19-1870-03-00be-further-ideas-on-eht-preamble-design.pptx</a:t>
            </a:r>
            <a:endParaRPr lang="en-US" sz="140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97818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r>
              <a:rPr lang="en-US" sz="1800" dirty="0"/>
              <a:t>There shall be a variable MCS and variable length EHT-SIG, immediately after the U-SIG,  in an EHT PPDU sent to multiple users.</a:t>
            </a:r>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dirty="0">
                <a:hlinkClick r:id="rId2"/>
              </a:rPr>
              <a:t>https://mentor.ieee.org/802.11/dcn/19/11-19-1870-03-00be-further-ideas-on-eht-preamble-design.pptx</a:t>
            </a:r>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367526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r>
              <a:rPr lang="en-US" sz="1800" dirty="0"/>
              <a:t>The EHT-SIG (immediately after the U-SIG) in an EHT PPDU sent to multiple users shall have a common field and user-specific field(s).</a:t>
            </a:r>
          </a:p>
          <a:p>
            <a:r>
              <a:rPr lang="en-US" sz="1800" dirty="0"/>
              <a:t>Special case compressed modes (e.g., full BW MU-MIMO) are TBD</a:t>
            </a:r>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dirty="0">
                <a:hlinkClick r:id="rId2"/>
              </a:rPr>
              <a:t>https://mentor.ieee.org/802.11/dcn/19/11-19-1870-03-00be-further-ideas-on-eht-preamble-design.pptx</a:t>
            </a:r>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285541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r>
              <a:rPr lang="en-US" sz="1800" dirty="0"/>
              <a:t>The U-SIG is modulated in the same way as the HE-SIG-A field of 11ax.</a:t>
            </a:r>
          </a:p>
          <a:p>
            <a:r>
              <a:rPr lang="en-US" sz="1800" dirty="0"/>
              <a:t>Extended range SU mode is TBD</a:t>
            </a:r>
          </a:p>
          <a:p>
            <a:endParaRPr lang="en-US" sz="1800" dirty="0"/>
          </a:p>
          <a:p>
            <a:r>
              <a:rPr lang="en-US" sz="1800" dirty="0"/>
              <a:t>Move: Sameer Vermani 				Second: </a:t>
            </a:r>
          </a:p>
          <a:p>
            <a:r>
              <a:rPr lang="en-US" sz="1800" dirty="0"/>
              <a:t>Discussion: </a:t>
            </a:r>
          </a:p>
          <a:p>
            <a:r>
              <a:rPr lang="en-US" sz="1800" dirty="0"/>
              <a:t>Result:</a:t>
            </a:r>
          </a:p>
          <a:p>
            <a:endParaRPr lang="en-US" sz="1800" dirty="0"/>
          </a:p>
          <a:p>
            <a:r>
              <a:rPr lang="en-US" sz="1400" dirty="0"/>
              <a:t>---------------------------------------------------------------------------------------------------------------------------------</a:t>
            </a:r>
          </a:p>
          <a:p>
            <a:r>
              <a:rPr lang="en-US" sz="1400" dirty="0"/>
              <a:t>Ref: </a:t>
            </a:r>
            <a:r>
              <a:rPr lang="en-US" sz="1400" dirty="0">
                <a:hlinkClick r:id="rId2"/>
              </a:rPr>
              <a:t>https://mentor.ieee.org/802.11/dcn/19/11-19-1870-03-00be-further-ideas-on-eht-preamble-design.pptx</a:t>
            </a:r>
            <a:endParaRPr lang="en-US" sz="14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658058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r>
              <a:rPr lang="en-US" sz="1800" dirty="0"/>
              <a:t>•        Signaling of this constraints is TBD</a:t>
            </a:r>
          </a:p>
          <a:p>
            <a:endParaRPr lang="en-US" sz="1800" dirty="0"/>
          </a:p>
          <a:p>
            <a:r>
              <a:rPr lang="en-US" sz="1800" dirty="0"/>
              <a:t>Move: Sharan Naribole			Second: </a:t>
            </a:r>
          </a:p>
          <a:p>
            <a:r>
              <a:rPr lang="en-US" sz="1800" dirty="0"/>
              <a:t>Discussion: </a:t>
            </a:r>
          </a:p>
          <a:p>
            <a:r>
              <a:rPr lang="en-US" sz="1800" dirty="0"/>
              <a:t>Result:</a:t>
            </a:r>
          </a:p>
          <a:p>
            <a:endParaRPr lang="en-US" sz="1800" dirty="0"/>
          </a:p>
          <a:p>
            <a:endParaRPr lang="en-US" sz="1800" dirty="0"/>
          </a:p>
          <a:p>
            <a:r>
              <a:rPr lang="en-US" sz="1400" dirty="0"/>
              <a:t>---------------------------------------------------------------------------------------------------------------------------------</a:t>
            </a:r>
          </a:p>
          <a:p>
            <a:r>
              <a:rPr lang="en-US" sz="1400" dirty="0"/>
              <a:t>Ref: </a:t>
            </a:r>
            <a:r>
              <a:rPr lang="en-US" sz="1400" dirty="0">
                <a:hlinkClick r:id="rId2"/>
              </a:rPr>
              <a:t>https://mentor.ieee.org/802.11/dcn/19/11-19-1405-07-00be-multi-link-operation-channel-access-discussion.pptx</a:t>
            </a:r>
            <a:endParaRPr lang="en-US" sz="1400" dirty="0"/>
          </a:p>
          <a:p>
            <a:endParaRPr lang="en-US" sz="12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725118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rgbClr val="FF0000"/>
                </a:solidFill>
              </a:rPr>
              <a:t>Motion 29</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a:t>
            </a:r>
          </a:p>
          <a:p>
            <a:endParaRPr lang="en-US" sz="1800" dirty="0"/>
          </a:p>
          <a:p>
            <a:r>
              <a:rPr lang="en-US" sz="1800" dirty="0"/>
              <a:t>Move: 				Second: </a:t>
            </a:r>
          </a:p>
          <a:p>
            <a:r>
              <a:rPr lang="en-US" sz="1800" dirty="0"/>
              <a:t>Discussion: </a:t>
            </a:r>
          </a:p>
          <a:p>
            <a:r>
              <a:rPr lang="en-US" sz="1800" dirty="0"/>
              <a:t>Result:</a:t>
            </a:r>
          </a:p>
          <a:p>
            <a:endParaRPr lang="en-US" sz="1800" dirty="0"/>
          </a:p>
          <a:p>
            <a:r>
              <a:rPr lang="en-US" sz="1200" dirty="0"/>
              <a:t>---------------------------------------------------------------------------------------------------------------------------------</a:t>
            </a:r>
          </a:p>
          <a:p>
            <a:r>
              <a:rPr lang="en-US" sz="12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153345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43584</TotalTime>
  <Words>6557</Words>
  <Application>Microsoft Office PowerPoint</Application>
  <PresentationFormat>On-screen Show (4:3)</PresentationFormat>
  <Paragraphs>1925</Paragraphs>
  <Slides>91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98"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29</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1183</cp:revision>
  <cp:lastPrinted>1601-01-01T00:00:00Z</cp:lastPrinted>
  <dcterms:created xsi:type="dcterms:W3CDTF">2017-01-26T15:28:16Z</dcterms:created>
  <dcterms:modified xsi:type="dcterms:W3CDTF">2019-11-14T17:26:08Z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