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71"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0-00-00be-further-ideas-on-eht-preamble-design.pptx" TargetMode="External"/><Relationship Id="rId13" Type="http://schemas.openxmlformats.org/officeDocument/2006/relationships/hyperlink" Target="https://mentor.ieee.org/802.11/dcn/19/11-19-1883-00-00be-802-11be-preamble-and-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879-00-00be-coordinated-ap-time-and-frequency-sharing-gain-analysis.pptx" TargetMode="External"/><Relationship Id="rId2" Type="http://schemas.openxmlformats.org/officeDocument/2006/relationships/hyperlink" Target="https://mentor.ieee.org/802.11/dcn/19/11-19-1856-00-00be-a-mpdu-and-ba.pptx" TargetMode="External"/><Relationship Id="rId16" Type="http://schemas.openxmlformats.org/officeDocument/2006/relationships/hyperlink" Target="https://mentor.ieee.org/802.11/dcn/19/11-19-1888-00-00be-performance-evaluation-of-deterministic-service-for-eh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67-00-00be-performance-comparisons-for-ltf-designs-for-eht.pptx" TargetMode="External"/><Relationship Id="rId15" Type="http://schemas.openxmlformats.org/officeDocument/2006/relationships/hyperlink" Target="https://mentor.ieee.org/802.11/dcn/19/11-19-1887-00-00be-multi-link-acknowledgement.pptx" TargetMode="External"/><Relationship Id="rId10" Type="http://schemas.openxmlformats.org/officeDocument/2006/relationships/hyperlink" Target="https://mentor.ieee.org/802.11/dcn/19/11-19-1874-00-00be-11be-preamble-autodetection-follow-up.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2-00-00be-joint-mu-analysis-simulations.pptx" TargetMode="External"/><Relationship Id="rId14" Type="http://schemas.openxmlformats.org/officeDocument/2006/relationships/hyperlink" Target="https://mentor.ieee.org/802.11/dcn/19/11-19-1884-00-00be-discussion-on-rta-retransmiss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6"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5" Type="http://schemas.openxmlformats.org/officeDocument/2006/relationships/hyperlink" Target="https://mentor.ieee.org/802.11/dcn/19/11-19-1914-00-00be-multiple-ru-discussion.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7-00-00be-multi-link-operation-simulation-methodology.pptx" TargetMode="External"/><Relationship Id="rId13" Type="http://schemas.openxmlformats.org/officeDocument/2006/relationships/hyperlink" Target="https://mentor.ieee.org/802.11/dcn/19/11-19-1934-00-00be-precoding-performance-using-implicit-channel-estim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6-00-00be-dynamic-thresholds-for-channel-bonding.pptx" TargetMode="External"/><Relationship Id="rId12"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5-00-00be-consideration-of-eht-ltf.pptx" TargetMode="External"/><Relationship Id="rId11" Type="http://schemas.openxmlformats.org/officeDocument/2006/relationships/hyperlink" Target="https://mentor.ieee.org/802.11/dcn/19/11-19-1932-00-00be-multi-link-policy-framework.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28-00-00be-multi-link-operation-performance-evaluatio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63-00-00be-multi-link-security-and-aggregation-operations.pptx" TargetMode="External"/><Relationship Id="rId3" Type="http://schemas.openxmlformats.org/officeDocument/2006/relationships/hyperlink" Target="https://mentor.ieee.org/802.11/dcn/19/11-19-1939-00-00be-calibration-of-implicit-sounding.pptx" TargetMode="External"/><Relationship Id="rId7"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1-00-00be-multi-ap-group-establishment.pptx" TargetMode="External"/><Relationship Id="rId11" Type="http://schemas.openxmlformats.org/officeDocument/2006/relationships/hyperlink" Target="https://mentor.ieee.org/802.11/dcn/19/11-19-1981-00-00be-phase-rotations-design-for-eht.pptx" TargetMode="External"/><Relationship Id="rId5" Type="http://schemas.openxmlformats.org/officeDocument/2006/relationships/hyperlink" Target="https://mentor.ieee.org/802.11/dcn/19/11-19-1942-01-00be-timing-measurement-for-low-latency-features.pptx" TargetMode="External"/><Relationship Id="rId10" Type="http://schemas.openxmlformats.org/officeDocument/2006/relationships/hyperlink" Target="https://mentor.ieee.org/802.11/dcn/19/11-19-1980-00-00be-eht-p-matrices-discussion.pptx" TargetMode="External"/><Relationship Id="rId4" Type="http://schemas.openxmlformats.org/officeDocument/2006/relationships/hyperlink" Target="https://mentor.ieee.org/802.11/dcn/19/11-19-1940-01-00be-multi-link-framework.pptx" TargetMode="External"/><Relationship Id="rId9" Type="http://schemas.openxmlformats.org/officeDocument/2006/relationships/hyperlink" Target="https://mentor.ieee.org/802.11/dcn/19/11-19-1972-00-00be-operation-of-virtual-bss-architecture-for-multi-ap-coordina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492-00-00be-non-ofdma-tone-plan-for-320mhz.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340-02-00be-revisit-tone-plan.pptx" TargetMode="External"/><Relationship Id="rId4" Type="http://schemas.openxmlformats.org/officeDocument/2006/relationships/hyperlink" Target="https://mentor.ieee.org/802.11/dcn/19/11-19-1190-02-00be-improved-preamble-puncturing-in-802-11be.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40-01-00be-multi-link-framework.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652-01-00be-multi-ap-transmission-procedure.pptx" TargetMode="External"/><Relationship Id="rId3" Type="http://schemas.openxmlformats.org/officeDocument/2006/relationships/hyperlink" Target="https://mentor.ieee.org/802.11/dcn/19/11-19-1554-01-00be-data-sharing-for-multi-ap-coordination.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1535-01-00be-sounding-for-ap-collabo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94-02-00be-coordinated-beamforming-null-steering-protocol-in-802-11be.pptx" TargetMode="External"/><Relationship Id="rId5" Type="http://schemas.openxmlformats.org/officeDocument/2006/relationships/hyperlink" Target="https://mentor.ieee.org/802.11/dcn/19/11-19-1593-01-00be-joint-sounding-for-multi-ap-systems.pptx" TargetMode="External"/><Relationship Id="rId4" Type="http://schemas.openxmlformats.org/officeDocument/2006/relationships/hyperlink" Target="https://mentor.ieee.org/802.11/dcn/19/11-19-1573-00-00be-one-channel-information-feedback-method-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90"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10" name="Content Placeholder 9">
            <a:extLst>
              <a:ext uri="{FF2B5EF4-FFF2-40B4-BE49-F238E27FC236}">
                <a16:creationId xmlns:a16="http://schemas.microsoft.com/office/drawing/2014/main" id="{8AA7E2CD-A1F6-42EF-BB08-3AF5EFC8F161}"/>
              </a:ext>
            </a:extLst>
          </p:cNvPr>
          <p:cNvSpPr>
            <a:spLocks noGrp="1"/>
          </p:cNvSpPr>
          <p:nvPr>
            <p:ph idx="1"/>
          </p:nvPr>
        </p:nvSpPr>
        <p:spPr>
          <a:xfrm>
            <a:off x="685800" y="5260975"/>
            <a:ext cx="7770813" cy="987425"/>
          </a:xfrm>
        </p:spPr>
        <p:txBody>
          <a:bodyPr/>
          <a:lstStyle/>
          <a:p>
            <a:pPr>
              <a:buFont typeface="Arial" panose="020B0604020202020204" pitchFamily="34" charset="0"/>
              <a:buChar char="•"/>
            </a:pPr>
            <a:r>
              <a:rPr lang="en-US" sz="1800" dirty="0"/>
              <a:t>Task Group sessions held at Monarchy</a:t>
            </a:r>
          </a:p>
          <a:p>
            <a:pPr>
              <a:buFont typeface="Arial" panose="020B0604020202020204" pitchFamily="34" charset="0"/>
              <a:buChar char="•"/>
            </a:pPr>
            <a:r>
              <a:rPr lang="en-US" sz="1800" dirty="0"/>
              <a:t>MAC ad-hoc sessions held at Monarchy</a:t>
            </a:r>
          </a:p>
          <a:p>
            <a:pPr>
              <a:buFont typeface="Arial" panose="020B0604020202020204" pitchFamily="34" charset="0"/>
              <a:buChar char="•"/>
            </a:pPr>
            <a:r>
              <a:rPr lang="en-US" sz="1800" dirty="0"/>
              <a:t>PHY ad-hoc sessions held at Kohala 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04820392"/>
              </p:ext>
            </p:extLst>
          </p:nvPr>
        </p:nvGraphicFramePr>
        <p:xfrm>
          <a:off x="838200" y="1752600"/>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1575018849"/>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1535r1</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 </a:t>
                      </a: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rgbClr val="FFC00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1554r1</a:t>
                      </a:r>
                      <a:endParaRPr lang="en-US" sz="1200" u="none"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Data Sharing for Multi-AP Coordination</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Sungjin Park</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rgbClr val="FFC000"/>
                          </a:solidFill>
                          <a:effectLst/>
                          <a:latin typeface="+mn-lt"/>
                          <a:ea typeface="MS Gothic" panose="020B0609070205080204" pitchFamily="49" charset="-128"/>
                          <a:cs typeface="+mn-cs"/>
                          <a:hlinkClick r:id="rId7">
                            <a:extLst>
                              <a:ext uri="{A12FA001-AC4F-418D-AE19-62706E023703}">
                                <ahyp:hlinkClr xmlns:ahyp="http://schemas.microsoft.com/office/drawing/2018/hyperlinkcolor" val="tx"/>
                              </a:ext>
                            </a:extLst>
                          </a:hlinkClick>
                        </a:rPr>
                        <a:t>1573r0</a:t>
                      </a:r>
                      <a:endParaRPr lang="en-US" sz="1200" u="none" kern="1200" dirty="0">
                        <a:solidFill>
                          <a:srgbClr val="FFC000"/>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Channel Info. Feedback Method 4 Multi-AP Coord.</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rgbClr val="FFC000"/>
                          </a:solidFill>
                          <a:effectLst/>
                          <a:latin typeface="+mn-lt"/>
                          <a:ea typeface="MS Gothic" panose="020B0609070205080204" pitchFamily="49" charset="-128"/>
                        </a:rPr>
                        <a:t>Dandan Liang</a:t>
                      </a:r>
                      <a:endParaRPr lang="en-US" sz="120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2 SPs</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1593r1</a:t>
                      </a:r>
                      <a:endParaRPr lang="en-US" sz="1200" b="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00B050"/>
                          </a:solidFill>
                          <a:effectLst/>
                          <a:latin typeface="+mn-lt"/>
                          <a:ea typeface="MS Gothic" panose="020B0609070205080204" pitchFamily="49" charset="-128"/>
                        </a:rPr>
                        <a:t>Joint Sounding for Multi-AP Systems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00B050"/>
                          </a:solidFill>
                          <a:effectLst/>
                          <a:latin typeface="+mn-lt"/>
                          <a:ea typeface="MS Gothic" panose="020B0609070205080204" pitchFamily="49" charset="-128"/>
                        </a:rPr>
                        <a:t>Jianhan Liu</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2 SPs</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00B050"/>
                          </a:solidFill>
                          <a:effectLst/>
                          <a:latin typeface="+mn-lt"/>
                          <a:ea typeface="MS Gothic" panose="020B0609070205080204" pitchFamily="49" charset="-128"/>
                        </a:rPr>
                        <a:t>Multi AP</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1594r2</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rgbClr val="FFC000"/>
                          </a:solidFill>
                          <a:effectLst/>
                          <a:latin typeface="+mn-lt"/>
                          <a:ea typeface="MS Gothic" panose="020B0609070205080204" pitchFamily="49" charset="-128"/>
                        </a:rPr>
                        <a:t>Coord. Beamforming/Null Steering Protocol in 11be</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rgbClr val="FFC000"/>
                          </a:solidFill>
                          <a:effectLst/>
                          <a:latin typeface="+mn-lt"/>
                          <a:ea typeface="MS Gothic" panose="020B0609070205080204" pitchFamily="49" charset="-128"/>
                        </a:rPr>
                        <a:t>David L.-Perez</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1 SP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rgbClr val="FFC000"/>
                          </a:solidFill>
                          <a:effectLst/>
                          <a:latin typeface="+mn-lt"/>
                          <a:ea typeface="MS Gothic" panose="020B0609070205080204" pitchFamily="49" charset="-128"/>
                        </a:rPr>
                        <a:t>Multi AP</a:t>
                      </a:r>
                      <a:endParaRPr lang="en-US" sz="12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rgbClr val="FFC000"/>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0773r7</a:t>
                      </a:r>
                      <a:endParaRPr lang="en-US" sz="12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rgbClr val="00B050"/>
                          </a:solidFill>
                          <a:effectLst/>
                          <a:latin typeface="+mn-lt"/>
                          <a:ea typeface="+mn-ea"/>
                          <a:cs typeface="+mn-cs"/>
                        </a:rPr>
                        <a:t>Po-Kai Huang</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rgbClr val="00B050"/>
                          </a:solidFill>
                          <a:effectLst/>
                          <a:latin typeface="+mn-lt"/>
                          <a:ea typeface="MS Gothic" panose="020B0609070205080204" pitchFamily="49" charset="-128"/>
                        </a:rPr>
                        <a:t>Multi Link</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rgbClr val="00B050"/>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
        <p:nvSpPr>
          <p:cNvPr id="11" name="TextBox 10">
            <a:extLst>
              <a:ext uri="{FF2B5EF4-FFF2-40B4-BE49-F238E27FC236}">
                <a16:creationId xmlns:a16="http://schemas.microsoft.com/office/drawing/2014/main" id="{02CE227E-D6BD-4A50-8C16-CE50C2300D8B}"/>
              </a:ext>
            </a:extLst>
          </p:cNvPr>
          <p:cNvSpPr txBox="1"/>
          <p:nvPr/>
        </p:nvSpPr>
        <p:spPr>
          <a:xfrm>
            <a:off x="1832856" y="6138446"/>
            <a:ext cx="4930452" cy="338554"/>
          </a:xfrm>
          <a:prstGeom prst="rect">
            <a:avLst/>
          </a:prstGeom>
          <a:noFill/>
        </p:spPr>
        <p:txBody>
          <a:bodyPr wrap="none" rtlCol="0">
            <a:spAutoFit/>
          </a:bodyPr>
          <a:lstStyle/>
          <a:p>
            <a:r>
              <a:rPr lang="en-US" sz="1600" dirty="0">
                <a:solidFill>
                  <a:schemeClr val="tx1"/>
                </a:solidFill>
              </a:rPr>
              <a:t>Color Legend:</a:t>
            </a:r>
            <a:r>
              <a:rPr lang="en-US" sz="1600" dirty="0">
                <a:solidFill>
                  <a:srgbClr val="00B050"/>
                </a:solidFill>
              </a:rPr>
              <a:t> Presented; </a:t>
            </a:r>
            <a:r>
              <a:rPr lang="en-US" sz="1600" dirty="0">
                <a:solidFill>
                  <a:srgbClr val="FFC000"/>
                </a:solidFill>
              </a:rPr>
              <a:t>Deferred; </a:t>
            </a:r>
            <a:r>
              <a:rPr lang="en-US" sz="1600" dirty="0">
                <a:solidFill>
                  <a:schemeClr val="tx1"/>
                </a:solidFill>
              </a:rPr>
              <a:t>Pending;</a:t>
            </a:r>
            <a:r>
              <a:rPr lang="en-US" sz="1600" dirty="0">
                <a:solidFill>
                  <a:srgbClr val="00B050"/>
                </a:solidFill>
              </a:rPr>
              <a:t> </a:t>
            </a:r>
            <a:r>
              <a:rPr lang="en-US" sz="1600" dirty="0">
                <a:solidFill>
                  <a:srgbClr val="FF0000"/>
                </a:solidFill>
              </a:rPr>
              <a:t>Withdrawn;</a:t>
            </a:r>
          </a:p>
        </p:txBody>
      </p:sp>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757105814"/>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779813522"/>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rgbClr val="00B050"/>
                          </a:solidFill>
                          <a:latin typeface="+mn-lt"/>
                          <a:ea typeface="+mn-ea"/>
                          <a:cs typeface="+mn-cs"/>
                        </a:rPr>
                        <a:t> Revisit Tone Plan</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anchor="b"/>
                </a:tc>
                <a:tc>
                  <a:txBody>
                    <a:body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rgbClr val="00B050"/>
                          </a:solidFill>
                          <a:latin typeface="+mn-lt"/>
                          <a:ea typeface="+mn-ea"/>
                          <a:cs typeface="+mn-cs"/>
                        </a:rPr>
                        <a:t> </a:t>
                      </a:r>
                      <a:r>
                        <a:rPr lang="en-GB" sz="1200" b="0" kern="1200" dirty="0">
                          <a:solidFill>
                            <a:schemeClr val="tx1"/>
                          </a:solidFill>
                          <a:latin typeface="+mn-lt"/>
                          <a:ea typeface="+mn-ea"/>
                          <a:cs typeface="+mn-cs"/>
                        </a:rPr>
                        <a:t>Non-OFDMA Tone Plan for 320MHz</a:t>
                      </a:r>
                      <a:endParaRPr lang="en-US" sz="1200" b="0" kern="1200" dirty="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tc>
                <a:tc>
                  <a:txBody>
                    <a:bodyPr/>
                    <a:lstStyle/>
                    <a:p>
                      <a:pPr marL="0" marR="0" algn="ctr">
                        <a:spcBef>
                          <a:spcPts val="0"/>
                        </a:spcBef>
                        <a:spcAft>
                          <a:spcPts val="0"/>
                        </a:spcAft>
                      </a:pPr>
                      <a:r>
                        <a:rPr lang="en-GB" sz="1200" b="0" kern="1200">
                          <a:solidFill>
                            <a:srgbClr val="00B050"/>
                          </a:solidFill>
                          <a:latin typeface="+mn-lt"/>
                          <a:ea typeface="+mn-ea"/>
                          <a:cs typeface="+mn-cs"/>
                        </a:rPr>
                        <a:t>Pending</a:t>
                      </a:r>
                      <a:endParaRPr lang="en-US" sz="1200" b="0" kern="1200">
                        <a:solidFill>
                          <a:srgbClr val="00B050"/>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algn="l"/>
                      <a:r>
                        <a:rPr lang="en-US" sz="1200" b="0" dirty="0">
                          <a:effectLst/>
                        </a:rPr>
                        <a:t>Phase Rotation for 320MHz</a:t>
                      </a: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40553700"/>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Hawaii,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79044750"/>
              </p:ext>
            </p:extLst>
          </p:nvPr>
        </p:nvGraphicFramePr>
        <p:xfrm>
          <a:off x="381000" y="1524000"/>
          <a:ext cx="8393411"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1035050">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1582r0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Coord. AP Time &amp; Freq. Sharing in a TX </a:t>
                      </a:r>
                      <a:r>
                        <a:rPr lang="en-US" sz="1200" b="0" i="0" u="none" strike="noStrike" dirty="0" err="1">
                          <a:solidFill>
                            <a:srgbClr val="00B050"/>
                          </a:solidFill>
                          <a:effectLst/>
                          <a:latin typeface="Times New Roman" panose="02020603050405020304" pitchFamily="18" charset="0"/>
                        </a:rPr>
                        <a:t>Opport</a:t>
                      </a:r>
                      <a:r>
                        <a:rPr lang="en-US" sz="1200" b="0" i="0" u="none" strike="noStrike" dirty="0">
                          <a:solidFill>
                            <a:srgbClr val="00B05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SangSun</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16">
                            <a:extLst>
                              <a:ext uri="{A12FA001-AC4F-418D-AE19-62706E023703}">
                                <ahyp:hlinkClr xmlns:ahyp="http://schemas.microsoft.com/office/drawing/2018/hyperlinkcolor" val="tx"/>
                              </a:ext>
                            </a:extLst>
                          </a:hlinkClick>
                        </a:rPr>
                        <a:t>1855r0</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B05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Presented (1SP)</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35440660"/>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5"/>
                        </a:rPr>
                        <a:t>1867r0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1874</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1879</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1883</a:t>
                      </a:r>
                      <a:r>
                        <a:rPr lang="en-US" sz="1200" b="0" i="0" u="none" strike="noStrike" dirty="0">
                          <a:solidFill>
                            <a:schemeClr val="tx1"/>
                          </a:solidFill>
                          <a:effectLst/>
                          <a:latin typeface="Times New Roman" panose="02020603050405020304" pitchFamily="18" charset="0"/>
                          <a:hlinkClick r:id="rId1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1884</a:t>
                      </a:r>
                      <a:r>
                        <a:rPr lang="en-US" sz="1200" b="0" i="0" u="none" strike="noStrike" dirty="0">
                          <a:solidFill>
                            <a:schemeClr val="tx1"/>
                          </a:solidFill>
                          <a:effectLst/>
                          <a:latin typeface="Times New Roman" panose="02020603050405020304" pitchFamily="18" charset="0"/>
                          <a:hlinkClick r:id="rId14"/>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1887</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1888</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13323833"/>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5"/>
                        </a:rPr>
                        <a:t>1914</a:t>
                      </a:r>
                      <a:r>
                        <a:rPr lang="en-US" sz="1200" b="0" i="0" u="none" strike="noStrike" dirty="0">
                          <a:solidFill>
                            <a:schemeClr val="tx1"/>
                          </a:solidFill>
                          <a:effectLst/>
                          <a:latin typeface="Times New Roman" panose="02020603050405020304" pitchFamily="18" charset="0"/>
                          <a:hlinkClick r:id="rId1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1917</a:t>
                      </a:r>
                      <a:r>
                        <a:rPr lang="en-US" sz="1200" b="0" i="0" u="none" strike="noStrike" dirty="0">
                          <a:solidFill>
                            <a:schemeClr val="tx1"/>
                          </a:solidFill>
                          <a:effectLst/>
                          <a:latin typeface="Times New Roman" panose="02020603050405020304" pitchFamily="18" charset="0"/>
                          <a:hlinkClick r:id="rId1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1544561"/>
              </p:ext>
            </p:extLst>
          </p:nvPr>
        </p:nvGraphicFramePr>
        <p:xfrm>
          <a:off x="533400" y="1524000"/>
          <a:ext cx="8153400" cy="4534844"/>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1925</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1926</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0">
                <a:tc>
                  <a:txBody>
                    <a:bodyPr/>
                    <a:lstStyle/>
                    <a:p>
                      <a:pPr algn="ctr" fontAlgn="b"/>
                      <a:r>
                        <a:rPr lang="en-US" sz="1200" b="0" i="0" u="none" strike="noStrike" kern="1200" dirty="0">
                          <a:solidFill>
                            <a:srgbClr val="000000"/>
                          </a:solidFill>
                          <a:effectLst/>
                          <a:latin typeface="Times New Roman" panose="02020603050405020304" pitchFamily="18" charset="0"/>
                          <a:ea typeface="+mn-ea"/>
                          <a:cs typeface="+mn-cs"/>
                          <a:hlinkClick r:id="rId13"/>
                        </a:rPr>
                        <a:t>1934r0</a:t>
                      </a:r>
                      <a:endParaRPr lang="en-US" sz="1200" b="0" i="0" u="none" strike="noStrike"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algn="l"/>
                      <a:r>
                        <a:rPr lang="en-US" sz="1200" b="0" i="0" u="none" strike="noStrike" kern="1200" dirty="0">
                          <a:solidFill>
                            <a:srgbClr val="000000"/>
                          </a:solidFill>
                          <a:effectLst/>
                          <a:latin typeface="Times New Roman" panose="02020603050405020304" pitchFamily="18" charset="0"/>
                          <a:ea typeface="+mn-ea"/>
                          <a:cs typeface="+mn-cs"/>
                        </a:rPr>
                        <a:t>Precoding performance using implicit channel estimation</a:t>
                      </a:r>
                    </a:p>
                  </a:txBody>
                  <a:tcPr anchor="ctr"/>
                </a:tc>
                <a:tc>
                  <a:txBody>
                    <a:bodyPr/>
                    <a:lstStyle/>
                    <a:p>
                      <a:pPr algn="l" fontAlgn="b"/>
                      <a:r>
                        <a:rPr lang="en-US" sz="1200" b="0" i="0" u="none" strike="noStrike" kern="1200" dirty="0">
                          <a:solidFill>
                            <a:srgbClr val="000000"/>
                          </a:solidFill>
                          <a:effectLst/>
                          <a:latin typeface="Times New Roman" panose="02020603050405020304" pitchFamily="18" charset="0"/>
                          <a:ea typeface="+mn-ea"/>
                          <a:cs typeface="+mn-cs"/>
                        </a:rPr>
                        <a:t>Sigurd Schelstraete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43610298"/>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26051761"/>
              </p:ext>
            </p:extLst>
          </p:nvPr>
        </p:nvGraphicFramePr>
        <p:xfrm>
          <a:off x="573842" y="1524000"/>
          <a:ext cx="7994728" cy="479468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1938</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86127176"/>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1940r1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 Link Framework</a:t>
                      </a:r>
                    </a:p>
                  </a:txBody>
                  <a:tcPr marL="9525" marR="9525" marT="9525" marB="0" anchor="b"/>
                </a:tc>
                <a:tc>
                  <a:txBody>
                    <a:bodyPr/>
                    <a:lstStyle/>
                    <a:p>
                      <a:pPr algn="l" fontAlgn="b"/>
                      <a:r>
                        <a:rPr lang="en-US" sz="1200" b="0" i="0" u="none" strike="noStrike" dirty="0">
                          <a:solidFill>
                            <a:srgbClr val="00B050"/>
                          </a:solidFill>
                          <a:effectLst/>
                          <a:latin typeface="+mn-lt"/>
                        </a:rPr>
                        <a:t>Ming Gan</a:t>
                      </a:r>
                    </a:p>
                  </a:txBody>
                  <a:tcPr marL="9525" marR="9525" marT="9525" marB="0" anchor="b"/>
                </a:tc>
                <a:tc>
                  <a:txBody>
                    <a:bodyPr/>
                    <a:lstStyle/>
                    <a:p>
                      <a:pPr algn="l"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 Link</a:t>
                      </a:r>
                    </a:p>
                  </a:txBody>
                  <a:tcPr marL="9525" marR="9525" marT="9525" marB="0" anchor="b"/>
                </a:tc>
                <a:tc>
                  <a:txBody>
                    <a:bodyPr/>
                    <a:lstStyle/>
                    <a:p>
                      <a:pPr algn="l" fontAlgn="b"/>
                      <a:r>
                        <a:rPr lang="en-US" sz="1200" b="0" i="0" u="none" strike="noStrike" dirty="0">
                          <a:solidFill>
                            <a:srgbClr val="00B050"/>
                          </a:solidFill>
                          <a:effectLst/>
                          <a:latin typeface="+mn-lt"/>
                        </a:rPr>
                        <a:t>MAC</a:t>
                      </a:r>
                    </a:p>
                  </a:txBody>
                  <a:tcPr marL="9525" marR="9525" marT="9525" marB="0" anchor="b"/>
                </a:tc>
                <a:extLst>
                  <a:ext uri="{0D108BD9-81ED-4DB2-BD59-A6C34878D82A}">
                    <a16:rowId xmlns:a16="http://schemas.microsoft.com/office/drawing/2014/main" val="3075362083"/>
                  </a:ext>
                </a:extLst>
              </a:tr>
              <a:tr h="259126">
                <a:tc>
                  <a:txBody>
                    <a:bodyPr/>
                    <a:lstStyle/>
                    <a:p>
                      <a:pPr algn="ctr" fontAlgn="b"/>
                      <a:r>
                        <a:rPr lang="en-US" sz="1200" b="0" i="0" u="none" strike="noStrike" dirty="0">
                          <a:solidFill>
                            <a:srgbClr val="000000"/>
                          </a:solidFill>
                          <a:effectLst/>
                          <a:latin typeface="+mn-lt"/>
                          <a:hlinkClick r:id="rId5"/>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6"/>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7"/>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8"/>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9"/>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10"/>
                        </a:rPr>
                        <a:t>1980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11"/>
                        </a:rPr>
                        <a:t>1981</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MAC/PHY</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1066r1</a:t>
            </a:r>
            <a:r>
              <a:rPr lang="en-US" sz="1800" b="0" dirty="0">
                <a:solidFill>
                  <a:srgbClr val="00B050"/>
                </a:solidFill>
              </a:rPr>
              <a:t>-Tone Plan Discussion (Eunsung Park)[2 SPs]</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1190r2</a:t>
            </a:r>
            <a:r>
              <a:rPr lang="en-US" sz="1800" b="0" dirty="0">
                <a:solidFill>
                  <a:srgbClr val="00B050"/>
                </a:solidFill>
              </a:rPr>
              <a:t>-Improved Preamble Puncturing in .11be (Oded Redlich)[2 SPs]</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1486r2</a:t>
            </a:r>
            <a:r>
              <a:rPr lang="en-US" sz="1800" b="0" dirty="0">
                <a:solidFill>
                  <a:srgbClr val="00B050"/>
                </a:solidFill>
              </a:rPr>
              <a:t>-Further discussion for 11be preamble (Dongguk Lim)[3 SPs]</a:t>
            </a:r>
            <a:endParaRPr lang="en-US" sz="1800" b="0" dirty="0">
              <a:solidFill>
                <a:srgbClr val="00B050"/>
              </a:solidFill>
              <a:hlinkClick r:id="rId4">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GB" sz="1800" b="0" u="sng" dirty="0">
                <a:solidFill>
                  <a:srgbClr val="00B050"/>
                </a:solidFill>
                <a:hlinkClick r:id="rId5">
                  <a:extLst>
                    <a:ext uri="{A12FA001-AC4F-418D-AE19-62706E023703}">
                      <ahyp:hlinkClr xmlns:ahyp="http://schemas.microsoft.com/office/drawing/2018/hyperlinkcolor" val="tx"/>
                    </a:ext>
                  </a:extLst>
                </a:hlinkClick>
              </a:rPr>
              <a:t>1340r2</a:t>
            </a:r>
            <a:r>
              <a:rPr lang="en-GB" sz="1800" b="0" u="sng" dirty="0">
                <a:solidFill>
                  <a:srgbClr val="00B050"/>
                </a:solidFill>
              </a:rPr>
              <a:t>-</a:t>
            </a:r>
            <a:r>
              <a:rPr lang="en-GB" sz="1800" b="0" dirty="0">
                <a:solidFill>
                  <a:srgbClr val="00B050"/>
                </a:solidFill>
              </a:rPr>
              <a:t>Revisit Tone Plan (Brian Hart)</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6">
                  <a:extLst>
                    <a:ext uri="{A12FA001-AC4F-418D-AE19-62706E023703}">
                      <ahyp:hlinkClr xmlns:ahyp="http://schemas.microsoft.com/office/drawing/2018/hyperlinkcolor" val="tx"/>
                    </a:ext>
                  </a:extLst>
                </a:hlinkClick>
              </a:rPr>
              <a:t>1487r0</a:t>
            </a:r>
            <a:r>
              <a:rPr lang="en-GB" sz="1800" b="0" u="sng" dirty="0">
                <a:solidFill>
                  <a:srgbClr val="00B050"/>
                </a:solidFill>
              </a:rPr>
              <a:t>-</a:t>
            </a:r>
            <a:r>
              <a:rPr lang="en-GB" sz="1800" b="0" dirty="0">
                <a:solidFill>
                  <a:srgbClr val="00B050"/>
                </a:solidFill>
              </a:rPr>
              <a:t>11be tone plan</a:t>
            </a:r>
            <a:r>
              <a:rPr lang="en-US" sz="1800" b="0" dirty="0">
                <a:solidFill>
                  <a:srgbClr val="00B050"/>
                </a:solidFill>
              </a:rPr>
              <a:t> (</a:t>
            </a:r>
            <a:r>
              <a:rPr lang="en-GB" sz="1800" b="0" dirty="0">
                <a:solidFill>
                  <a:srgbClr val="00B050"/>
                </a:solidFill>
              </a:rPr>
              <a:t>Ross Jian Yu)</a:t>
            </a:r>
            <a:endParaRPr lang="en-US" sz="1800" b="0" dirty="0">
              <a:solidFill>
                <a:srgbClr val="00B050"/>
              </a:solidFill>
            </a:endParaRPr>
          </a:p>
          <a:p>
            <a:pPr fontAlgn="b">
              <a:buFont typeface="Arial" panose="020B0604020202020204" pitchFamily="34" charset="0"/>
              <a:buChar char="•"/>
            </a:pPr>
            <a:r>
              <a:rPr lang="en-GB" sz="1800" b="0" u="sng" dirty="0">
                <a:solidFill>
                  <a:srgbClr val="00B050"/>
                </a:solidFill>
                <a:hlinkClick r:id="rId7">
                  <a:extLst>
                    <a:ext uri="{A12FA001-AC4F-418D-AE19-62706E023703}">
                      <ahyp:hlinkClr xmlns:ahyp="http://schemas.microsoft.com/office/drawing/2018/hyperlinkcolor" val="tx"/>
                    </a:ext>
                  </a:extLst>
                </a:hlinkClick>
              </a:rPr>
              <a:t>1492r0</a:t>
            </a:r>
            <a:r>
              <a:rPr lang="en-GB" sz="1800" b="0" u="sng" dirty="0">
                <a:solidFill>
                  <a:srgbClr val="00B050"/>
                </a:solidFill>
              </a:rPr>
              <a:t>-</a:t>
            </a:r>
            <a:r>
              <a:rPr lang="en-GB" sz="1800" b="0" dirty="0">
                <a:solidFill>
                  <a:srgbClr val="00B050"/>
                </a:solidFill>
              </a:rPr>
              <a:t>Non-OFDMA Tone Plan for 320MHz (Eunsung Park</a:t>
            </a:r>
            <a:r>
              <a:rPr lang="en-US" sz="1800" b="0" dirty="0">
                <a:solidFill>
                  <a:srgbClr val="00B050"/>
                </a:solidFill>
              </a:rPr>
              <a:t>)</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0773r7</a:t>
            </a:r>
            <a:r>
              <a:rPr lang="en-US" sz="1800" b="0" dirty="0">
                <a:solidFill>
                  <a:srgbClr val="00B050"/>
                </a:solidFill>
              </a:rPr>
              <a:t>-Multi-link operation framework (Po-Kai Huang) [1 SP]</a:t>
            </a:r>
          </a:p>
          <a:p>
            <a:pPr fontAlgn="b">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1855r0</a:t>
            </a:r>
            <a:r>
              <a:rPr lang="en-US" sz="1800" b="0" dirty="0">
                <a:solidFill>
                  <a:srgbClr val="00B050"/>
                </a:solidFill>
              </a:rPr>
              <a:t>-802.1ax overview (Osama Aboul-Magd)</a:t>
            </a: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1940r1</a:t>
            </a:r>
            <a:r>
              <a:rPr lang="en-US" sz="1800" b="0" dirty="0">
                <a:solidFill>
                  <a:srgbClr val="00B050"/>
                </a:solidFill>
              </a:rPr>
              <a:t>-Multi Link Framework (Ming Gan)</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Srinivas Kandala				Second: Bin Tian</a:t>
            </a:r>
          </a:p>
          <a:p>
            <a:r>
              <a:rPr lang="en-US" sz="2000" dirty="0"/>
              <a:t>Discussion: None.</a:t>
            </a:r>
          </a:p>
          <a:p>
            <a:r>
              <a:rPr lang="en-US" sz="2000" dirty="0"/>
              <a:t>Result: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1935r0</a:t>
            </a:r>
            <a:r>
              <a:rPr lang="en-US" sz="2000" b="0" dirty="0">
                <a:solidFill>
                  <a:srgbClr val="00B050"/>
                </a:solidFill>
              </a:rPr>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pPr fontAlgn="b">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1535r1</a:t>
            </a:r>
            <a:r>
              <a:rPr lang="en-US" sz="1600" b="0" dirty="0">
                <a:solidFill>
                  <a:srgbClr val="00B050"/>
                </a:solidFill>
              </a:rPr>
              <a:t>-Sounding for AP Collaboration (Junghoon Suh)[1 SP]–25mins</a:t>
            </a:r>
          </a:p>
          <a:p>
            <a:pPr lvl="1" fontAlgn="b">
              <a:buFont typeface="Arial" panose="020B0604020202020204" pitchFamily="34" charset="0"/>
              <a:buChar char="•"/>
            </a:pPr>
            <a:r>
              <a:rPr lang="en-US" sz="1200" dirty="0"/>
              <a:t>SP1 Result: 11Y, 31N, 75A;                   </a:t>
            </a:r>
            <a:r>
              <a:rPr lang="en-US" sz="1200" b="0" dirty="0"/>
              <a:t>SP1-b Result: 66Y, 0N, 46A</a:t>
            </a:r>
          </a:p>
          <a:p>
            <a:pPr fontAlgn="b">
              <a:buFont typeface="Arial" panose="020B0604020202020204" pitchFamily="34" charset="0"/>
              <a:buChar char="•"/>
            </a:pPr>
            <a:r>
              <a:rPr lang="en-GB" sz="1600" b="0" dirty="0">
                <a:solidFill>
                  <a:srgbClr val="FFC000"/>
                </a:solidFill>
                <a:hlinkClick r:id="rId3">
                  <a:extLst>
                    <a:ext uri="{A12FA001-AC4F-418D-AE19-62706E023703}">
                      <ahyp:hlinkClr xmlns:ahyp="http://schemas.microsoft.com/office/drawing/2018/hyperlinkcolor" val="tx"/>
                    </a:ext>
                  </a:extLst>
                </a:hlinkClick>
              </a:rPr>
              <a:t>1554r1</a:t>
            </a:r>
            <a:r>
              <a:rPr lang="en-GB" sz="1600" b="0" dirty="0">
                <a:solidFill>
                  <a:srgbClr val="FFC000"/>
                </a:solidFill>
              </a:rPr>
              <a:t>-Data Sharing for Multi-AP Coordination (Sungjin Park)[2 SPs]</a:t>
            </a:r>
            <a:endParaRPr lang="en-US" sz="1600" b="0" dirty="0">
              <a:solidFill>
                <a:srgbClr val="FFC000"/>
              </a:solidFill>
            </a:endParaRPr>
          </a:p>
          <a:p>
            <a:pPr fontAlgn="b">
              <a:buFont typeface="Arial" panose="020B0604020202020204" pitchFamily="34" charset="0"/>
              <a:buChar char="•"/>
            </a:pPr>
            <a:r>
              <a:rPr lang="en-GB" sz="1600" b="0" dirty="0">
                <a:solidFill>
                  <a:srgbClr val="FFC000"/>
                </a:solidFill>
                <a:hlinkClick r:id="rId4">
                  <a:extLst>
                    <a:ext uri="{A12FA001-AC4F-418D-AE19-62706E023703}">
                      <ahyp:hlinkClr xmlns:ahyp="http://schemas.microsoft.com/office/drawing/2018/hyperlinkcolor" val="tx"/>
                    </a:ext>
                  </a:extLst>
                </a:hlinkClick>
              </a:rPr>
              <a:t>1573r0</a:t>
            </a:r>
            <a:r>
              <a:rPr lang="en-GB" sz="1600" b="0" dirty="0">
                <a:solidFill>
                  <a:srgbClr val="FFC000"/>
                </a:solidFill>
              </a:rPr>
              <a:t>-Channel Info. Feedback Method 4 Multi-AP Coord. (Dandan Liang)[2 SPs]</a:t>
            </a:r>
            <a:endParaRPr lang="en-US" sz="1600" b="0" dirty="0">
              <a:solidFill>
                <a:srgbClr val="FFC000"/>
              </a:solidFill>
            </a:endParaRPr>
          </a:p>
          <a:p>
            <a:pPr fontAlgn="b">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1593r1</a:t>
            </a:r>
            <a:r>
              <a:rPr lang="en-US" sz="1600" b="0" dirty="0">
                <a:solidFill>
                  <a:srgbClr val="00B050"/>
                </a:solidFill>
              </a:rPr>
              <a:t>-</a:t>
            </a:r>
            <a:r>
              <a:rPr lang="en-GB" sz="1600" b="0" dirty="0">
                <a:solidFill>
                  <a:srgbClr val="00B050"/>
                </a:solidFill>
              </a:rPr>
              <a:t>Joint Sounding for Multi-AP Systems (Jianhan Liu)[2 SPs]</a:t>
            </a:r>
            <a:r>
              <a:rPr lang="en-US" sz="1600" b="0" dirty="0">
                <a:solidFill>
                  <a:srgbClr val="00B050"/>
                </a:solidFill>
              </a:rPr>
              <a:t>–20mins</a:t>
            </a:r>
          </a:p>
          <a:p>
            <a:pPr lvl="1" fontAlgn="b">
              <a:buFont typeface="Arial" panose="020B0604020202020204" pitchFamily="34" charset="0"/>
              <a:buChar char="•"/>
            </a:pPr>
            <a:r>
              <a:rPr lang="en-US" sz="1200" dirty="0"/>
              <a:t>SP1 Result: 51Y, 1N, 45A;		 SP2 Result: 40Y, 2N, 46A</a:t>
            </a:r>
            <a:endParaRPr lang="en-US" sz="1200" b="0" dirty="0"/>
          </a:p>
          <a:p>
            <a:pPr fontAlgn="b">
              <a:buFont typeface="Arial" panose="020B0604020202020204" pitchFamily="34" charset="0"/>
              <a:buChar char="•"/>
            </a:pPr>
            <a:r>
              <a:rPr lang="en-US" sz="1600" b="0" dirty="0">
                <a:solidFill>
                  <a:srgbClr val="FFC000"/>
                </a:solidFill>
                <a:hlinkClick r:id="rId6">
                  <a:extLst>
                    <a:ext uri="{A12FA001-AC4F-418D-AE19-62706E023703}">
                      <ahyp:hlinkClr xmlns:ahyp="http://schemas.microsoft.com/office/drawing/2018/hyperlinkcolor" val="tx"/>
                    </a:ext>
                  </a:extLst>
                </a:hlinkClick>
              </a:rPr>
              <a:t>1594r2</a:t>
            </a:r>
            <a:r>
              <a:rPr lang="en-US" sz="1600" b="0" dirty="0">
                <a:solidFill>
                  <a:srgbClr val="FFC000"/>
                </a:solidFill>
              </a:rPr>
              <a:t>-</a:t>
            </a:r>
            <a:r>
              <a:rPr lang="en-GB" sz="1600" b="0" dirty="0">
                <a:solidFill>
                  <a:srgbClr val="FFC000"/>
                </a:solidFill>
              </a:rPr>
              <a:t>Coord. Beamforming/Null Steering Protocol in 11be (David L.-Perez)[1 SP]</a:t>
            </a:r>
            <a:r>
              <a:rPr lang="en-US" sz="1600" b="0" dirty="0">
                <a:solidFill>
                  <a:srgbClr val="FFC000"/>
                </a:solidFill>
              </a:rPr>
              <a:t>–10mins</a:t>
            </a:r>
          </a:p>
          <a:p>
            <a:pPr fontAlgn="b">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1582r0</a:t>
            </a:r>
            <a:r>
              <a:rPr lang="en-US" sz="1600" b="0" dirty="0">
                <a:solidFill>
                  <a:srgbClr val="00B050"/>
                </a:solidFill>
              </a:rPr>
              <a:t>-Coord. AP Time &amp; Freq. Sharing in a TX Opp. in 11be (Lochan Verma)-25mins</a:t>
            </a:r>
          </a:p>
          <a:p>
            <a:pPr lvl="1" fontAlgn="b">
              <a:buFont typeface="Arial" panose="020B0604020202020204" pitchFamily="34" charset="0"/>
              <a:buChar char="•"/>
            </a:pPr>
            <a:r>
              <a:rPr lang="en-US" sz="1200" dirty="0">
                <a:solidFill>
                  <a:schemeClr val="tx1"/>
                </a:solidFill>
              </a:rPr>
              <a:t>SPs to be ran as part of the slides containing analysis (11-19/1879)</a:t>
            </a:r>
            <a:endParaRPr lang="en-US" sz="1200" b="0" dirty="0">
              <a:solidFill>
                <a:schemeClr val="tx1"/>
              </a:solidFill>
            </a:endParaRPr>
          </a:p>
          <a:p>
            <a:pPr fontAlgn="b">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1652r1</a:t>
            </a:r>
            <a:r>
              <a:rPr lang="en-US" sz="1600" b="0" dirty="0">
                <a:solidFill>
                  <a:schemeClr val="bg1">
                    <a:lumMod val="50000"/>
                  </a:schemeClr>
                </a:solidFill>
              </a:rPr>
              <a:t> Multi-ap-transmission-procedure (</a:t>
            </a:r>
            <a:r>
              <a:rPr lang="en-US" sz="1600" b="0" dirty="0" err="1">
                <a:solidFill>
                  <a:schemeClr val="bg1">
                    <a:lumMod val="50000"/>
                  </a:schemeClr>
                </a:solidFill>
              </a:rPr>
              <a:t>SangSun</a:t>
            </a:r>
            <a:r>
              <a:rPr lang="en-US" sz="1600" b="0" dirty="0">
                <a:solidFill>
                  <a:schemeClr val="bg1">
                    <a:lumMod val="50000"/>
                  </a:schemeClr>
                </a:solidFill>
              </a:rPr>
              <a:t>)-25mins</a:t>
            </a:r>
            <a:endParaRPr lang="en-US" b="0" dirty="0">
              <a:solidFill>
                <a:schemeClr val="bg1">
                  <a:lumMod val="50000"/>
                </a:schemeClr>
              </a:solidFill>
            </a:endParaRPr>
          </a:p>
          <a:p>
            <a:pPr fontAlgn="b">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43128</TotalTime>
  <Words>4117</Words>
  <Application>Microsoft Office PowerPoint</Application>
  <PresentationFormat>On-screen Show (4:3)</PresentationFormat>
  <Paragraphs>1393</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1151</cp:revision>
  <cp:lastPrinted>1601-01-01T00:00:00Z</cp:lastPrinted>
  <dcterms:created xsi:type="dcterms:W3CDTF">2017-01-26T15:28:16Z</dcterms:created>
  <dcterms:modified xsi:type="dcterms:W3CDTF">2019-11-12T02:06:25Z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