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5"/>
  </p:notesMasterIdLst>
  <p:handoutMasterIdLst>
    <p:handoutMasterId r:id="rId56"/>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56" r:id="rId17"/>
    <p:sldId id="383" r:id="rId18"/>
    <p:sldId id="384" r:id="rId19"/>
    <p:sldId id="343" r:id="rId20"/>
    <p:sldId id="385" r:id="rId21"/>
    <p:sldId id="386" r:id="rId22"/>
    <p:sldId id="387" r:id="rId23"/>
    <p:sldId id="388" r:id="rId24"/>
    <p:sldId id="358" r:id="rId25"/>
    <p:sldId id="374" r:id="rId26"/>
    <p:sldId id="375" r:id="rId27"/>
    <p:sldId id="376" r:id="rId28"/>
    <p:sldId id="271" r:id="rId29"/>
    <p:sldId id="273" r:id="rId30"/>
    <p:sldId id="364" r:id="rId31"/>
    <p:sldId id="291" r:id="rId32"/>
    <p:sldId id="365" r:id="rId33"/>
    <p:sldId id="380" r:id="rId34"/>
    <p:sldId id="381" r:id="rId35"/>
    <p:sldId id="382" r:id="rId36"/>
    <p:sldId id="344" r:id="rId37"/>
    <p:sldId id="372" r:id="rId38"/>
    <p:sldId id="373" r:id="rId39"/>
    <p:sldId id="377" r:id="rId40"/>
    <p:sldId id="378" r:id="rId41"/>
    <p:sldId id="379" r:id="rId42"/>
    <p:sldId id="311" r:id="rId43"/>
    <p:sldId id="368" r:id="rId44"/>
    <p:sldId id="330" r:id="rId45"/>
    <p:sldId id="369" r:id="rId46"/>
    <p:sldId id="297" r:id="rId47"/>
    <p:sldId id="370" r:id="rId48"/>
    <p:sldId id="371" r:id="rId49"/>
    <p:sldId id="286" r:id="rId50"/>
    <p:sldId id="305" r:id="rId51"/>
    <p:sldId id="298" r:id="rId52"/>
    <p:sldId id="324" r:id="rId53"/>
    <p:sldId id="323" r:id="rId5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88" dt="2019-11-11T03:11:57.1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1" d="100"/>
          <a:sy n="111" d="100"/>
        </p:scale>
        <p:origin x="1206"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61"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3:16:13.415" v="1685" actId="20577"/>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2:46:10.994" v="1074"/>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2:46:10.994" v="1074"/>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2:46:20.247" v="1080"/>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2:46:20.247" v="1080"/>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2:46:29.057" v="1086"/>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2:46:29.057" v="1086"/>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0773-07-00be-multi-link-operation-framework.pptx" TargetMode="External"/><Relationship Id="rId13" Type="http://schemas.openxmlformats.org/officeDocument/2006/relationships/hyperlink" Target="https://mentor.ieee.org/802.11/dcn/19/11-19-1159-02-00be-multilink-operation-capability-announcement.pptx" TargetMode="External"/><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594-02-00be-coordinated-beamforming-null-steering-protocol-in-802-11be.pptx" TargetMode="External"/><Relationship Id="rId12" Type="http://schemas.openxmlformats.org/officeDocument/2006/relationships/hyperlink" Target="https://mentor.ieee.org/802.11/dcn/19/11-19-1512-01-00be-multi-link-acknowledgment.pptx" TargetMode="External"/><Relationship Id="rId2" Type="http://schemas.openxmlformats.org/officeDocument/2006/relationships/hyperlink" Target="https://mentor.ieee.org/802.11/dcn/19/11-19-1190-02-00be-improved-preamble-puncturing-in-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93-01-00be-joint-sounding-for-multi-ap-systems.pptx" TargetMode="External"/><Relationship Id="rId11" Type="http://schemas.openxmlformats.org/officeDocument/2006/relationships/hyperlink" Target="https://mentor.ieee.org/802.11/dcn/19/11-19-1405-03-00be-multi-link-operation-channel-access-discussion.pptx" TargetMode="External"/><Relationship Id="rId5" Type="http://schemas.openxmlformats.org/officeDocument/2006/relationships/hyperlink" Target="https://mentor.ieee.org/802.11/dcn/19/11-19-1573-00-00be-one-channel-information-feedback-method-for-multi-ap-coordination.pptx" TargetMode="External"/><Relationship Id="rId10" Type="http://schemas.openxmlformats.org/officeDocument/2006/relationships/hyperlink" Target="https://mentor.ieee.org/802.11/dcn/19/11-19-1116-02-00be-channel-access-in-multi-band-operation.pptx" TargetMode="External"/><Relationship Id="rId4" Type="http://schemas.openxmlformats.org/officeDocument/2006/relationships/hyperlink" Target="https://mentor.ieee.org/802.11/dcn/19/11-19-1554-01-00be-data-sharing-for-multi-ap-coordination.pptx" TargetMode="External"/><Relationship Id="rId9" Type="http://schemas.openxmlformats.org/officeDocument/2006/relationships/hyperlink" Target="https://mentor.ieee.org/802.11/dcn/19/11-19-1082-04-00be-multi-link-operation-dynamic-tid-transfer.pptx" TargetMode="External"/><Relationship Id="rId14" Type="http://schemas.openxmlformats.org/officeDocument/2006/relationships/hyperlink" Target="https://mentor.ieee.org/802.11/dcn/19/11-19-1510-01-00be-eht-power-saving-considering-multi-link.ppt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1459-00-00be-harq-applicable-a-mpdu.pptx" TargetMode="External"/><Relationship Id="rId7" Type="http://schemas.openxmlformats.org/officeDocument/2006/relationships/hyperlink" Target="https://mentor.ieee.org/802.11/dcn/19/11-19-1622-00-00be-use-auto-repetition-in-low-latency-queue.pptx" TargetMode="External"/><Relationship Id="rId2" Type="http://schemas.openxmlformats.org/officeDocument/2006/relationships/hyperlink" Target="https://mentor.ieee.org/802.11/dcn/19/11-19-1497-00-00be-auto-detection-in-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78-00-00be-an-harq-transmission-scheme-for-11be.pptx" TargetMode="External"/><Relationship Id="rId4" Type="http://schemas.openxmlformats.org/officeDocument/2006/relationships/hyperlink" Target="https://mentor.ieee.org/802.11/dcn/19/11-19-1553-00-00be-consideration-on-harq-feedback.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780-00-00be-ar-vr-on-eht-design-considerations.pptx" TargetMode="External"/><Relationship Id="rId3" Type="http://schemas.openxmlformats.org/officeDocument/2006/relationships/hyperlink" Target="https://mentor.ieee.org/802.11/dcn/19/11-19-1615-01-00be-multi-band-multi-channel-operation-for-low-latency-and-jitter.pptx" TargetMode="External"/><Relationship Id="rId7" Type="http://schemas.openxmlformats.org/officeDocument/2006/relationships/hyperlink" Target="https://mentor.ieee.org/802.11/dcn/19/11-19-1779-00-00be-downlink-spatial-reuse-parameter-framework-with-coordinated-beamforming-null-steering-for-802-11be.pptx" TargetMode="External"/><Relationship Id="rId2" Type="http://schemas.openxmlformats.org/officeDocument/2006/relationships/hyperlink" Target="https://mentor.ieee.org/802.11/dcn/18/11-18-1547-00-0eht-technology-features-for-802-11-eh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78-00-00be-multiple-links-asynchronous-and-synchronous-transmission.pptx" TargetMode="External"/><Relationship Id="rId5" Type="http://schemas.openxmlformats.org/officeDocument/2006/relationships/hyperlink" Target="https://mentor.ieee.org/802.11/dcn/19/11-19-1652-01-00be-multi-ap-transmission-procedure.pptx" TargetMode="External"/><Relationship Id="rId10" Type="http://schemas.openxmlformats.org/officeDocument/2006/relationships/hyperlink" Target="https://mentor.ieee.org/802.11/dcn/19/11-19-1855-00-00be-802-1ax-overview.pptx" TargetMode="External"/><Relationship Id="rId4" Type="http://schemas.openxmlformats.org/officeDocument/2006/relationships/hyperlink" Target="https://mentor.ieee.org/802.11/dcn/19/11-19-1633-00-00be-performance-and-fairness-of-multi-link-operations.pptx" TargetMode="External"/><Relationship Id="rId9" Type="http://schemas.openxmlformats.org/officeDocument/2006/relationships/hyperlink" Target="https://mentor.ieee.org/802.11/dcn/19/11-19-1788-00-00be-coordinated-ofdma-operation.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9/11-19-1857-00-00be-multilink-power-save-followup.pptx" TargetMode="External"/><Relationship Id="rId2" Type="http://schemas.openxmlformats.org/officeDocument/2006/relationships/hyperlink" Target="https://mentor.ieee.org/802.11/dcn/19/11-19-1856-00-00be-a-mpdu-and-b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72-00-00be-joint-mu-analysis-simulations.pptx" TargetMode="External"/><Relationship Id="rId4" Type="http://schemas.openxmlformats.org/officeDocument/2006/relationships/hyperlink" Target="https://mentor.ieee.org/802.11/dcn/19/11-19-1858-00-00be-harq-system-level-simulation-results.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907-00-00be-multiple-ru-combinations-for-eht.pptx" TargetMode="External"/><Relationship Id="rId3" Type="http://schemas.openxmlformats.org/officeDocument/2006/relationships/hyperlink" Target="https://mentor.ieee.org/802.11/dcn/19/11-19-1899-00-00be-mla-mac-addresses-considerations.pptx" TargetMode="External"/><Relationship Id="rId7" Type="http://schemas.openxmlformats.org/officeDocument/2006/relationships/hyperlink" Target="https://mentor.ieee.org/802.11/dcn/19/11-19-1904-00-00be-mlo-link-management-follow-up.pptx" TargetMode="External"/><Relationship Id="rId12" Type="http://schemas.openxmlformats.org/officeDocument/2006/relationships/hyperlink" Target="https://mentor.ieee.org/802.11/dcn/19/11-19-1911-00-00be-11be-channelization-discussion.pptx" TargetMode="External"/><Relationship Id="rId2" Type="http://schemas.openxmlformats.org/officeDocument/2006/relationships/hyperlink" Target="https://mentor.ieee.org/802.11/dcn/19/11-19-1895-00-00be-setup-for-multi-ap-coordina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3-00-00be-uplink-coordinated-multi-ap.pptx" TargetMode="External"/><Relationship Id="rId11" Type="http://schemas.openxmlformats.org/officeDocument/2006/relationships/hyperlink" Target="https://mentor.ieee.org/802.11/dcn/19/11-19-1910-00-00be-p-matrices-to-support-more-than-8-tx-chains.pptx" TargetMode="External"/><Relationship Id="rId5" Type="http://schemas.openxmlformats.org/officeDocument/2006/relationships/hyperlink" Target="https://mentor.ieee.org/802.11/dcn/19/11-19-1901-00-00be-priority-access-support-in-ieee-802-11be-what-and-why.pptx" TargetMode="External"/><Relationship Id="rId10" Type="http://schemas.openxmlformats.org/officeDocument/2006/relationships/hyperlink" Target="https://mentor.ieee.org/802.11/dcn/19/11-19-1909-00-00be-performance-of-jt-with-wireless-backhaul.pptx" TargetMode="External"/><Relationship Id="rId4" Type="http://schemas.openxmlformats.org/officeDocument/2006/relationships/hyperlink" Target="https://mentor.ieee.org/802.11/dcn/19/11-19-1900-00-00be-mla-security-considerations.pptx" TargetMode="External"/><Relationship Id="rId9" Type="http://schemas.openxmlformats.org/officeDocument/2006/relationships/hyperlink" Target="https://mentor.ieee.org/802.11/dcn/19/11-19-1908-00-00be-multi-ru-support.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32-00-00be-multi-link-policy-framework.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31-00-00be-multi-ap-group-formation-follow-up.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8-00-00be-multi-link-operation-performance-evaluation.pptx" TargetMode="External"/><Relationship Id="rId5" Type="http://schemas.openxmlformats.org/officeDocument/2006/relationships/hyperlink" Target="https://mentor.ieee.org/802.11/dcn/19/11-19-1927-00-00be-multi-link-operation-simulation-methodology.pptx" TargetMode="External"/><Relationship Id="rId10" Type="http://schemas.openxmlformats.org/officeDocument/2006/relationships/hyperlink" Target="https://mentor.ieee.org/802.11/dcn/19/11-19-1939-00-00be-calibration-of-implicit-sounding.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33-00-00be-capabilities-to-support-time-aware-scheduling-in-802-11be.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9/11-19-1961-00-00be-multi-ap-group-establishment.pptx" TargetMode="External"/><Relationship Id="rId2" Type="http://schemas.openxmlformats.org/officeDocument/2006/relationships/hyperlink" Target="https://mentor.ieee.org/802.11/dcn/19/11-19-1942-01-00be-timing-measurement-for-low-latency-featur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72-00-00be-operation-of-virtual-bss-architecture-for-multi-ap-coordination.pptx" TargetMode="External"/><Relationship Id="rId5" Type="http://schemas.openxmlformats.org/officeDocument/2006/relationships/hyperlink" Target="https://mentor.ieee.org/802.11/dcn/19/11-19-1963-00-00be-multi-link-security-and-aggregation-operations.pptx" TargetMode="External"/><Relationship Id="rId4" Type="http://schemas.openxmlformats.org/officeDocument/2006/relationships/hyperlink" Target="https://mentor.ieee.org/802.11/dcn/19/11-19-1962-00-00be-multi-link-upper-mac-entity-instance-new-frame-mac-header.ppt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026"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99014"/>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1">
              <a:lnSpc>
                <a:spcPct val="80000"/>
              </a:lnSpc>
              <a:buFont typeface="Arial" panose="020B0604020202020204" pitchFamily="34" charset="0"/>
              <a:buChar char="•"/>
            </a:pPr>
            <a:endParaRPr lang="en-US" altLang="en-US" sz="12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lvl="1">
              <a:lnSpc>
                <a:spcPct val="80000"/>
              </a:lnSpc>
              <a:buFont typeface="Arial" panose="020B0604020202020204" pitchFamily="34" charset="0"/>
              <a:buChar char="•"/>
            </a:pPr>
            <a:endParaRPr lang="en-US" altLang="en-US" sz="1100" dirty="0"/>
          </a:p>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lvl="1">
              <a:lnSpc>
                <a:spcPct val="80000"/>
              </a:lnSpc>
              <a:buFont typeface="Arial" panose="020B0604020202020204" pitchFamily="34" charset="0"/>
              <a:buChar char="•"/>
            </a:pPr>
            <a:endParaRPr lang="en-US" altLang="en-US" sz="1100" dirty="0"/>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dirty="0"/>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487783395"/>
              </p:ext>
            </p:extLst>
          </p:nvPr>
        </p:nvGraphicFramePr>
        <p:xfrm>
          <a:off x="914400" y="2324154"/>
          <a:ext cx="7355903" cy="3048000"/>
        </p:xfrm>
        <a:graphic>
          <a:graphicData uri="http://schemas.openxmlformats.org/drawingml/2006/table">
            <a:tbl>
              <a:tblPr firstRow="1" bandRow="1">
                <a:tableStyleId>{616DA210-FB5B-4158-B5E0-FEB733F419BA}</a:tableStyleId>
              </a:tblPr>
              <a:tblGrid>
                <a:gridCol w="1143000">
                  <a:extLst>
                    <a:ext uri="{9D8B030D-6E8A-4147-A177-3AD203B41FA5}">
                      <a16:colId xmlns:a16="http://schemas.microsoft.com/office/drawing/2014/main" val="20000"/>
                    </a:ext>
                  </a:extLst>
                </a:gridCol>
                <a:gridCol w="1605343">
                  <a:extLst>
                    <a:ext uri="{9D8B030D-6E8A-4147-A177-3AD203B41FA5}">
                      <a16:colId xmlns:a16="http://schemas.microsoft.com/office/drawing/2014/main" val="20001"/>
                    </a:ext>
                  </a:extLst>
                </a:gridCol>
                <a:gridCol w="1772920">
                  <a:extLst>
                    <a:ext uri="{9D8B030D-6E8A-4147-A177-3AD203B41FA5}">
                      <a16:colId xmlns:a16="http://schemas.microsoft.com/office/drawing/2014/main" val="20002"/>
                    </a:ext>
                  </a:extLst>
                </a:gridCol>
                <a:gridCol w="141732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noProof="0" dirty="0">
                          <a:solidFill>
                            <a:schemeClr val="tx1"/>
                          </a:solidFill>
                          <a:latin typeface="+mn-lt"/>
                          <a:ea typeface="+mn-ea"/>
                          <a:cs typeface="+mn-cs"/>
                        </a:rPr>
                        <a:t>TGbe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921002013"/>
              </p:ext>
            </p:extLst>
          </p:nvPr>
        </p:nvGraphicFramePr>
        <p:xfrm>
          <a:off x="381000" y="1524000"/>
          <a:ext cx="8382000" cy="4862407"/>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rPr>
                        <a:t>1066r1</a:t>
                      </a: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2"/>
                        </a:rPr>
                        <a:t>1190r2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chemeClr val="tx1"/>
                          </a:solidFill>
                          <a:effectLst/>
                          <a:latin typeface="+mn-lt"/>
                          <a:ea typeface="+mn-ea"/>
                          <a:cs typeface="+mn-cs"/>
                        </a:rPr>
                        <a:t>Improved Preamble Puncturing in 802.11be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Oded Redlich</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hlinkClick r:id="rId3"/>
                        </a:rPr>
                        <a:t>1486r2</a:t>
                      </a:r>
                      <a:endParaRPr lang="en-US" sz="120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FF0000"/>
                          </a:solidFill>
                          <a:effectLst/>
                          <a:latin typeface="+mn-lt"/>
                          <a:ea typeface="Times New Roman" panose="02020603050405020304" pitchFamily="18" charset="0"/>
                        </a:rPr>
                        <a:t>1535r1</a:t>
                      </a:r>
                    </a:p>
                  </a:txBody>
                  <a:tcPr anchor="b"/>
                </a:tc>
                <a:tc>
                  <a:txBody>
                    <a:bodyPr/>
                    <a:lstStyle/>
                    <a:p>
                      <a:pPr marL="0" marR="0">
                        <a:spcBef>
                          <a:spcPts val="0"/>
                        </a:spcBef>
                        <a:spcAft>
                          <a:spcPts val="0"/>
                        </a:spcAft>
                      </a:pPr>
                      <a:r>
                        <a:rPr lang="en-US" sz="1200" dirty="0">
                          <a:solidFill>
                            <a:schemeClr val="tx1"/>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chemeClr val="tx1"/>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 </a:t>
                      </a: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4"/>
                        </a:rPr>
                        <a:t>1554r1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Data Sharing for Multi-AP Coordination</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Sungjin Park</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5"/>
                        </a:rPr>
                        <a:t>1573r0</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Channel Info. Feedback Method 4 Multi-AP Coord.</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chemeClr val="tx1"/>
                          </a:solidFill>
                          <a:effectLst/>
                          <a:latin typeface="+mn-lt"/>
                          <a:ea typeface="MS Gothic" panose="020B0609070205080204" pitchFamily="49" charset="-128"/>
                        </a:rPr>
                        <a:t>Dandan Liang</a:t>
                      </a:r>
                      <a:endParaRPr lang="en-US" sz="120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chemeClr val="tx1"/>
                          </a:solidFill>
                          <a:effectLst/>
                          <a:latin typeface="+mn-lt"/>
                          <a:ea typeface="Times New Roman" panose="02020603050405020304" pitchFamily="18" charset="0"/>
                          <a:hlinkClick r:id="rId6"/>
                        </a:rPr>
                        <a:t>1593r1</a:t>
                      </a:r>
                      <a:endParaRPr lang="en-US" sz="1200" b="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Joint Sounding for Multi-AP Systems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Jianhan Liu</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2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7"/>
                        </a:rPr>
                        <a:t>1594r2</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chemeClr val="tx1"/>
                          </a:solidFill>
                          <a:effectLst/>
                          <a:latin typeface="+mn-lt"/>
                          <a:ea typeface="MS Gothic" panose="020B0609070205080204" pitchFamily="49" charset="-128"/>
                        </a:rPr>
                        <a:t>Coord. Beamforming/Null Steering Protocol in 11be</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chemeClr val="tx1"/>
                          </a:solidFill>
                          <a:effectLst/>
                          <a:latin typeface="+mn-lt"/>
                          <a:ea typeface="MS Gothic" panose="020B0609070205080204" pitchFamily="49" charset="-128"/>
                        </a:rPr>
                        <a:t>David L.-Perez</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1 SP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chemeClr val="tx1"/>
                          </a:solidFill>
                          <a:effectLst/>
                          <a:latin typeface="+mn-lt"/>
                          <a:ea typeface="MS Gothic" panose="020B0609070205080204" pitchFamily="49" charset="-128"/>
                        </a:rPr>
                        <a:t>Multi AP</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8"/>
                        </a:rPr>
                        <a:t>0773r7</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chemeClr val="tx1"/>
                          </a:solidFill>
                          <a:effectLst/>
                          <a:latin typeface="+mn-lt"/>
                          <a:ea typeface="+mn-ea"/>
                          <a:cs typeface="+mn-cs"/>
                        </a:rPr>
                        <a:t>Po-Kai Huang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chemeClr val="tx1"/>
                          </a:solidFill>
                          <a:effectLst/>
                          <a:latin typeface="+mn-lt"/>
                          <a:ea typeface="Times New Roman" panose="02020603050405020304" pitchFamily="18" charset="0"/>
                          <a:hlinkClick r:id="rId9"/>
                        </a:rPr>
                        <a:t>1082r4</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chemeClr val="tx1"/>
                          </a:solidFill>
                          <a:effectLst/>
                          <a:latin typeface="+mn-lt"/>
                          <a:ea typeface="MS Gothic" panose="020B0609070205080204" pitchFamily="49" charset="-128"/>
                          <a:cs typeface="+mn-cs"/>
                          <a:hlinkClick r:id="rId10"/>
                        </a:rPr>
                        <a:t>1116r2</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S Gothic" panose="020B0609070205080204" pitchFamily="49" charset="-128"/>
                        </a:rPr>
                        <a:t>4 SPs</a:t>
                      </a:r>
                      <a:endParaRPr lang="en-US" sz="120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1"/>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rPr>
                        <a:t>1509r2</a:t>
                      </a: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2"/>
                        </a:rPr>
                        <a:t>1512r1</a:t>
                      </a:r>
                      <a:endParaRPr lang="en-GB" sz="1200" u="none" kern="1200" dirty="0">
                        <a:solidFill>
                          <a:schemeClr val="tx1"/>
                        </a:solidFill>
                        <a:effectLst/>
                        <a:latin typeface="+mn-lt"/>
                        <a:ea typeface="MS Gothic" panose="020B0609070205080204" pitchFamily="49" charset="-128"/>
                        <a:cs typeface="+mn-cs"/>
                        <a:hlinkClick r:id="rId12">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3"/>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4"/>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bl>
          </a:graphicData>
        </a:graphic>
      </p:graphicFrame>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681176797"/>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1340r2</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Revisit Tone Plan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Brian Hart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anchor="b"/>
                </a:tc>
                <a:tc>
                  <a:txBody>
                    <a:bodyPr/>
                    <a:lstStyle/>
                    <a:p>
                      <a:pPr algn="ctr" fontAlgn="b"/>
                      <a:r>
                        <a:rPr lang="en-GB" sz="1200" b="0" kern="1200" dirty="0">
                          <a:solidFill>
                            <a:schemeClr val="tx1"/>
                          </a:solidFill>
                          <a:latin typeface="+mn-lt"/>
                          <a:ea typeface="+mn-ea"/>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1487r0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Ross Jian Yu</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1492r0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Phase Rotation for 320MHz</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Eunsung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Non-OFDMA Tone Plan for 320MHz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1516r0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11be Preamble Structure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Xiaogang Chen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1521r0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Further Thoughts on 11be Tone Plan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Bin Tian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178274999"/>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2"/>
                        </a:rPr>
                        <a:t>1497r0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Autodetection in 11be</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Sichan Noh</a:t>
                      </a:r>
                      <a:endParaRPr lang="en-US" sz="1200" u="none">
                        <a:solidFill>
                          <a:schemeClr val="tx1"/>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1459r0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HARQ applicable A-MPDU</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Lei Huang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HARQ</a:t>
                      </a:r>
                      <a:endParaRPr lang="en-US" sz="1200" u="none">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Consideration on HARQ feedback</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Taewon Song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a:solidFill>
                            <a:schemeClr val="tx1"/>
                          </a:solidFill>
                          <a:effectLst/>
                          <a:latin typeface="+mn-lt"/>
                          <a:ea typeface="MS Gothic" panose="020B0609070205080204" pitchFamily="49" charset="-128"/>
                          <a:cs typeface="+mn-cs"/>
                        </a:rPr>
                        <a:t>TG</a:t>
                      </a:r>
                      <a:endParaRPr lang="en-US" sz="1200" u="none" kern="1200" noProof="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045236037"/>
              </p:ext>
            </p:extLst>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1582r0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 AP Time &amp; Freq. Sharing in a TX </a:t>
                      </a:r>
                      <a:r>
                        <a:rPr lang="en-US" sz="1200" b="0" i="0" u="none" strike="noStrike" dirty="0" err="1">
                          <a:solidFill>
                            <a:srgbClr val="000000"/>
                          </a:solidFill>
                          <a:effectLst/>
                          <a:latin typeface="Times New Roman" panose="02020603050405020304" pitchFamily="18" charset="0"/>
                        </a:rPr>
                        <a:t>Opport</a:t>
                      </a:r>
                      <a:r>
                        <a:rPr lang="en-US" sz="1200" b="0" i="0" u="none" strike="noStrike" dirty="0">
                          <a:solidFill>
                            <a:srgbClr val="00000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1604r0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4"/>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SangSun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rPr>
                        <a:t>1822r0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rPr>
                        <a:t>1823r0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rPr>
                        <a:t>1836r0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rPr>
                        <a:t>1851r0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1855r0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Kona Island,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763961872"/>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rPr>
                        <a:t>1867r0</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rPr>
                        <a:t>1868r0</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1869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1888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4277532924"/>
              </p:ext>
            </p:extLst>
          </p:nvPr>
        </p:nvGraphicFramePr>
        <p:xfrm>
          <a:off x="533400" y="1524000"/>
          <a:ext cx="8153400"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1890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1900r0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MLA MAC Addresses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1901r0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1917</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993907771"/>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1924</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1925</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1926</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Dibakar</a:t>
                      </a:r>
                      <a:r>
                        <a:rPr lang="en-US" sz="1200" b="0" i="0" u="none" strike="noStrike" dirty="0">
                          <a:solidFill>
                            <a:srgbClr val="000000"/>
                          </a:solidFill>
                          <a:effectLst/>
                          <a:latin typeface="Times New Roman" panose="02020603050405020304" pitchFamily="18" charset="0"/>
                        </a:rPr>
                        <a:t>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258881368"/>
              </p:ext>
            </p:extLst>
          </p:nvPr>
        </p:nvGraphicFramePr>
        <p:xfrm>
          <a:off x="573842" y="1524000"/>
          <a:ext cx="7994728" cy="4830206"/>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mn-lt"/>
                          <a:hlinkClick r:id="rId2"/>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3"/>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4"/>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5"/>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6"/>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mn-lt"/>
                        </a:rPr>
                        <a:t>1979</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000000"/>
                          </a:solidFill>
                          <a:effectLst/>
                          <a:latin typeface="+mn-lt"/>
                        </a:rPr>
                        <a:t>Genady Tsodik</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rPr>
                        <a:t>1980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err="1">
                          <a:solidFill>
                            <a:srgbClr val="000000"/>
                          </a:solidFill>
                          <a:effectLst/>
                          <a:latin typeface="+mn-lt"/>
                        </a:rPr>
                        <a:t>Dandan</a:t>
                      </a:r>
                      <a:r>
                        <a:rPr lang="en-US" sz="1200" b="0" i="0" u="none" strike="noStrike" dirty="0">
                          <a:solidFill>
                            <a:srgbClr val="000000"/>
                          </a:solidFill>
                          <a:effectLst/>
                          <a:latin typeface="+mn-lt"/>
                        </a:rPr>
                        <a:t>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rPr>
                        <a:t>1981</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575665778"/>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extLst>
                  <a:ext uri="{0D108BD9-81ED-4DB2-BD59-A6C34878D82A}">
                    <a16:rowId xmlns:a16="http://schemas.microsoft.com/office/drawing/2014/main" val="3656549911"/>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3170315652"/>
                  </a:ext>
                </a:extLst>
              </a:tr>
              <a:tr h="297047">
                <a:tc>
                  <a:txBody>
                    <a:bodyPr/>
                    <a:lstStyle/>
                    <a:p>
                      <a:pPr algn="ctr"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a:solidFill>
                          <a:srgbClr val="000000"/>
                        </a:solidFill>
                        <a:effectLst/>
                        <a:latin typeface="+mn-lt"/>
                      </a:endParaRPr>
                    </a:p>
                  </a:txBody>
                  <a:tcPr marL="9525" marR="9525" marT="9525" marB="0" anchor="b"/>
                </a:tc>
                <a:tc>
                  <a:txBody>
                    <a:bodyPr/>
                    <a:lstStyle/>
                    <a:p>
                      <a:pPr algn="l" fontAlgn="b"/>
                      <a:endParaRPr lang="en-US" sz="1200" b="0" i="0" u="none" strike="noStrike" dirty="0">
                        <a:solidFill>
                          <a:srgbClr val="000000"/>
                        </a:solidFill>
                        <a:effectLst/>
                        <a:latin typeface="+mn-lt"/>
                      </a:endParaRP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Second:</a:t>
            </a:r>
          </a:p>
          <a:p>
            <a:r>
              <a:rPr lang="en-US" sz="2000" dirty="0"/>
              <a:t>Discussion: </a:t>
            </a:r>
          </a:p>
          <a:p>
            <a:r>
              <a:rPr lang="en-US" sz="2000" dirty="0"/>
              <a:t>Result: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Wednesday PM2</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42</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5346756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079760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44</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42670</TotalTime>
  <Words>3695</Words>
  <Application>Microsoft Office PowerPoint</Application>
  <PresentationFormat>On-screen Show (4:3)</PresentationFormat>
  <Paragraphs>1299</Paragraphs>
  <Slides>53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53</vt:i4>
      </vt:variant>
    </vt:vector>
  </HeadingPairs>
  <TitlesOfParts>
    <vt:vector size="60"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Submissions</vt:lpstr>
      <vt:lpstr>Agenda for Monday EVE</vt:lpstr>
      <vt:lpstr>PHY Ad-Hoc Session-Report</vt:lpstr>
      <vt:lpstr>MAC Ad-Hoc Session-Report</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Submissions</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1099</cp:revision>
  <cp:lastPrinted>1601-01-01T00:00:00Z</cp:lastPrinted>
  <dcterms:created xsi:type="dcterms:W3CDTF">2017-01-26T15:28:16Z</dcterms:created>
  <dcterms:modified xsi:type="dcterms:W3CDTF">2019-11-11T03:16:16Z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