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56" r:id="rId17"/>
    <p:sldId id="383" r:id="rId18"/>
    <p:sldId id="384" r:id="rId19"/>
    <p:sldId id="343" r:id="rId20"/>
    <p:sldId id="385" r:id="rId21"/>
    <p:sldId id="386" r:id="rId22"/>
    <p:sldId id="387" r:id="rId23"/>
    <p:sldId id="388" r:id="rId24"/>
    <p:sldId id="358" r:id="rId25"/>
    <p:sldId id="374" r:id="rId26"/>
    <p:sldId id="375" r:id="rId27"/>
    <p:sldId id="376" r:id="rId28"/>
    <p:sldId id="271" r:id="rId29"/>
    <p:sldId id="273" r:id="rId30"/>
    <p:sldId id="364" r:id="rId31"/>
    <p:sldId id="291" r:id="rId32"/>
    <p:sldId id="365" r:id="rId33"/>
    <p:sldId id="380" r:id="rId34"/>
    <p:sldId id="381" r:id="rId35"/>
    <p:sldId id="382" r:id="rId36"/>
    <p:sldId id="344" r:id="rId37"/>
    <p:sldId id="372" r:id="rId38"/>
    <p:sldId id="373" r:id="rId39"/>
    <p:sldId id="377" r:id="rId40"/>
    <p:sldId id="378" r:id="rId41"/>
    <p:sldId id="379" r:id="rId42"/>
    <p:sldId id="311" r:id="rId43"/>
    <p:sldId id="368" r:id="rId44"/>
    <p:sldId id="330" r:id="rId45"/>
    <p:sldId id="369" r:id="rId46"/>
    <p:sldId id="297" r:id="rId47"/>
    <p:sldId id="370" r:id="rId48"/>
    <p:sldId id="371" r:id="rId49"/>
    <p:sldId id="286" r:id="rId50"/>
    <p:sldId id="305" r:id="rId51"/>
    <p:sldId id="298" r:id="rId52"/>
    <p:sldId id="324" r:id="rId53"/>
    <p:sldId id="3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88" dt="2019-11-11T03:11:57.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1" d="100"/>
          <a:sy n="111"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3:16:13.415" v="1685" actId="20577"/>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2:46:10.994" v="1074"/>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2:46:10.994" v="1074"/>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2:46:20.247" v="1080"/>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2:46:20.247" v="1080"/>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2:46:29.057" v="1086"/>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2:46:29.057" v="1086"/>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0773-07-00be-multi-link-operation-framework.pptx" TargetMode="External"/><Relationship Id="rId13"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486-02-00be-further-discussion-for-11be-preamble.pptx" TargetMode="External"/><Relationship Id="rId7" Type="http://schemas.openxmlformats.org/officeDocument/2006/relationships/hyperlink" Target="https://mentor.ieee.org/802.11/dcn/19/11-19-1594-02-00be-coordinated-beamforming-null-steering-protocol-in-802-11be.pptx" TargetMode="External"/><Relationship Id="rId12"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1190-02-00be-improved-preamble-puncturing-in-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93-01-00be-joint-sounding-for-multi-ap-systems.pptx" TargetMode="External"/><Relationship Id="rId11" Type="http://schemas.openxmlformats.org/officeDocument/2006/relationships/hyperlink" Target="https://mentor.ieee.org/802.11/dcn/19/11-19-1405-03-00be-multi-link-operation-channel-access-discussion.pptx" TargetMode="External"/><Relationship Id="rId5" Type="http://schemas.openxmlformats.org/officeDocument/2006/relationships/hyperlink" Target="https://mentor.ieee.org/802.11/dcn/19/11-19-1573-00-00be-one-channel-information-feedback-method-for-multi-ap-coordination.pptx" TargetMode="External"/><Relationship Id="rId10" Type="http://schemas.openxmlformats.org/officeDocument/2006/relationships/hyperlink" Target="https://mentor.ieee.org/802.11/dcn/19/11-19-1116-02-00be-channel-access-in-multi-band-operation.pptx" TargetMode="External"/><Relationship Id="rId4" Type="http://schemas.openxmlformats.org/officeDocument/2006/relationships/hyperlink" Target="https://mentor.ieee.org/802.11/dcn/19/11-19-1554-01-00be-data-sharing-for-multi-ap-coordination.pptx" TargetMode="External"/><Relationship Id="rId9" Type="http://schemas.openxmlformats.org/officeDocument/2006/relationships/hyperlink" Target="https://mentor.ieee.org/802.11/dcn/19/11-19-1082-04-00be-multi-link-operation-dynamic-tid-transfer.pptx" TargetMode="External"/><Relationship Id="rId14" Type="http://schemas.openxmlformats.org/officeDocument/2006/relationships/hyperlink" Target="https://mentor.ieee.org/802.11/dcn/19/11-19-1510-01-00be-eht-power-saving-considering-multi-link.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459-00-00be-harq-applicable-a-mpdu.pptx" TargetMode="External"/><Relationship Id="rId7"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497-00-00be-auto-detection-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78-00-00be-an-harq-transmission-scheme-for-11be.pptx" TargetMode="External"/><Relationship Id="rId4" Type="http://schemas.openxmlformats.org/officeDocument/2006/relationships/hyperlink" Target="https://mentor.ieee.org/802.11/dcn/19/11-19-1553-00-00be-consideration-on-harq-feedback.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780-00-00be-ar-vr-on-eht-design-considerations.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779-00-00be-downlink-spatial-reuse-parameter-framework-with-coordinated-beamforming-null-steering-for-802-11be.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78-00-00be-multiple-links-asynchronous-and-synchronous-transmission.pptx" TargetMode="External"/><Relationship Id="rId5" Type="http://schemas.openxmlformats.org/officeDocument/2006/relationships/hyperlink" Target="https://mentor.ieee.org/802.11/dcn/19/11-19-1652-01-00be-multi-ap-transmission-procedure.pptx" TargetMode="External"/><Relationship Id="rId10" Type="http://schemas.openxmlformats.org/officeDocument/2006/relationships/hyperlink" Target="https://mentor.ieee.org/802.11/dcn/19/11-19-1855-00-00be-802-1ax-overview.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788-00-00be-coordinated-ofdma-ope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857-00-00be-multilink-power-save-followup.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77-00-00be-16-spatial-stream-support.pptx" TargetMode="External"/><Relationship Id="rId5" Type="http://schemas.openxmlformats.org/officeDocument/2006/relationships/hyperlink" Target="https://mentor.ieee.org/802.11/dcn/19/11-19-1872-00-00be-joint-mu-analysis-simulations.pptx" TargetMode="External"/><Relationship Id="rId4" Type="http://schemas.openxmlformats.org/officeDocument/2006/relationships/hyperlink" Target="https://mentor.ieee.org/802.11/dcn/19/11-19-1858-00-00be-harq-system-level-simulation-resul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07-00-00be-multiple-ru-combinations-for-eht.pptx" TargetMode="External"/><Relationship Id="rId3" Type="http://schemas.openxmlformats.org/officeDocument/2006/relationships/hyperlink" Target="https://mentor.ieee.org/802.11/dcn/19/11-19-1899-00-00be-mla-mac-addresses-considerations.pptx" TargetMode="External"/><Relationship Id="rId7" Type="http://schemas.openxmlformats.org/officeDocument/2006/relationships/hyperlink" Target="https://mentor.ieee.org/802.11/dcn/19/11-19-1904-00-00be-mlo-link-management-follow-up.pptx" TargetMode="External"/><Relationship Id="rId12" Type="http://schemas.openxmlformats.org/officeDocument/2006/relationships/hyperlink" Target="https://mentor.ieee.org/802.11/dcn/19/11-19-1911-00-00be-11be-channelization-discussion.pptx" TargetMode="External"/><Relationship Id="rId2" Type="http://schemas.openxmlformats.org/officeDocument/2006/relationships/hyperlink" Target="https://mentor.ieee.org/802.11/dcn/19/11-19-1895-00-00be-setup-for-multi-ap-coordin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3-00-00be-uplink-coordinated-multi-ap.pptx" TargetMode="External"/><Relationship Id="rId11" Type="http://schemas.openxmlformats.org/officeDocument/2006/relationships/hyperlink" Target="https://mentor.ieee.org/802.11/dcn/19/11-19-1910-00-00be-p-matrices-to-support-more-than-8-tx-chains.pptx" TargetMode="External"/><Relationship Id="rId5" Type="http://schemas.openxmlformats.org/officeDocument/2006/relationships/hyperlink" Target="https://mentor.ieee.org/802.11/dcn/19/11-19-1901-00-00be-priority-access-support-in-ieee-802-11be-what-and-why.pptx" TargetMode="External"/><Relationship Id="rId10" Type="http://schemas.openxmlformats.org/officeDocument/2006/relationships/hyperlink" Target="https://mentor.ieee.org/802.11/dcn/19/11-19-1909-00-00be-performance-of-jt-with-wireless-backhaul.pptx" TargetMode="External"/><Relationship Id="rId4" Type="http://schemas.openxmlformats.org/officeDocument/2006/relationships/hyperlink" Target="https://mentor.ieee.org/802.11/dcn/19/11-19-1900-00-00be-mla-security-considerations.pptx" TargetMode="External"/><Relationship Id="rId9" Type="http://schemas.openxmlformats.org/officeDocument/2006/relationships/hyperlink" Target="https://mentor.ieee.org/802.11/dcn/19/11-19-1908-00-00be-multi-ru-suppor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32-00-00be-multi-link-policy-framework.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31-00-00be-multi-ap-group-formation-follow-up.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8-00-00be-multi-link-operation-performance-evaluation.pptx" TargetMode="External"/><Relationship Id="rId5" Type="http://schemas.openxmlformats.org/officeDocument/2006/relationships/hyperlink" Target="https://mentor.ieee.org/802.11/dcn/19/11-19-1927-00-00be-multi-link-operation-simulation-methodology.pptx" TargetMode="External"/><Relationship Id="rId10" Type="http://schemas.openxmlformats.org/officeDocument/2006/relationships/hyperlink" Target="https://mentor.ieee.org/802.11/dcn/19/11-19-1939-00-00be-calibration-of-implicit-sounding.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3-00-00be-capabilities-to-support-time-aware-scheduling-in-802-11be.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961-00-00be-multi-ap-group-establishment.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72-00-00be-operation-of-virtual-bss-architecture-for-multi-ap-coordination.pptx" TargetMode="External"/><Relationship Id="rId5" Type="http://schemas.openxmlformats.org/officeDocument/2006/relationships/hyperlink" Target="https://mentor.ieee.org/802.11/dcn/19/11-19-1963-00-00be-multi-link-security-and-aggregation-operations.pptx" TargetMode="External"/><Relationship Id="rId4" Type="http://schemas.openxmlformats.org/officeDocument/2006/relationships/hyperlink" Target="https://mentor.ieee.org/802.11/dcn/19/11-19-1962-00-00be-multi-link-upper-mac-entity-instance-new-frame-mac-header.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1">
              <a:lnSpc>
                <a:spcPct val="80000"/>
              </a:lnSpc>
              <a:buFont typeface="Arial" panose="020B0604020202020204" pitchFamily="34" charset="0"/>
              <a:buChar char="•"/>
            </a:pPr>
            <a:endParaRPr lang="en-US" altLang="en-US" sz="12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lvl="1">
              <a:lnSpc>
                <a:spcPct val="80000"/>
              </a:lnSpc>
              <a:buFont typeface="Arial" panose="020B0604020202020204" pitchFamily="34" charset="0"/>
              <a:buChar char="•"/>
            </a:pPr>
            <a:endParaRPr lang="en-US" altLang="en-US" sz="1100" dirty="0"/>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1">
              <a:lnSpc>
                <a:spcPct val="80000"/>
              </a:lnSpc>
              <a:buFont typeface="Arial" panose="020B0604020202020204" pitchFamily="34" charset="0"/>
              <a:buChar char="•"/>
            </a:pPr>
            <a:endParaRPr lang="en-US" altLang="en-US" sz="1100" dirty="0"/>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87783395"/>
              </p:ext>
            </p:extLst>
          </p:nvPr>
        </p:nvGraphicFramePr>
        <p:xfrm>
          <a:off x="914400" y="2324154"/>
          <a:ext cx="7355903" cy="304800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921002013"/>
              </p:ext>
            </p:extLst>
          </p:nvPr>
        </p:nvGraphicFramePr>
        <p:xfrm>
          <a:off x="381000" y="1524000"/>
          <a:ext cx="8382000" cy="4862407"/>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rPr>
                        <a:t>1066r1</a:t>
                      </a: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2"/>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3"/>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rPr>
                        <a:t>1535r1</a:t>
                      </a: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4"/>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5"/>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6"/>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7"/>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8"/>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0"/>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1"/>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rPr>
                        <a:t>1509r2</a:t>
                      </a: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2"/>
                        </a:rPr>
                        <a:t>1512r1</a:t>
                      </a:r>
                      <a:endParaRPr lang="en-GB" sz="1200" u="none" kern="1200" dirty="0">
                        <a:solidFill>
                          <a:schemeClr val="tx1"/>
                        </a:solidFill>
                        <a:effectLst/>
                        <a:latin typeface="+mn-lt"/>
                        <a:ea typeface="MS Gothic" panose="020B0609070205080204" pitchFamily="49" charset="-128"/>
                        <a:cs typeface="+mn-cs"/>
                        <a:hlinkClick r:id="rId12">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3"/>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4"/>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81176797"/>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178274999"/>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2"/>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45236037"/>
              </p:ext>
            </p:extLst>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1582r0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1604r0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4"/>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1822r0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1823r0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1836r0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1851r0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63961872"/>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1868r0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1869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7532924"/>
              </p:ext>
            </p:extLst>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1890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93907771"/>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1926</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58881368"/>
              </p:ext>
            </p:extLst>
          </p:nvPr>
        </p:nvGraphicFramePr>
        <p:xfrm>
          <a:off x="573842" y="1524000"/>
          <a:ext cx="7994728" cy="4830206"/>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mn-lt"/>
                          <a:hlinkClick r:id="rId2"/>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3"/>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4"/>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5"/>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6"/>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rPr>
                        <a:t>1980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err="1">
                          <a:solidFill>
                            <a:srgbClr val="000000"/>
                          </a:solidFill>
                          <a:effectLst/>
                          <a:latin typeface="+mn-lt"/>
                        </a:rPr>
                        <a:t>Dandan</a:t>
                      </a:r>
                      <a:r>
                        <a:rPr lang="en-US" sz="1200" b="0" i="0" u="none" strike="noStrike" dirty="0">
                          <a:solidFill>
                            <a:srgbClr val="000000"/>
                          </a:solidFill>
                          <a:effectLst/>
                          <a:latin typeface="+mn-lt"/>
                        </a:rPr>
                        <a:t>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rPr>
                        <a:t>1981</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9760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42670</TotalTime>
  <Words>3695</Words>
  <Application>Microsoft Office PowerPoint</Application>
  <PresentationFormat>On-screen Show (4:3)</PresentationFormat>
  <Paragraphs>1299</Paragraphs>
  <Slides>53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Submissions</vt:lpstr>
      <vt:lpstr>Agenda for Monday EVE</vt:lpstr>
      <vt:lpstr>PHY Ad-Hoc Session-Report</vt:lpstr>
      <vt:lpstr>MAC Ad-Hoc Session-Report</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Submissions</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2019-11-11T03:16:16Z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