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02" r:id="rId2"/>
    <p:sldId id="303" r:id="rId3"/>
    <p:sldId id="324" r:id="rId4"/>
    <p:sldId id="346" r:id="rId5"/>
    <p:sldId id="345" r:id="rId6"/>
    <p:sldId id="342" r:id="rId7"/>
    <p:sldId id="347" r:id="rId8"/>
    <p:sldId id="331" r:id="rId9"/>
    <p:sldId id="334" r:id="rId10"/>
    <p:sldId id="336" r:id="rId11"/>
    <p:sldId id="335" r:id="rId12"/>
    <p:sldId id="294" r:id="rId13"/>
    <p:sldId id="343" r:id="rId14"/>
    <p:sldId id="34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lix Fellhauer" initials="FF" lastIdx="1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606060"/>
    <a:srgbClr val="BFBFBF"/>
    <a:srgbClr val="A7FFA7"/>
    <a:srgbClr val="4E4EFF"/>
    <a:srgbClr val="DD9051"/>
    <a:srgbClr val="D26E1A"/>
    <a:srgbClr val="606D37"/>
    <a:srgbClr val="02CDFF"/>
    <a:srgbClr val="5E53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91" autoAdjust="0"/>
    <p:restoredTop sz="94660"/>
  </p:normalViewPr>
  <p:slideViewPr>
    <p:cSldViewPr>
      <p:cViewPr varScale="1">
        <p:scale>
          <a:sx n="98" d="100"/>
          <a:sy n="98" d="100"/>
        </p:scale>
        <p:origin x="892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3408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802.11-18/0xxxr0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2018,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802.11-18/0xxxr2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2018,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802.11-18/0xxxr0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2018,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16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802.11-19/0xxxr0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2018,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09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802.11-19/1717r2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5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1.png"/><Relationship Id="rId7" Type="http://schemas.openxmlformats.org/officeDocument/2006/relationships/image" Target="../media/image80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.png"/><Relationship Id="rId5" Type="http://schemas.openxmlformats.org/officeDocument/2006/relationships/image" Target="../media/image50.png"/><Relationship Id="rId10" Type="http://schemas.openxmlformats.org/officeDocument/2006/relationships/image" Target="../media/image90.png"/><Relationship Id="rId4" Type="http://schemas.openxmlformats.org/officeDocument/2006/relationships/image" Target="../media/image23.png"/><Relationship Id="rId9" Type="http://schemas.openxmlformats.org/officeDocument/2006/relationships/image" Target="../media/image7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52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547642" y="757237"/>
            <a:ext cx="8367757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Strongest Tap FTM for PEDMG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2019-10-02</a:t>
            </a:r>
            <a:endParaRPr lang="en-GB" sz="2000" b="0" kern="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62903"/>
              </p:ext>
            </p:extLst>
          </p:nvPr>
        </p:nvGraphicFramePr>
        <p:xfrm>
          <a:off x="522288" y="2281238"/>
          <a:ext cx="791845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" name="Document" r:id="rId3" imgW="8252039" imgH="2534496" progId="Word.Document.8">
                  <p:embed/>
                </p:oleObj>
              </mc:Choice>
              <mc:Fallback>
                <p:oleObj name="Document" r:id="rId3" imgW="8252039" imgH="253449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81238"/>
                        <a:ext cx="7918450" cy="243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4806" y="2527849"/>
            <a:ext cx="4402738" cy="1538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0813" cy="1065213"/>
          </a:xfrm>
        </p:spPr>
        <p:txBody>
          <a:bodyPr/>
          <a:lstStyle/>
          <a:p>
            <a:r>
              <a:rPr lang="en-US" dirty="0" smtClean="0"/>
              <a:t>Request: Enabling </a:t>
            </a:r>
            <a:r>
              <a:rPr lang="en-US" dirty="0"/>
              <a:t>Strongest Tap </a:t>
            </a:r>
            <a:r>
              <a:rPr lang="en-US" dirty="0" smtClean="0"/>
              <a:t>FTM </a:t>
            </a:r>
            <a:r>
              <a:rPr lang="en-US" dirty="0"/>
              <a:t>for </a:t>
            </a:r>
            <a:r>
              <a:rPr lang="en-US" dirty="0" smtClean="0"/>
              <a:t>PEDMG </a:t>
            </a:r>
            <a:r>
              <a:rPr lang="en-US" dirty="0"/>
              <a:t>– EDMG-Header-A </a:t>
            </a:r>
            <a:r>
              <a:rPr lang="en-US" dirty="0" smtClean="0"/>
              <a:t>Definition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" y="1778913"/>
            <a:ext cx="4738694" cy="4774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see </a:t>
            </a:r>
            <a:r>
              <a:rPr lang="en-DE" sz="2000" dirty="0" smtClean="0"/>
              <a:t>29.3.3.3.2.3</a:t>
            </a:r>
            <a:r>
              <a:rPr lang="de-DE" sz="2000" dirty="0" smtClean="0"/>
              <a:t>: </a:t>
            </a:r>
            <a:r>
              <a:rPr lang="en-US" sz="2000" dirty="0" smtClean="0"/>
              <a:t>Reserved </a:t>
            </a:r>
            <a:r>
              <a:rPr lang="en-US" sz="2000" dirty="0"/>
              <a:t>bit in EDMG-Header-A for </a:t>
            </a:r>
            <a:r>
              <a:rPr lang="en-US" sz="2000" dirty="0" smtClean="0"/>
              <a:t>SC (EDMG-MCS </a:t>
            </a:r>
            <a:r>
              <a:rPr lang="en-US" sz="2000" dirty="0"/>
              <a:t>field definition when </a:t>
            </a:r>
            <a:r>
              <a:rPr lang="en-US" sz="2000" dirty="0" smtClean="0"/>
              <a:t>Number </a:t>
            </a:r>
            <a:r>
              <a:rPr lang="en-US" sz="2000" dirty="0"/>
              <a:t>of SS field is </a:t>
            </a:r>
            <a:r>
              <a:rPr lang="en-US" sz="2000" dirty="0" smtClean="0"/>
              <a:t>0) to </a:t>
            </a:r>
            <a:r>
              <a:rPr lang="en-US" sz="2000" dirty="0"/>
              <a:t>request first path vs. strongest path measurement: signal, if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 smtClean="0"/>
              <a:t>ToA</a:t>
            </a:r>
            <a:r>
              <a:rPr lang="en-US" sz="1800" dirty="0" smtClean="0"/>
              <a:t> </a:t>
            </a:r>
            <a:r>
              <a:rPr lang="en-US" sz="1800" dirty="0"/>
              <a:t>timestamp shall be based on the </a:t>
            </a:r>
            <a:r>
              <a:rPr lang="en-US" sz="1800" u="sng" dirty="0"/>
              <a:t>strongest arrival path</a:t>
            </a:r>
            <a:r>
              <a:rPr lang="en-US" sz="1800" dirty="0"/>
              <a:t> of the </a:t>
            </a:r>
            <a:r>
              <a:rPr lang="en-US" sz="1800" dirty="0" smtClean="0"/>
              <a:t>CIR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/>
              <a:t>ToA</a:t>
            </a:r>
            <a:r>
              <a:rPr lang="en-US" sz="1800" dirty="0"/>
              <a:t> timestamp shall be based on the </a:t>
            </a:r>
            <a:r>
              <a:rPr lang="en-US" sz="1800" u="sng" dirty="0"/>
              <a:t>first arrival path</a:t>
            </a:r>
            <a:r>
              <a:rPr lang="en-US" sz="1800" dirty="0"/>
              <a:t> of the </a:t>
            </a:r>
            <a:r>
              <a:rPr lang="en-US" sz="1800" dirty="0" smtClean="0"/>
              <a:t>CIR</a:t>
            </a:r>
          </a:p>
          <a:p>
            <a:pPr marL="457200" lvl="1" indent="0"/>
            <a:endParaRPr lang="en-US" sz="1800" dirty="0"/>
          </a:p>
          <a:p>
            <a:pPr marL="457200" lvl="1" indent="0"/>
            <a:endParaRPr lang="en-US" sz="1800" dirty="0"/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1371600" lvl="3" indent="0"/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105" name="Straight Arrow Connector 104"/>
          <p:cNvCxnSpPr/>
          <p:nvPr/>
        </p:nvCxnSpPr>
        <p:spPr bwMode="auto">
          <a:xfrm>
            <a:off x="580216" y="5799120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732616" y="4876800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732616" y="4876800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734782" y="5819644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 flipV="1">
            <a:off x="1168931" y="5498671"/>
            <a:ext cx="0" cy="29527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V="1">
            <a:off x="1330857" y="5664872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 flipV="1">
            <a:off x="2399490" y="5073474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V="1">
            <a:off x="2561416" y="5636784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V="1">
            <a:off x="2713816" y="5714293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2942416" y="571946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4800600" y="5799120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V="1">
            <a:off x="4953000" y="4876800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4953000" y="4876800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955166" y="5819644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 flipV="1">
            <a:off x="5389315" y="5498671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 flipV="1">
            <a:off x="5551241" y="5664872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6619874" y="5073474"/>
            <a:ext cx="0" cy="72350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flipV="1">
            <a:off x="6781800" y="5636784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 flipV="1">
            <a:off x="6934200" y="571042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 flipV="1">
            <a:off x="7162800" y="571946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2743200" y="5079834"/>
            <a:ext cx="17335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EDMG Header-A</a:t>
            </a:r>
            <a:br>
              <a:rPr lang="en-US" sz="1600" b="1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 flag = 0</a:t>
            </a:r>
            <a:endParaRPr lang="en-US" sz="16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64"/>
              <p:cNvSpPr txBox="1"/>
              <p:nvPr/>
            </p:nvSpPr>
            <p:spPr>
              <a:xfrm>
                <a:off x="997447" y="5791708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7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447" y="5791708"/>
                <a:ext cx="420821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64"/>
              <p:cNvSpPr txBox="1"/>
              <p:nvPr/>
            </p:nvSpPr>
            <p:spPr>
              <a:xfrm>
                <a:off x="6495190" y="5749094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8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190" y="5749094"/>
                <a:ext cx="420821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9" name="Gerader Verbinder 7"/>
          <p:cNvCxnSpPr/>
          <p:nvPr/>
        </p:nvCxnSpPr>
        <p:spPr bwMode="auto">
          <a:xfrm flipH="1" flipV="1">
            <a:off x="1172383" y="5766236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Gerader Verbinder 43"/>
          <p:cNvCxnSpPr/>
          <p:nvPr/>
        </p:nvCxnSpPr>
        <p:spPr bwMode="auto">
          <a:xfrm flipH="1" flipV="1">
            <a:off x="6624331" y="5761410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935168" y="6001140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255506" y="600114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155552" y="6001140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475890" y="600114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cxnSp>
        <p:nvCxnSpPr>
          <p:cNvPr id="135" name="Straight Connector 83"/>
          <p:cNvCxnSpPr/>
          <p:nvPr/>
        </p:nvCxnSpPr>
        <p:spPr bwMode="auto">
          <a:xfrm flipV="1">
            <a:off x="6490369" y="5664034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83"/>
          <p:cNvCxnSpPr/>
          <p:nvPr/>
        </p:nvCxnSpPr>
        <p:spPr bwMode="auto">
          <a:xfrm flipV="1">
            <a:off x="2273637" y="5667900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162800" y="5079834"/>
            <a:ext cx="17335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EDMG Header-A</a:t>
            </a:r>
            <a:br>
              <a:rPr lang="en-US" sz="1600" b="1" dirty="0">
                <a:solidFill>
                  <a:schemeClr val="tx1"/>
                </a:solidFill>
              </a:rPr>
            </a:br>
            <a:r>
              <a:rPr lang="en-US" sz="1600" b="1" dirty="0">
                <a:solidFill>
                  <a:schemeClr val="tx1"/>
                </a:solidFill>
              </a:rPr>
              <a:t> flag = </a:t>
            </a:r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1455" y="1708924"/>
            <a:ext cx="4038825" cy="56619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 bwMode="auto">
          <a:xfrm>
            <a:off x="4836071" y="3932767"/>
            <a:ext cx="4274209" cy="11375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360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0813" cy="1065213"/>
          </a:xfrm>
        </p:spPr>
        <p:txBody>
          <a:bodyPr/>
          <a:lstStyle/>
          <a:p>
            <a:r>
              <a:rPr lang="en-US" dirty="0" smtClean="0"/>
              <a:t>Report: </a:t>
            </a:r>
            <a:r>
              <a:rPr lang="en-US" dirty="0" err="1" smtClean="0"/>
              <a:t>ToA</a:t>
            </a:r>
            <a:r>
              <a:rPr lang="en-US" dirty="0" smtClean="0"/>
              <a:t> Error Field in FTM Frame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778913"/>
            <a:ext cx="8534400" cy="4774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Feedback, which tap of the CIR was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FTM </a:t>
            </a:r>
            <a:r>
              <a:rPr lang="en-US" dirty="0" smtClean="0"/>
              <a:t>Frame / FTM Action field format (9.6.7.33)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reserved bit to indicate, </a:t>
            </a:r>
            <a:r>
              <a:rPr lang="en-US" dirty="0"/>
              <a:t>if the </a:t>
            </a:r>
            <a:r>
              <a:rPr lang="en-US" dirty="0" err="1"/>
              <a:t>ToA</a:t>
            </a:r>
            <a:r>
              <a:rPr lang="en-US" dirty="0"/>
              <a:t> timestamp </a:t>
            </a:r>
            <a:r>
              <a:rPr lang="en-US" dirty="0" smtClean="0"/>
              <a:t>was calculated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 the first </a:t>
            </a:r>
            <a:r>
              <a:rPr lang="en-US" dirty="0" smtClean="0"/>
              <a:t>tap of </a:t>
            </a:r>
            <a:r>
              <a:rPr lang="en-US" dirty="0"/>
              <a:t>the CIR (if set to 0)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or the strongest tap of the CIR (if set to 1)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371600" lvl="3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839" y="4343400"/>
            <a:ext cx="4095961" cy="137167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 bwMode="auto">
          <a:xfrm>
            <a:off x="6612737" y="4648200"/>
            <a:ext cx="1453284" cy="46268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96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321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[1</a:t>
            </a:r>
            <a:r>
              <a:rPr lang="en-US" dirty="0">
                <a:solidFill>
                  <a:schemeClr val="tx1"/>
                </a:solidFill>
              </a:rPr>
              <a:t>] Draft P802.11az </a:t>
            </a:r>
            <a:r>
              <a:rPr lang="en-US" dirty="0" smtClean="0">
                <a:solidFill>
                  <a:schemeClr val="tx1"/>
                </a:solidFill>
              </a:rPr>
              <a:t>D1.0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[2] "</a:t>
            </a:r>
            <a:r>
              <a:rPr lang="en-US" dirty="0" smtClean="0"/>
              <a:t>First Path FTM SFD Text", IEEE 802.11-17/1884r1</a:t>
            </a:r>
          </a:p>
          <a:p>
            <a:r>
              <a:rPr lang="en-US" dirty="0" smtClean="0"/>
              <a:t>[3] </a:t>
            </a:r>
            <a:r>
              <a:rPr lang="en-US" dirty="0"/>
              <a:t>D. W. Marquardt, “An Algorithm for Least Square Estimation of Non-Linear Parameters,” Jun. 1963</a:t>
            </a:r>
          </a:p>
          <a:p>
            <a:r>
              <a:rPr lang="en-US" dirty="0" smtClean="0"/>
              <a:t>[4] </a:t>
            </a:r>
            <a:r>
              <a:rPr lang="en-US" dirty="0"/>
              <a:t>F. Fellhauer et al., "Non-Line-of-Sight Positioning for mmWave Communications," IEEE 19th International </a:t>
            </a:r>
            <a:r>
              <a:rPr lang="en-US" dirty="0" smtClean="0"/>
              <a:t>SPAWC Workshop, </a:t>
            </a:r>
            <a:r>
              <a:rPr lang="en-US" dirty="0"/>
              <a:t>Kalamata, Greece, 2018. 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/>
              <a:t>5] 11-19-1507-02-00az-clause-11-22-6-4-9-cids.docx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35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3213"/>
          </a:xfrm>
        </p:spPr>
        <p:txBody>
          <a:bodyPr anchor="ctr"/>
          <a:lstStyle/>
          <a:p>
            <a:pPr algn="ctr"/>
            <a:r>
              <a:rPr lang="en-US" sz="6600" dirty="0" smtClean="0"/>
              <a:t>APPENDIX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Month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5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981200"/>
                <a:ext cx="8458200" cy="4113213"/>
              </a:xfrm>
            </p:spPr>
            <p:txBody>
              <a:bodyPr/>
              <a:lstStyle/>
              <a:p>
                <a:r>
                  <a:rPr lang="en-US" sz="2000" u="sng" dirty="0">
                    <a:solidFill>
                      <a:schemeClr val="tx1"/>
                    </a:solidFill>
                  </a:rPr>
                  <a:t>Parameters: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various</m:t>
                    </m:r>
                    <m: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positions</m:t>
                    </m:r>
                    <m: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on</m:t>
                    </m:r>
                    <m:r>
                      <a:rPr lang="de-DE" sz="20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20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regular</m:t>
                    </m:r>
                    <m: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20×20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-grid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  <m:r>
                      <a:rPr lang="de-DE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in center of scenario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Room Dimensions: </a:t>
                </a:r>
                <a14:m>
                  <m:oMath xmlns:m="http://schemas.openxmlformats.org/officeDocument/2006/math"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15</m:t>
                    </m:r>
                    <m:r>
                      <a:rPr lang="de-DE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×20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lang="de-DE" sz="20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Realizations: </a:t>
                </a:r>
                <a14:m>
                  <m:oMath xmlns:m="http://schemas.openxmlformats.org/officeDocument/2006/math">
                    <m:r>
                      <a:rPr lang="de-DE" sz="20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de-DE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20×20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=4000</m:t>
                    </m:r>
                  </m:oMath>
                </a14:m>
                <a:endParaRPr lang="de-DE" sz="2000" b="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FTM inaccuracy: </a:t>
                </a:r>
                <a14:m>
                  <m:oMath xmlns:m="http://schemas.openxmlformats.org/officeDocument/2006/math"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(0,</m:t>
                    </m:r>
                    <m:sSubSup>
                      <m:sSubSupPr>
                        <m:ctrlP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TOF</m:t>
                        </m:r>
                      </m:sub>
                      <m:sup>
                        <m: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Angular inaccuracy: </a:t>
                </a:r>
                <a14:m>
                  <m:oMath xmlns:m="http://schemas.openxmlformats.org/officeDocument/2006/math">
                    <m:r>
                      <a:rPr lang="de-DE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de-DE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(0,</m:t>
                    </m:r>
                    <m:sSubSup>
                      <m:sSubSupPr>
                        <m:ctrlP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AOA</m:t>
                        </m:r>
                        <m:r>
                          <a:rPr lang="de-DE" sz="20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de-DE" sz="20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sub>
                      <m:sup>
                        <m: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Inaccuracy of AOA/D, TOF equal for both paths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eq. (1) solved with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Levenberg</a:t>
                </a:r>
                <a:r>
                  <a:rPr lang="en-US" sz="2000" dirty="0">
                    <a:solidFill>
                      <a:schemeClr val="tx1"/>
                    </a:solidFill>
                  </a:rPr>
                  <a:t>–Marquardt algorithm</a:t>
                </a:r>
              </a:p>
              <a:p>
                <a:r>
                  <a:rPr lang="en-US" sz="2000" u="sng" dirty="0">
                    <a:solidFill>
                      <a:schemeClr val="tx1"/>
                    </a:solidFill>
                  </a:rPr>
                  <a:t>NOTE</a:t>
                </a:r>
                <a:r>
                  <a:rPr lang="en-US" sz="2000" dirty="0">
                    <a:solidFill>
                      <a:schemeClr val="tx1"/>
                    </a:solidFill>
                  </a:rPr>
                  <a:t>: LOS in figure refers to noisy LOS due to obstruction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981200"/>
                <a:ext cx="8458200" cy="4113213"/>
              </a:xfrm>
              <a:blipFill>
                <a:blip r:embed="rId2"/>
                <a:stretch>
                  <a:fillRect l="-793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0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799" y="606425"/>
            <a:ext cx="7770813" cy="1065213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51816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presentation covers comments </a:t>
            </a:r>
            <a:r>
              <a:rPr lang="en-US" dirty="0" smtClean="0"/>
              <a:t>open CIDs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FTM measurement for strongest CIR tap for PEDMG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excluding PDMG, due to limited use-cases (no first path AWV)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CID #: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1427: R2I / I2R </a:t>
            </a:r>
            <a:r>
              <a:rPr lang="en-US" dirty="0" err="1" smtClean="0"/>
              <a:t>ToA</a:t>
            </a:r>
            <a:r>
              <a:rPr lang="en-US" dirty="0" smtClean="0"/>
              <a:t> Type to distinguish b/w first vs. strongest tap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2349: option to include strongest tap FTM with new trigger field 5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presentations shows the motivation behind these comments and proposes corresponding resolutions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41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799" y="381000"/>
            <a:ext cx="7770813" cy="1065213"/>
          </a:xfrm>
        </p:spPr>
        <p:txBody>
          <a:bodyPr/>
          <a:lstStyle/>
          <a:p>
            <a:r>
              <a:rPr lang="de-DE" dirty="0" smtClean="0"/>
              <a:t>Motivation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799" y="1219200"/>
            <a:ext cx="7453463" cy="253709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ToA</a:t>
            </a:r>
            <a:r>
              <a:rPr lang="en-US" dirty="0" smtClean="0"/>
              <a:t> and optionally AOA/AOD measurements </a:t>
            </a:r>
            <a:r>
              <a:rPr lang="en-US" u="sng" dirty="0" smtClean="0"/>
              <a:t>of </a:t>
            </a:r>
            <a:r>
              <a:rPr lang="en-US" u="sng" dirty="0"/>
              <a:t>strongest arrival </a:t>
            </a:r>
            <a:r>
              <a:rPr lang="en-US" u="sng" dirty="0" smtClean="0"/>
              <a:t>path (tap)</a:t>
            </a:r>
            <a:r>
              <a:rPr lang="en-US" dirty="0" smtClean="0"/>
              <a:t> of the CIR may be required for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precise clock offset estimation </a:t>
            </a:r>
            <a:r>
              <a:rPr lang="en-US" sz="1900" dirty="0" smtClean="0"/>
              <a:t>in obstructed LOS (</a:t>
            </a:r>
            <a:r>
              <a:rPr lang="en-US" sz="1900" dirty="0" err="1" smtClean="0"/>
              <a:t>oLOS</a:t>
            </a:r>
            <a:r>
              <a:rPr lang="en-US" sz="1900" dirty="0" smtClean="0"/>
              <a:t>) scenarios, e.g., for sync of wireless speakers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700" dirty="0" smtClean="0"/>
              <a:t>synchronization of multiple wireless speakers in </a:t>
            </a:r>
            <a:r>
              <a:rPr lang="en-US" sz="1700" dirty="0" err="1" smtClean="0"/>
              <a:t>oLOS</a:t>
            </a:r>
            <a:r>
              <a:rPr lang="en-US" sz="1700" dirty="0" smtClean="0"/>
              <a:t> scenario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700" dirty="0" smtClean="0"/>
              <a:t>strongest tap FTM provides higher SNR </a:t>
            </a:r>
            <a:r>
              <a:rPr lang="en-US" sz="1700" dirty="0" smtClean="0">
                <a:sym typeface="Wingdings" panose="05000000000000000000" pitchFamily="2" charset="2"/>
              </a:rPr>
              <a:t></a:t>
            </a:r>
            <a:r>
              <a:rPr lang="en-US" sz="1700" dirty="0" smtClean="0"/>
              <a:t> more precise synchronization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28" name="Inhaltsplatzhalter 2"/>
          <p:cNvSpPr txBox="1">
            <a:spLocks/>
          </p:cNvSpPr>
          <p:nvPr/>
        </p:nvSpPr>
        <p:spPr bwMode="auto">
          <a:xfrm>
            <a:off x="661416" y="3581400"/>
            <a:ext cx="5290365" cy="21261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7200" kern="0" dirty="0" smtClean="0"/>
              <a:t>enhanced positioning in </a:t>
            </a:r>
            <a:r>
              <a:rPr lang="en-US" sz="7200" kern="0" dirty="0" err="1" smtClean="0"/>
              <a:t>oLOS</a:t>
            </a:r>
            <a:r>
              <a:rPr lang="en-US" sz="7200" kern="0" dirty="0" smtClean="0"/>
              <a:t> scenario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400" kern="0" dirty="0" smtClean="0"/>
              <a:t>in addition to First Path measurements perform FTM based on strongest arrival path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800" kern="0" dirty="0" smtClean="0"/>
              <a:t>unknown reflector position, but additional AOA/AOD/</a:t>
            </a:r>
            <a:r>
              <a:rPr lang="en-US" sz="6800" kern="0" dirty="0" err="1" smtClean="0"/>
              <a:t>ToA</a:t>
            </a:r>
            <a:r>
              <a:rPr lang="en-US" sz="6800" kern="0" dirty="0" smtClean="0"/>
              <a:t> measurements</a:t>
            </a:r>
          </a:p>
          <a:p>
            <a:pPr marL="1657350" lvl="3" indent="-285750">
              <a:buFont typeface="Wingdings"/>
              <a:buChar char="à"/>
            </a:pPr>
            <a:r>
              <a:rPr lang="en-US" sz="6400" kern="0" dirty="0" smtClean="0">
                <a:sym typeface="Wingdings" panose="05000000000000000000" pitchFamily="2" charset="2"/>
              </a:rPr>
              <a:t>solve overdetermined system of equations (see next slides) </a:t>
            </a:r>
            <a:br>
              <a:rPr lang="en-US" sz="6400" kern="0" dirty="0" smtClean="0">
                <a:sym typeface="Wingdings" panose="05000000000000000000" pitchFamily="2" charset="2"/>
              </a:rPr>
            </a:br>
            <a:r>
              <a:rPr lang="en-US" sz="6400" kern="0" dirty="0" smtClean="0">
                <a:sym typeface="Wingdings" panose="05000000000000000000" pitchFamily="2" charset="2"/>
              </a:rPr>
              <a:t> ~ 25% accuracy improvement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7600" kern="0" dirty="0" smtClean="0"/>
              <a:t>simple LOS/NLOS discrimination</a:t>
            </a:r>
            <a:endParaRPr lang="en-US" sz="7600" kern="0" dirty="0"/>
          </a:p>
        </p:txBody>
      </p:sp>
      <p:graphicFrame>
        <p:nvGraphicFramePr>
          <p:cNvPr id="30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371036"/>
              </p:ext>
            </p:extLst>
          </p:nvPr>
        </p:nvGraphicFramePr>
        <p:xfrm>
          <a:off x="6172200" y="4754646"/>
          <a:ext cx="309898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Multiplizieren 6"/>
          <p:cNvSpPr/>
          <p:nvPr/>
        </p:nvSpPr>
        <p:spPr bwMode="auto">
          <a:xfrm>
            <a:off x="7205662" y="6052962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u="none" strike="noStrike" normalizeH="0" baseline="0" dirty="0" smtClean="0">
              <a:ln w="0"/>
              <a:solidFill>
                <a:schemeClr val="tx1"/>
              </a:solidFill>
              <a:effectLst/>
              <a:ea typeface="MS Gothic" charset="-128"/>
            </a:endParaRPr>
          </a:p>
        </p:txBody>
      </p:sp>
      <p:sp>
        <p:nvSpPr>
          <p:cNvPr id="32" name="Multiplizieren 7"/>
          <p:cNvSpPr/>
          <p:nvPr/>
        </p:nvSpPr>
        <p:spPr bwMode="auto">
          <a:xfrm>
            <a:off x="7901401" y="4700446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i="0" u="none" strike="noStrike" normalizeH="0" baseline="0" dirty="0" smtClean="0">
              <a:ln w="0"/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Gerader Verbinder 10"/>
          <p:cNvCxnSpPr/>
          <p:nvPr/>
        </p:nvCxnSpPr>
        <p:spPr bwMode="auto">
          <a:xfrm flipH="1">
            <a:off x="7361238" y="4849637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r Verbinder 17"/>
          <p:cNvCxnSpPr/>
          <p:nvPr/>
        </p:nvCxnSpPr>
        <p:spPr bwMode="auto">
          <a:xfrm flipH="1" flipV="1">
            <a:off x="6498367" y="5246134"/>
            <a:ext cx="882386" cy="98348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Gerader Verbinder 20"/>
          <p:cNvCxnSpPr>
            <a:endCxn id="32" idx="1"/>
          </p:cNvCxnSpPr>
          <p:nvPr/>
        </p:nvCxnSpPr>
        <p:spPr bwMode="auto">
          <a:xfrm flipV="1">
            <a:off x="6507163" y="4852812"/>
            <a:ext cx="1552574" cy="377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Multiplizieren 23"/>
          <p:cNvSpPr/>
          <p:nvPr/>
        </p:nvSpPr>
        <p:spPr bwMode="auto">
          <a:xfrm>
            <a:off x="6337618" y="5085925"/>
            <a:ext cx="31242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36000" bIns="10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i="0" u="none" strike="noStrike" normalizeH="0" baseline="0" dirty="0" smtClean="0">
              <a:ln w="0"/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7586677" y="5362637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172200" y="4276107"/>
            <a:ext cx="93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reflector / scatterer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77797" y="4700446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34901" y="6075731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</a:t>
            </a:r>
            <a:r>
              <a:rPr lang="en-US" sz="1400" dirty="0" smtClean="0">
                <a:solidFill>
                  <a:schemeClr val="tx1"/>
                </a:solidFill>
              </a:rPr>
              <a:t>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058600" y="5294337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obstacle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 rot="20798247">
            <a:off x="6634430" y="4738945"/>
            <a:ext cx="1215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FF00"/>
                </a:solidFill>
              </a:rPr>
              <a:t>regular AWV</a:t>
            </a:r>
            <a:endParaRPr lang="en-US" sz="1400" dirty="0">
              <a:solidFill>
                <a:srgbClr val="00FF00"/>
              </a:solidFill>
            </a:endParaRPr>
          </a:p>
        </p:txBody>
      </p:sp>
      <p:sp>
        <p:nvSpPr>
          <p:cNvPr id="43" name="TextBox 29"/>
          <p:cNvSpPr txBox="1"/>
          <p:nvPr/>
        </p:nvSpPr>
        <p:spPr>
          <a:xfrm rot="17986674">
            <a:off x="6953918" y="5406585"/>
            <a:ext cx="861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first path AWV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7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			Current method in 11az: </a:t>
            </a:r>
            <a:r>
              <a:rPr lang="en-US" dirty="0" err="1" smtClean="0"/>
              <a:t>oLOS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FE831-5A77-45F6-8E4F-E18FA8A927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416ED-A23B-41BE-9747-3131DB2F6B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Multiplizieren 17"/>
              <p:cNvSpPr/>
              <p:nvPr/>
            </p:nvSpPr>
            <p:spPr bwMode="auto">
              <a:xfrm>
                <a:off x="994963" y="2879725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I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18" name="Multiplizieren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4963" y="2879725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3"/>
                <a:stretch>
                  <a:fillRect r="-133333" b="-16666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Multiplizieren 31"/>
              <p:cNvSpPr/>
              <p:nvPr/>
            </p:nvSpPr>
            <p:spPr bwMode="auto">
              <a:xfrm>
                <a:off x="1690702" y="1527209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R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2" name="Multiplizieren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90702" y="1527209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4"/>
                <a:stretch>
                  <a:fillRect r="-173333" b="-163333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Gerader Verbinder 23"/>
          <p:cNvCxnSpPr/>
          <p:nvPr/>
        </p:nvCxnSpPr>
        <p:spPr bwMode="auto">
          <a:xfrm flipV="1">
            <a:off x="1847451" y="1674813"/>
            <a:ext cx="561975" cy="476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Gerader Verbinder 38"/>
          <p:cNvCxnSpPr/>
          <p:nvPr/>
        </p:nvCxnSpPr>
        <p:spPr bwMode="auto">
          <a:xfrm flipV="1">
            <a:off x="1128727" y="3032125"/>
            <a:ext cx="561975" cy="476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r Verbinder 33"/>
          <p:cNvCxnSpPr/>
          <p:nvPr/>
        </p:nvCxnSpPr>
        <p:spPr bwMode="auto">
          <a:xfrm flipH="1">
            <a:off x="1150539" y="1676400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Bogen 44"/>
              <p:cNvSpPr/>
              <p:nvPr/>
            </p:nvSpPr>
            <p:spPr bwMode="auto">
              <a:xfrm>
                <a:off x="1442638" y="1339849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1080000" tIns="360000" rIns="396000" bIns="1224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𝛼</m:t>
                        </m:r>
                      </m:e>
                      <m:sub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45" name="Bogen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42638" y="1339849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blipFill rotWithShape="0">
                <a:blip r:embed="rId5"/>
                <a:stretch>
                  <a:fillRect r="-53043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Bogen 48"/>
              <p:cNvSpPr/>
              <p:nvPr/>
            </p:nvSpPr>
            <p:spPr bwMode="auto">
              <a:xfrm>
                <a:off x="823942" y="2686050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288000" tIns="504000" rIns="0" bIns="1008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𝛽</m:t>
                          </m:r>
                        </m:e>
                        <m:sub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49" name="Bogen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3942" y="2686050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blipFill rotWithShape="0">
                <a:blip r:embed="rId7"/>
                <a:stretch>
                  <a:fillRect t="-4762" r="-146667" b="-2539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uppieren 50"/>
          <p:cNvGrpSpPr/>
          <p:nvPr/>
        </p:nvGrpSpPr>
        <p:grpSpPr>
          <a:xfrm>
            <a:off x="228601" y="829257"/>
            <a:ext cx="2180825" cy="493129"/>
            <a:chOff x="2372597" y="2414365"/>
            <a:chExt cx="2312864" cy="49244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feld 52"/>
                <p:cNvSpPr txBox="1"/>
                <p:nvPr/>
              </p:nvSpPr>
              <p:spPr>
                <a:xfrm>
                  <a:off x="2372597" y="2414365"/>
                  <a:ext cx="2312864" cy="492443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sz="1600" dirty="0" smtClean="0">
                      <a:solidFill>
                        <a:schemeClr val="tx1"/>
                      </a:solidFill>
                    </a:rPr>
                    <a:t> – 2D position</a:t>
                  </a:r>
                </a:p>
                <a:p>
                  <a:r>
                    <a:rPr lang="en-US" sz="1600" dirty="0">
                      <a:solidFill>
                        <a:schemeClr val="tx1"/>
                      </a:solidFill>
                    </a:rPr>
                    <a:t> 	</a:t>
                  </a:r>
                  <a:r>
                    <a:rPr lang="en-US" sz="1600" dirty="0" smtClean="0">
                      <a:solidFill>
                        <a:schemeClr val="tx1"/>
                      </a:solidFill>
                    </a:rPr>
                    <a:t>: angular reference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feld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2597" y="2414365"/>
                  <a:ext cx="2312864" cy="492443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262" t="-10843" b="-22892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Gerader Verbinder 53" title="asdfsdafdf"/>
            <p:cNvCxnSpPr/>
            <p:nvPr/>
          </p:nvCxnSpPr>
          <p:spPr bwMode="auto">
            <a:xfrm flipV="1">
              <a:off x="2449247" y="2803766"/>
              <a:ext cx="331582" cy="7732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1423022" y="2206922"/>
                <a:ext cx="5557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022" y="2206922"/>
                <a:ext cx="555793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3261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feld 18"/>
          <p:cNvSpPr txBox="1"/>
          <p:nvPr/>
        </p:nvSpPr>
        <p:spPr>
          <a:xfrm>
            <a:off x="1404952" y="2084623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3124200" y="1424930"/>
                <a:ext cx="5107646" cy="641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rgbClr val="FF0000"/>
                    </a:solidFill>
                  </a:rPr>
                  <a:t>In case of obstructed LOS (</a:t>
                </a:r>
                <a:r>
                  <a:rPr lang="en-US" sz="1600" dirty="0" err="1" smtClean="0">
                    <a:solidFill>
                      <a:srgbClr val="FF0000"/>
                    </a:solidFill>
                  </a:rPr>
                  <a:t>oLOS</a:t>
                </a:r>
                <a:r>
                  <a:rPr lang="en-US" sz="1600" dirty="0" smtClean="0">
                    <a:solidFill>
                      <a:srgbClr val="FF0000"/>
                    </a:solidFill>
                  </a:rPr>
                  <a:t>), accuracy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b>
                        <m:r>
                          <a:rPr lang="de-DE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</a:rPr>
                  <a:t> may decrease and therefore increase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sz="1600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err</m:t>
                            </m:r>
                          </m:sub>
                        </m:sSub>
                        <m:r>
                          <a:rPr lang="de-DE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de-DE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424930"/>
                <a:ext cx="5107646" cy="641201"/>
              </a:xfrm>
              <a:prstGeom prst="rect">
                <a:avLst/>
              </a:prstGeom>
              <a:blipFill rotWithShape="1">
                <a:blip r:embed="rId10"/>
                <a:stretch>
                  <a:fillRect l="-717"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Gerade Verbindung mit Pfeil 24"/>
          <p:cNvCxnSpPr/>
          <p:nvPr/>
        </p:nvCxnSpPr>
        <p:spPr bwMode="auto">
          <a:xfrm flipV="1">
            <a:off x="2144726" y="1770643"/>
            <a:ext cx="903274" cy="3375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47"/>
              <p:cNvSpPr txBox="1"/>
              <p:nvPr/>
            </p:nvSpPr>
            <p:spPr>
              <a:xfrm>
                <a:off x="1600201" y="3178141"/>
                <a:ext cx="3757618" cy="2697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u="sng" dirty="0" smtClean="0">
                    <a:solidFill>
                      <a:schemeClr val="tx1"/>
                    </a:solidFill>
                  </a:rPr>
                  <a:t>Option I: angular information at ISTA</a:t>
                </a:r>
              </a:p>
              <a:p>
                <a:pPr marL="457200" indent="-457200">
                  <a:buAutoNum type="arabicPeriod"/>
                </a:pPr>
                <a:r>
                  <a:rPr lang="en-US" sz="1800" b="0" dirty="0" smtClean="0">
                    <a:solidFill>
                      <a:schemeClr val="tx1"/>
                    </a:solidFill>
                  </a:rPr>
                  <a:t>ISTA observes:</a:t>
                </a:r>
                <a:br>
                  <a:rPr lang="en-US" sz="1800" b="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FTM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1800" dirty="0" smtClean="0">
                  <a:solidFill>
                    <a:schemeClr val="tx1"/>
                  </a:solidFill>
                </a:endParaRPr>
              </a:p>
              <a:p>
                <a:pPr marL="457200" indent="-457200"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RSTA provides: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endParaRPr lang="en-US" sz="1800" dirty="0" smtClean="0">
                  <a:solidFill>
                    <a:schemeClr val="tx1"/>
                  </a:solidFill>
                </a:endParaRPr>
              </a:p>
              <a:p>
                <a:pPr marL="457200" indent="-457200">
                  <a:buFont typeface="Times New Roman" pitchFamily="16" charset="0"/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ISTA calculates: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os</m:t>
                              </m:r>
                              <m:r>
                                <m:rPr>
                                  <m:brk m:alnAt="7"/>
                                </m:rP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  <a:p>
                <a:pPr marL="457200" indent="-457200">
                  <a:buAutoNum type="arabicPeriod"/>
                </a:pP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3178141"/>
                <a:ext cx="3757618" cy="2697405"/>
              </a:xfrm>
              <a:prstGeom prst="rect">
                <a:avLst/>
              </a:prstGeom>
              <a:blipFill>
                <a:blip r:embed="rId11"/>
                <a:stretch>
                  <a:fillRect l="-1461" t="-1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54"/>
              <p:cNvSpPr txBox="1"/>
              <p:nvPr/>
            </p:nvSpPr>
            <p:spPr>
              <a:xfrm>
                <a:off x="5357818" y="3184525"/>
                <a:ext cx="4648200" cy="2887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u="sng" dirty="0" smtClean="0">
                    <a:solidFill>
                      <a:schemeClr val="tx1"/>
                    </a:solidFill>
                  </a:rPr>
                  <a:t>Option II</a:t>
                </a:r>
                <a:r>
                  <a:rPr lang="en-US" sz="1800" u="sng" dirty="0">
                    <a:solidFill>
                      <a:schemeClr val="tx1"/>
                    </a:solidFill>
                  </a:rPr>
                  <a:t>: angular information at </a:t>
                </a:r>
                <a:r>
                  <a:rPr lang="en-US" sz="1800" u="sng" dirty="0" smtClean="0">
                    <a:solidFill>
                      <a:schemeClr val="tx1"/>
                    </a:solidFill>
                  </a:rPr>
                  <a:t>RSTA</a:t>
                </a:r>
              </a:p>
              <a:p>
                <a:pPr marL="457200" indent="-457200"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I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STA observes:</a:t>
                </a:r>
                <a:br>
                  <a:rPr lang="en-US" sz="1800" b="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FTM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1800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RSTA provides: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18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de-DE" sz="18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needs to be signaled by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RSTA</a:t>
                </a:r>
              </a:p>
              <a:p>
                <a:pPr marL="457200" indent="-457200">
                  <a:buFont typeface="Times New Roman" pitchFamily="16" charset="0"/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ISTA calculates: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os</m:t>
                              </m:r>
                              <m:r>
                                <m:rPr>
                                  <m:brk m:alnAt="7"/>
                                </m:rP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endParaRPr lang="en-US" sz="1800" dirty="0"/>
              </a:p>
              <a:p>
                <a:pPr marL="457200" indent="-457200">
                  <a:buAutoNum type="arabicPeriod"/>
                </a:pP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818" y="3184525"/>
                <a:ext cx="4648200" cy="2887137"/>
              </a:xfrm>
              <a:prstGeom prst="rect">
                <a:avLst/>
              </a:prstGeom>
              <a:blipFill>
                <a:blip r:embed="rId12"/>
                <a:stretch>
                  <a:fillRect l="-1181" t="-1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40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-839787" y="381000"/>
            <a:ext cx="10821988" cy="1065213"/>
          </a:xfrm>
        </p:spPr>
        <p:txBody>
          <a:bodyPr/>
          <a:lstStyle/>
          <a:p>
            <a:r>
              <a:rPr lang="en-US" dirty="0" smtClean="0"/>
              <a:t>Proposed Extension for </a:t>
            </a:r>
            <a:r>
              <a:rPr lang="en-US" dirty="0" err="1" smtClean="0"/>
              <a:t>oLOS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1820263" y="2564723"/>
                <a:ext cx="1754455" cy="1245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1200" dirty="0" err="1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</a:t>
                </a:r>
                <a:r>
                  <a:rPr lang="de-DE" sz="1200" b="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cenario</a:t>
                </a:r>
                <a:r>
                  <a:rPr lang="de-DE" sz="1200" b="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de-DE" sz="1200" b="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vector</a:t>
                </a:r>
                <a:r>
                  <a:rPr lang="de-DE" sz="12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</a:t>
                </a:r>
                <a:endParaRPr lang="de-DE" sz="1200" b="0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ℓ</m:t>
                                        </m:r>
                                      </m:e>
                                      <m:sub>
                                        <m:r>
                                          <a:rPr lang="de-DE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eqArr>
                                      <m:eqArrPr>
                                        <m:ctrlPr>
                                          <a:rPr lang="de-DE" sz="1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sSub>
                                          <m:sSubPr>
                                            <m:ctrlPr>
                                              <a:rPr lang="de-DE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de-DE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</m:t>
                                            </m:r>
                                          </m:e>
                                          <m:sub>
                                            <m: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𝛼</m:t>
                                            </m:r>
                                          </m:e>
                                          <m:sub>
                                            <m: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eqArr>
                                  </m:e>
                                </m:mr>
                              </m:m>
                            </m:e>
                            <m:e>
                              <m:sSub>
                                <m:sSubPr>
                                  <m:ctrlP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263" y="2564723"/>
                <a:ext cx="1754455" cy="1245277"/>
              </a:xfrm>
              <a:prstGeom prst="rect">
                <a:avLst/>
              </a:prstGeom>
              <a:blipFill>
                <a:blip r:embed="rId2"/>
                <a:stretch>
                  <a:fillRect l="-5575" t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908888" y="4077377"/>
                <a:ext cx="2711833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16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sub>
                          </m:s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sub>
                          </m:s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sub>
                          </m:s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888" y="4077377"/>
                <a:ext cx="2711833" cy="1477328"/>
              </a:xfrm>
              <a:prstGeom prst="rect">
                <a:avLst/>
              </a:prstGeom>
              <a:blipFill>
                <a:blip r:embed="rId3"/>
                <a:stretch>
                  <a:fillRect l="-3371" b="-4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721061" y="1972540"/>
                <a:ext cx="5222539" cy="541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arg</m:t>
                              </m:r>
                              <m: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𝑭</m:t>
                                      </m:r>
                                      <m:d>
                                        <m:dPr>
                                          <m:ctrlPr>
                                            <a:rPr lang="en-US" sz="18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b="1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𝐼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b="1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𝑅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b="1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𝑆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̃"/>
                                              <m:ctrlP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800" b="1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𝒙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meas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d>
                            <m:dPr>
                              <m:ctrlPr>
                                <a:rPr lang="de-D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func>
                    </m:oMath>
                  </m:oMathPara>
                </a14:m>
                <a:endParaRPr lang="en-US" sz="1800" dirty="0" smtClean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061" y="1972540"/>
                <a:ext cx="5222539" cy="541687"/>
              </a:xfrm>
              <a:prstGeom prst="rect">
                <a:avLst/>
              </a:prstGeom>
              <a:blipFill>
                <a:blip r:embed="rId4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hteck 33"/>
              <p:cNvSpPr/>
              <p:nvPr/>
            </p:nvSpPr>
            <p:spPr>
              <a:xfrm>
                <a:off x="3810000" y="2438400"/>
                <a:ext cx="1442767" cy="1508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sz="1200" dirty="0" smtClean="0">
                    <a:solidFill>
                      <a:schemeClr val="tx1"/>
                    </a:solidFill>
                  </a:rPr>
                  <a:t>observation </a:t>
                </a:r>
                <a:r>
                  <a:rPr lang="de-DE" sz="1200" dirty="0" err="1" smtClean="0">
                    <a:solidFill>
                      <a:schemeClr val="tx1"/>
                    </a:solidFill>
                  </a:rPr>
                  <a:t>vector</a:t>
                </a:r>
                <a:r>
                  <a:rPr lang="de-DE" sz="1200" dirty="0" smtClean="0">
                    <a:solidFill>
                      <a:schemeClr val="tx1"/>
                    </a:solidFill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1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de-DE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meas</m:t>
                          </m:r>
                        </m:sub>
                      </m:sSub>
                      <m:r>
                        <a:rPr lang="de-DE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sz="12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de-DE" sz="12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Rechtec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438400"/>
                <a:ext cx="1442767" cy="15087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8" name="Tabelle 15"/>
          <p:cNvGraphicFramePr>
            <a:graphicFrameLocks noGrp="1"/>
          </p:cNvGraphicFramePr>
          <p:nvPr>
            <p:extLst/>
          </p:nvPr>
        </p:nvGraphicFramePr>
        <p:xfrm>
          <a:off x="5794876" y="1980998"/>
          <a:ext cx="533400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175693" y="1555748"/>
            <a:ext cx="2282507" cy="2330452"/>
            <a:chOff x="149640" y="1079276"/>
            <a:chExt cx="2282507" cy="2330452"/>
          </a:xfrm>
        </p:grpSpPr>
        <p:grpSp>
          <p:nvGrpSpPr>
            <p:cNvPr id="7" name="Group 6"/>
            <p:cNvGrpSpPr/>
            <p:nvPr/>
          </p:nvGrpSpPr>
          <p:grpSpPr>
            <a:xfrm>
              <a:off x="316642" y="1968120"/>
              <a:ext cx="1709326" cy="983486"/>
              <a:chOff x="316642" y="1968120"/>
              <a:chExt cx="1709326" cy="983486"/>
            </a:xfrm>
          </p:grpSpPr>
          <p:cxnSp>
            <p:nvCxnSpPr>
              <p:cNvPr id="33" name="Gerader Verbinder 9"/>
              <p:cNvCxnSpPr/>
              <p:nvPr/>
            </p:nvCxnSpPr>
            <p:spPr bwMode="auto">
              <a:xfrm flipV="1">
                <a:off x="1157701" y="2927348"/>
                <a:ext cx="561975" cy="4762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accent2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Gerader Verbinder 17"/>
              <p:cNvCxnSpPr/>
              <p:nvPr/>
            </p:nvCxnSpPr>
            <p:spPr bwMode="auto">
              <a:xfrm flipH="1" flipV="1">
                <a:off x="316642" y="1968120"/>
                <a:ext cx="882386" cy="983486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rgbClr val="00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Textfeld 42"/>
                  <p:cNvSpPr txBox="1"/>
                  <p:nvPr/>
                </p:nvSpPr>
                <p:spPr>
                  <a:xfrm>
                    <a:off x="1470175" y="2184979"/>
                    <a:ext cx="555793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a14:m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 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8" name="Textfeld 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70175" y="2184979"/>
                    <a:ext cx="555793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3297" b="-2667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" name="Group 2"/>
            <p:cNvGrpSpPr/>
            <p:nvPr/>
          </p:nvGrpSpPr>
          <p:grpSpPr>
            <a:xfrm>
              <a:off x="149640" y="1079276"/>
              <a:ext cx="2282507" cy="2330452"/>
              <a:chOff x="155893" y="1098548"/>
              <a:chExt cx="2282507" cy="233045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Multiplizieren 6"/>
                  <p:cNvSpPr/>
                  <p:nvPr/>
                </p:nvSpPr>
                <p:spPr bwMode="auto">
                  <a:xfrm>
                    <a:off x="1023937" y="2774948"/>
                    <a:ext cx="304800" cy="304800"/>
                  </a:xfrm>
                  <a:prstGeom prst="mathMultiply">
                    <a:avLst>
                      <a:gd name="adj1" fmla="val 3230"/>
                    </a:avLst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de-DE" sz="2400" b="0" i="1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de-DE" sz="2400" b="1" i="1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𝒙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0" lang="de-DE" sz="2400" b="0" i="0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I</m:t>
                              </m:r>
                            </m:sub>
                          </m:sSub>
                        </m:oMath>
                      </m:oMathPara>
                    </a14:m>
                    <a:endParaRPr kumimoji="0" lang="en-US" sz="2400" i="0" u="none" strike="noStrike" normalizeH="0" baseline="0" dirty="0" smtClean="0">
                      <a:ln w="0"/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mc:Choice>
            <mc:Fallback xmlns="">
              <p:sp>
                <p:nvSpPr>
                  <p:cNvPr id="29" name="Multiplizieren 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023937" y="2774948"/>
                    <a:ext cx="304800" cy="304800"/>
                  </a:xfrm>
                  <a:prstGeom prst="mathMultiply">
                    <a:avLst>
                      <a:gd name="adj1" fmla="val 3230"/>
                    </a:avLst>
                  </a:prstGeom>
                  <a:blipFill>
                    <a:blip r:embed="rId7"/>
                    <a:stretch>
                      <a:fillRect r="-133333" b="-166667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Multiplizieren 7"/>
                  <p:cNvSpPr/>
                  <p:nvPr/>
                </p:nvSpPr>
                <p:spPr bwMode="auto">
                  <a:xfrm>
                    <a:off x="1719676" y="1422432"/>
                    <a:ext cx="304800" cy="304800"/>
                  </a:xfrm>
                  <a:prstGeom prst="mathMultiply">
                    <a:avLst>
                      <a:gd name="adj1" fmla="val 3230"/>
                    </a:avLst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de-DE" sz="2400" b="0" i="1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de-DE" sz="2400" b="1" i="1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𝒙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0" lang="de-DE" sz="2400" b="0" i="0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R</m:t>
                              </m:r>
                            </m:sub>
                          </m:sSub>
                        </m:oMath>
                      </m:oMathPara>
                    </a14:m>
                    <a:endParaRPr kumimoji="0" lang="en-US" sz="2400" i="0" u="none" strike="noStrike" normalizeH="0" baseline="0" dirty="0" smtClean="0">
                      <a:ln w="0"/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mc:Choice>
            <mc:Fallback xmlns="">
              <p:sp>
                <p:nvSpPr>
                  <p:cNvPr id="30" name="Multiplizieren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719676" y="1422432"/>
                    <a:ext cx="304800" cy="304800"/>
                  </a:xfrm>
                  <a:prstGeom prst="mathMultiply">
                    <a:avLst>
                      <a:gd name="adj1" fmla="val 3230"/>
                    </a:avLst>
                  </a:prstGeom>
                  <a:blipFill>
                    <a:blip r:embed="rId8"/>
                    <a:stretch>
                      <a:fillRect r="-173333" b="-166667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1" name="Gerader Verbinder 8"/>
              <p:cNvCxnSpPr/>
              <p:nvPr/>
            </p:nvCxnSpPr>
            <p:spPr bwMode="auto">
              <a:xfrm flipV="1">
                <a:off x="1876425" y="1570036"/>
                <a:ext cx="561975" cy="4762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accent2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Gerader Verbinder 10"/>
              <p:cNvCxnSpPr/>
              <p:nvPr/>
            </p:nvCxnSpPr>
            <p:spPr bwMode="auto">
              <a:xfrm flipH="1">
                <a:off x="1179513" y="1571623"/>
                <a:ext cx="701674" cy="135255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Bogen 11"/>
                  <p:cNvSpPr/>
                  <p:nvPr/>
                </p:nvSpPr>
                <p:spPr bwMode="auto">
                  <a:xfrm>
                    <a:off x="844550" y="2582861"/>
                    <a:ext cx="685800" cy="685800"/>
                  </a:xfrm>
                  <a:prstGeom prst="arc">
                    <a:avLst>
                      <a:gd name="adj1" fmla="val 17793903"/>
                      <a:gd name="adj2" fmla="val 0"/>
                    </a:avLst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 vert="horz" wrap="square" lIns="468000" tIns="108000" rIns="36000" bIns="540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de-DE" sz="2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de-DE" sz="2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𝛽</m:t>
                              </m:r>
                            </m:e>
                            <m:sub>
                              <m:r>
                                <a:rPr kumimoji="0" lang="de-DE" sz="2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mc:Choice>
            <mc:Fallback xmlns="">
              <p:sp>
                <p:nvSpPr>
                  <p:cNvPr id="36" name="Bogen 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844550" y="2582861"/>
                    <a:ext cx="685800" cy="685800"/>
                  </a:xfrm>
                  <a:prstGeom prst="arc">
                    <a:avLst>
                      <a:gd name="adj1" fmla="val 17793903"/>
                      <a:gd name="adj2" fmla="val 0"/>
                    </a:avLst>
                  </a:prstGeom>
                  <a:blipFill>
                    <a:blip r:embed="rId9"/>
                    <a:stretch>
                      <a:fillRect r="-171111" b="-34921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Bogen 12"/>
                  <p:cNvSpPr/>
                  <p:nvPr/>
                </p:nvSpPr>
                <p:spPr bwMode="auto">
                  <a:xfrm>
                    <a:off x="1471612" y="1235072"/>
                    <a:ext cx="685800" cy="685800"/>
                  </a:xfrm>
                  <a:prstGeom prst="arc">
                    <a:avLst>
                      <a:gd name="adj1" fmla="val 6639261"/>
                      <a:gd name="adj2" fmla="val 0"/>
                    </a:avLst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 vert="horz" wrap="square" lIns="1368000" tIns="504000" rIns="396000" bIns="1404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 xmlns:m="http://schemas.openxmlformats.org/officeDocument/2006/math">
                        <m:sSub>
                          <m:sSubPr>
                            <m:ctrlPr>
                              <a:rPr kumimoji="0" lang="de-DE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MS Gothic" charset="-128"/>
                              </a:rPr>
                            </m:ctrlPr>
                          </m:sSubPr>
                          <m:e>
                            <m:r>
                              <a:rPr kumimoji="0" lang="de-DE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MS Gothic" charset="-128"/>
                              </a:rPr>
                              <m:t>𝛼</m:t>
                            </m:r>
                          </m:e>
                          <m:sub>
                            <m:r>
                              <a:rPr kumimoji="0" lang="de-DE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MS Gothic" charset="-128"/>
                              </a:rPr>
                              <m:t>1</m:t>
                            </m:r>
                          </m:sub>
                        </m:sSub>
                      </m:oMath>
                    </a14:m>
                    <a:r>
                      <a: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6" charset="0"/>
                        <a:ea typeface="MS Gothic" charset="-128"/>
                      </a:rPr>
                      <a:t> </a:t>
                    </a:r>
                  </a:p>
                </p:txBody>
              </p:sp>
            </mc:Choice>
            <mc:Fallback xmlns="">
              <p:sp>
                <p:nvSpPr>
                  <p:cNvPr id="38" name="Bogen 1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471612" y="1235072"/>
                    <a:ext cx="685800" cy="685800"/>
                  </a:xfrm>
                  <a:prstGeom prst="arc">
                    <a:avLst>
                      <a:gd name="adj1" fmla="val 6639261"/>
                      <a:gd name="adj2" fmla="val 0"/>
                    </a:avLst>
                  </a:prstGeom>
                  <a:blipFill>
                    <a:blip r:embed="rId10"/>
                    <a:stretch>
                      <a:fillRect r="-73913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0" name="Gerader Verbinder 20"/>
              <p:cNvCxnSpPr>
                <a:endCxn id="30" idx="1"/>
              </p:cNvCxnSpPr>
              <p:nvPr/>
            </p:nvCxnSpPr>
            <p:spPr bwMode="auto">
              <a:xfrm flipV="1">
                <a:off x="325438" y="1574798"/>
                <a:ext cx="1552574" cy="377824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rgbClr val="00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Bogen 21"/>
                  <p:cNvSpPr/>
                  <p:nvPr/>
                </p:nvSpPr>
                <p:spPr bwMode="auto">
                  <a:xfrm>
                    <a:off x="1328737" y="1098548"/>
                    <a:ext cx="963668" cy="958848"/>
                  </a:xfrm>
                  <a:prstGeom prst="arc">
                    <a:avLst>
                      <a:gd name="adj1" fmla="val 9885111"/>
                      <a:gd name="adj2" fmla="val 0"/>
                    </a:avLst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 vert="horz" wrap="square" lIns="1116000" tIns="0" rIns="2664000" bIns="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 xmlns:m="http://schemas.openxmlformats.org/officeDocument/2006/math">
                        <m:sSub>
                          <m:sSubPr>
                            <m:ctrlPr>
                              <a:rPr kumimoji="0" lang="de-DE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MS Gothic" charset="-128"/>
                              </a:rPr>
                            </m:ctrlPr>
                          </m:sSubPr>
                          <m:e>
                            <m:r>
                              <a:rPr kumimoji="0" lang="de-DE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MS Gothic" charset="-128"/>
                              </a:rPr>
                              <m:t>𝛼</m:t>
                            </m:r>
                          </m:e>
                          <m:sub>
                            <m:r>
                              <a:rPr kumimoji="0" lang="de-DE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MS Gothic" charset="-128"/>
                              </a:rPr>
                              <m:t>2</m:t>
                            </m:r>
                          </m:sub>
                        </m:sSub>
                      </m:oMath>
                    </a14:m>
                    <a:r>
                      <a: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6" charset="0"/>
                        <a:ea typeface="MS Gothic" charset="-128"/>
                      </a:rPr>
                      <a:t> </a:t>
                    </a:r>
                  </a:p>
                </p:txBody>
              </p:sp>
            </mc:Choice>
            <mc:Fallback xmlns="">
              <p:sp>
                <p:nvSpPr>
                  <p:cNvPr id="41" name="Bogen 2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328737" y="1098548"/>
                    <a:ext cx="963668" cy="958848"/>
                  </a:xfrm>
                  <a:prstGeom prst="arc">
                    <a:avLst>
                      <a:gd name="adj1" fmla="val 9885111"/>
                      <a:gd name="adj2" fmla="val 0"/>
                    </a:avLst>
                  </a:prstGeom>
                  <a:blipFill>
                    <a:blip r:embed="rId11"/>
                    <a:stretch>
                      <a:fillRect l="-29412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Bogen 22"/>
                  <p:cNvSpPr/>
                  <p:nvPr/>
                </p:nvSpPr>
                <p:spPr bwMode="auto">
                  <a:xfrm>
                    <a:off x="741363" y="2435220"/>
                    <a:ext cx="892174" cy="993780"/>
                  </a:xfrm>
                  <a:prstGeom prst="arc">
                    <a:avLst>
                      <a:gd name="adj1" fmla="val 13658713"/>
                      <a:gd name="adj2" fmla="val 0"/>
                    </a:avLst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 vert="horz" wrap="square" lIns="360000" tIns="0" rIns="1620000" bIns="108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de-DE" sz="2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de-DE" sz="2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𝛽</m:t>
                              </m:r>
                            </m:e>
                            <m:sub>
                              <m:r>
                                <a:rPr kumimoji="0" lang="de-DE" sz="2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mc:Choice>
            <mc:Fallback xmlns="">
              <p:sp>
                <p:nvSpPr>
                  <p:cNvPr id="45" name="Bogen 2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741363" y="2435220"/>
                    <a:ext cx="892174" cy="993780"/>
                  </a:xfrm>
                  <a:prstGeom prst="arc">
                    <a:avLst>
                      <a:gd name="adj1" fmla="val 13658713"/>
                      <a:gd name="adj2" fmla="val 0"/>
                    </a:avLst>
                  </a:prstGeom>
                  <a:blipFill>
                    <a:blip r:embed="rId12"/>
                    <a:stretch>
                      <a:fillRect l="-36691" b="-1099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Multiplizieren 23"/>
                  <p:cNvSpPr/>
                  <p:nvPr/>
                </p:nvSpPr>
                <p:spPr bwMode="auto">
                  <a:xfrm>
                    <a:off x="155893" y="1807911"/>
                    <a:ext cx="312420" cy="304800"/>
                  </a:xfrm>
                  <a:prstGeom prst="mathMultiply">
                    <a:avLst>
                      <a:gd name="adj1" fmla="val 3230"/>
                    </a:avLst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144000" tIns="45720" rIns="36000" bIns="1008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de-DE" sz="2400" b="0" i="1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de-DE" sz="2400" b="1" i="1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𝒙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0" lang="de-DE" sz="2400" b="0" i="0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S</m:t>
                              </m:r>
                            </m:sub>
                          </m:sSub>
                        </m:oMath>
                      </m:oMathPara>
                    </a14:m>
                    <a:endParaRPr kumimoji="0" lang="en-US" sz="2400" i="0" u="none" strike="noStrike" normalizeH="0" baseline="0" dirty="0" smtClean="0">
                      <a:ln w="0"/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mc:Choice>
            <mc:Fallback xmlns="">
              <p:sp>
                <p:nvSpPr>
                  <p:cNvPr id="46" name="Multiplizieren 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55893" y="1807911"/>
                    <a:ext cx="312420" cy="304800"/>
                  </a:xfrm>
                  <a:prstGeom prst="mathMultiply">
                    <a:avLst>
                      <a:gd name="adj1" fmla="val 3230"/>
                    </a:avLst>
                  </a:prstGeom>
                  <a:blipFill>
                    <a:blip r:embed="rId13"/>
                    <a:stretch>
                      <a:fillRect t="-160000" r="-183871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Textfeld 43"/>
                  <p:cNvSpPr txBox="1"/>
                  <p:nvPr/>
                </p:nvSpPr>
                <p:spPr>
                  <a:xfrm>
                    <a:off x="513958" y="1801959"/>
                    <a:ext cx="562911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a14:m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 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0" name="Textfeld 4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3958" y="1801959"/>
                    <a:ext cx="562911" cy="461665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3261" b="-2667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1" name="Textfeld 36"/>
              <p:cNvSpPr txBox="1"/>
              <p:nvPr/>
            </p:nvSpPr>
            <p:spPr>
              <a:xfrm>
                <a:off x="1404952" y="2084623"/>
                <a:ext cx="515894" cy="182860"/>
              </a:xfrm>
              <a:prstGeom prst="rect">
                <a:avLst/>
              </a:prstGeom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en-US" sz="1600" dirty="0"/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791749" y="3581400"/>
            <a:ext cx="3018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err="1">
                <a:solidFill>
                  <a:schemeClr val="tx1"/>
                </a:solidFill>
              </a:rPr>
              <a:t>w</a:t>
            </a:r>
            <a:r>
              <a:rPr lang="de-DE" sz="1800" dirty="0" err="1" smtClean="0">
                <a:solidFill>
                  <a:schemeClr val="tx1"/>
                </a:solidFill>
              </a:rPr>
              <a:t>here</a:t>
            </a:r>
            <a:r>
              <a:rPr lang="de-DE" dirty="0" smtClean="0">
                <a:solidFill>
                  <a:schemeClr val="tx1"/>
                </a:solidFill>
              </a:rPr>
              <a:t>: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183457" y="3962400"/>
                <a:ext cx="3873492" cy="20868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0"/>
                <a:r>
                  <a:rPr lang="de-DE" sz="1800" b="1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observations</a:t>
                </a:r>
                <a:r>
                  <a:rPr lang="de-DE" sz="1800" b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</a:t>
                </a:r>
              </a:p>
              <a:p>
                <a:pPr lvl="1" indent="0"/>
                <a:endParaRPr lang="de-DE" sz="1800" b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,</a:t>
                </a:r>
                <a:r>
                  <a:rPr lang="de-DE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using FTM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based on </a:t>
                </a:r>
                <a:r>
                  <a:rPr lang="en-US" sz="1800" dirty="0">
                    <a:solidFill>
                      <a:schemeClr val="tx1"/>
                    </a:solidFill>
                  </a:rPr>
                  <a:t>first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CIR tap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800" b="0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00FF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800" b="0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00FF00"/>
                    </a:solidFill>
                  </a:rPr>
                  <a:t>,</a:t>
                </a:r>
                <a:r>
                  <a:rPr lang="de-DE" sz="1800" dirty="0">
                    <a:solidFill>
                      <a:srgbClr val="00FF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e>
                      <m:sub>
                        <m:r>
                          <a:rPr lang="de-DE" sz="1800" b="0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00FF00"/>
                    </a:solidFill>
                  </a:rPr>
                  <a:t> using FTM based on </a:t>
                </a:r>
                <a:r>
                  <a:rPr lang="en-US" sz="1800" dirty="0" smtClean="0">
                    <a:solidFill>
                      <a:srgbClr val="00FF00"/>
                    </a:solidFill>
                  </a:rPr>
                  <a:t>strongest CIR tap</a:t>
                </a:r>
                <a:endParaRPr lang="en-US" sz="1800" dirty="0">
                  <a:solidFill>
                    <a:srgbClr val="00FF00"/>
                  </a:solidFill>
                </a:endParaRP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:endParaRPr lang="de-DE" sz="2000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457" y="3962400"/>
                <a:ext cx="3873492" cy="2086853"/>
              </a:xfrm>
              <a:prstGeom prst="rect">
                <a:avLst/>
              </a:prstGeom>
              <a:blipFill>
                <a:blip r:embed="rId15"/>
                <a:stretch>
                  <a:fillRect t="-1754" r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 bwMode="auto">
          <a:xfrm>
            <a:off x="3657600" y="5250804"/>
            <a:ext cx="12110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730586" y="1353435"/>
            <a:ext cx="485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Exploit </a:t>
            </a:r>
            <a:r>
              <a:rPr lang="en-US" sz="1800" b="1" dirty="0" smtClean="0">
                <a:solidFill>
                  <a:schemeClr val="tx1"/>
                </a:solidFill>
              </a:rPr>
              <a:t>both</a:t>
            </a:r>
            <a:r>
              <a:rPr lang="en-US" sz="1800" dirty="0" smtClean="0">
                <a:solidFill>
                  <a:schemeClr val="tx1"/>
                </a:solidFill>
              </a:rPr>
              <a:t> best </a:t>
            </a:r>
            <a:r>
              <a:rPr lang="en-US" sz="1800" dirty="0">
                <a:solidFill>
                  <a:schemeClr val="tx1"/>
                </a:solidFill>
              </a:rPr>
              <a:t>and first path </a:t>
            </a:r>
            <a:r>
              <a:rPr lang="en-US" sz="1800" dirty="0" smtClean="0">
                <a:solidFill>
                  <a:schemeClr val="tx1"/>
                </a:solidFill>
              </a:rPr>
              <a:t>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u="sng" dirty="0">
                <a:solidFill>
                  <a:schemeClr val="tx1"/>
                </a:solidFill>
              </a:rPr>
              <a:t>To localize ISTA, solve: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43513" y="4829922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FF00"/>
                </a:solidFill>
              </a:rPr>
              <a:t>proposed </a:t>
            </a:r>
          </a:p>
          <a:p>
            <a:r>
              <a:rPr lang="en-US" sz="1200" dirty="0" smtClean="0">
                <a:solidFill>
                  <a:srgbClr val="00FF00"/>
                </a:solidFill>
              </a:rPr>
              <a:t>extension</a:t>
            </a:r>
            <a:endParaRPr lang="en-US" sz="1200" dirty="0">
              <a:solidFill>
                <a:srgbClr val="00FF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6"/>
              <p:cNvSpPr txBox="1"/>
              <p:nvPr/>
            </p:nvSpPr>
            <p:spPr>
              <a:xfrm>
                <a:off x="685800" y="5737798"/>
                <a:ext cx="7780338" cy="663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DE" sz="1800" b="1" dirty="0" smtClean="0">
                    <a:solidFill>
                      <a:schemeClr val="tx1"/>
                    </a:solidFill>
                  </a:rPr>
                  <a:t>unknows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:  </a:t>
                </a:r>
                <a:r>
                  <a:rPr lang="de-DE" sz="1800" dirty="0" err="1" smtClean="0">
                    <a:solidFill>
                      <a:schemeClr val="tx1"/>
                    </a:solidFill>
                  </a:rPr>
                  <a:t>scatterer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chemeClr val="tx1"/>
                    </a:solidFill>
                  </a:rPr>
                  <a:t>position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, and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ISTA position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(4 unknowns in 2D)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b="1" dirty="0" smtClean="0">
                    <a:solidFill>
                      <a:schemeClr val="tx1"/>
                    </a:solidFill>
                  </a:rPr>
                  <a:t>observations: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meas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DE" sz="18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de-DE" sz="18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de-DE" sz="1800" dirty="0" err="1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can</a:t>
                </a:r>
                <a:r>
                  <a:rPr lang="de-DE" sz="18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de-DE" sz="1800" dirty="0" err="1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be</a:t>
                </a:r>
                <a:r>
                  <a:rPr lang="de-DE" sz="18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de-DE" sz="1800" dirty="0" err="1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solved</a:t>
                </a:r>
                <a:r>
                  <a:rPr lang="de-DE" sz="18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!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737798"/>
                <a:ext cx="7780338" cy="663002"/>
              </a:xfrm>
              <a:prstGeom prst="rect">
                <a:avLst/>
              </a:prstGeom>
              <a:blipFill>
                <a:blip r:embed="rId16"/>
                <a:stretch>
                  <a:fillRect l="-469" t="-3604" b="-1261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27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3810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Simulation results</a:t>
            </a:r>
            <a:endParaRPr lang="en-US" kern="0" dirty="0"/>
          </a:p>
        </p:txBody>
      </p:sp>
      <p:sp>
        <p:nvSpPr>
          <p:cNvPr id="9" name="Rechteck 8"/>
          <p:cNvSpPr/>
          <p:nvPr/>
        </p:nvSpPr>
        <p:spPr bwMode="auto">
          <a:xfrm>
            <a:off x="7001392" y="2364575"/>
            <a:ext cx="304800" cy="288547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28"/>
          <a:stretch/>
        </p:blipFill>
        <p:spPr>
          <a:xfrm>
            <a:off x="2992585" y="1219200"/>
            <a:ext cx="4704545" cy="367548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3657600" y="4945952"/>
                <a:ext cx="382527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𝐩𝐨𝐬𝐢𝐭𝐢𝐨𝐧𝐢𝐧𝐠</m:t>
                          </m:r>
                          <m:r>
                            <a:rPr lang="de-DE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𝐞𝐫𝐫𝐨𝐫</m:t>
                          </m:r>
                          <m:r>
                            <a:rPr lang="de-DE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d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cm</m:t>
                          </m:r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b>
                          <m:r>
                            <a:rPr lang="de-DE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945952"/>
                <a:ext cx="3825276" cy="246221"/>
              </a:xfrm>
              <a:prstGeom prst="rect">
                <a:avLst/>
              </a:prstGeom>
              <a:blipFill>
                <a:blip r:embed="rId4"/>
                <a:stretch>
                  <a:fillRect t="-7317" b="-34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hteck 22"/>
              <p:cNvSpPr/>
              <p:nvPr/>
            </p:nvSpPr>
            <p:spPr>
              <a:xfrm rot="16200000">
                <a:off x="1853908" y="2779975"/>
                <a:ext cx="169071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𝐜𝐜𝐝𝐟</m:t>
                          </m:r>
                          <m:r>
                            <a:rPr lang="de-DE" sz="1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err</m:t>
                          </m:r>
                        </m:sub>
                      </m:sSub>
                      <m:r>
                        <a:rPr lang="de-D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23" name="Rechtec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1853908" y="2779975"/>
                <a:ext cx="1690717" cy="369332"/>
              </a:xfrm>
              <a:prstGeom prst="rect">
                <a:avLst/>
              </a:prstGeom>
              <a:blipFill>
                <a:blip r:embed="rId5"/>
                <a:stretch>
                  <a:fillRect t="-16245" r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Gerade Verbindung mit Pfeil 40"/>
          <p:cNvCxnSpPr/>
          <p:nvPr/>
        </p:nvCxnSpPr>
        <p:spPr bwMode="auto">
          <a:xfrm flipH="1" flipV="1">
            <a:off x="3639890" y="1579535"/>
            <a:ext cx="150019" cy="6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Gerade Verbindung mit Pfeil 42"/>
          <p:cNvCxnSpPr/>
          <p:nvPr/>
        </p:nvCxnSpPr>
        <p:spPr bwMode="auto">
          <a:xfrm flipH="1">
            <a:off x="4105792" y="1576342"/>
            <a:ext cx="269081" cy="40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Gerade Verbindung mit Pfeil 44"/>
          <p:cNvCxnSpPr/>
          <p:nvPr/>
        </p:nvCxnSpPr>
        <p:spPr bwMode="auto">
          <a:xfrm flipH="1" flipV="1">
            <a:off x="4913056" y="1574551"/>
            <a:ext cx="759610" cy="17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feld 48"/>
              <p:cNvSpPr txBox="1"/>
              <p:nvPr/>
            </p:nvSpPr>
            <p:spPr>
              <a:xfrm>
                <a:off x="4613590" y="2493656"/>
                <a:ext cx="2869286" cy="107721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84138" indent="-84138">
                  <a:tabLst>
                    <a:tab pos="442913" algn="l"/>
                  </a:tabLst>
                </a:pPr>
                <a:r>
                  <a:rPr lang="de-DE" sz="1600" b="0" dirty="0" err="1" smtClean="0">
                    <a:solidFill>
                      <a:schemeClr val="tx1"/>
                    </a:solidFill>
                  </a:rPr>
                  <a:t>error</a:t>
                </a:r>
                <a:r>
                  <a:rPr lang="de-DE" sz="16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600" b="0" dirty="0" err="1" smtClean="0">
                    <a:solidFill>
                      <a:schemeClr val="tx1"/>
                    </a:solidFill>
                  </a:rPr>
                  <a:t>reduction</a:t>
                </a:r>
                <a:r>
                  <a:rPr lang="de-DE" sz="1600" b="0" dirty="0" smtClean="0">
                    <a:solidFill>
                      <a:schemeClr val="tx1"/>
                    </a:solidFill>
                  </a:rPr>
                  <a:t> @ 90</a:t>
                </a:r>
                <a:r>
                  <a:rPr lang="de-DE" sz="1600" b="0" baseline="30000" dirty="0" smtClean="0">
                    <a:solidFill>
                      <a:schemeClr val="tx1"/>
                    </a:solidFill>
                  </a:rPr>
                  <a:t>th</a:t>
                </a:r>
                <a:r>
                  <a:rPr lang="de-DE" sz="16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600" dirty="0" err="1" smtClean="0">
                    <a:solidFill>
                      <a:schemeClr val="tx1"/>
                    </a:solidFill>
                  </a:rPr>
                  <a:t>p</a:t>
                </a:r>
                <a:r>
                  <a:rPr lang="de-DE" sz="1600" b="0" dirty="0" err="1" smtClean="0">
                    <a:solidFill>
                      <a:schemeClr val="tx1"/>
                    </a:solidFill>
                  </a:rPr>
                  <a:t>ercentile</a:t>
                </a:r>
                <a:endParaRPr lang="de-DE" sz="1600" b="0" dirty="0" smtClean="0">
                  <a:solidFill>
                    <a:schemeClr val="tx1"/>
                  </a:solidFill>
                </a:endParaRPr>
              </a:p>
              <a:p>
                <a:pPr marL="84138" indent="-84138">
                  <a:tabLst>
                    <a:tab pos="442913" algn="l"/>
                  </a:tabLst>
                </a:pPr>
                <a:r>
                  <a:rPr lang="de-DE" sz="1600" b="0" dirty="0" smtClean="0">
                    <a:solidFill>
                      <a:schemeClr val="tx1"/>
                    </a:solidFill>
                  </a:rPr>
                  <a:t>A: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5.</m:t>
                    </m:r>
                    <m:r>
                      <a:rPr lang="de-DE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75 </m:t>
                    </m:r>
                    <m:r>
                      <m:rPr>
                        <m:sty m:val="p"/>
                      </m:rPr>
                      <a:rPr lang="de-DE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lang="de-D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(27.5%)</m:t>
                    </m:r>
                  </m:oMath>
                </a14:m>
                <a:endParaRPr lang="en-US" sz="1600" dirty="0" smtClean="0"/>
              </a:p>
              <a:p>
                <a:pPr marL="84138" indent="-84138" defTabSz="631825">
                  <a:tabLst>
                    <a:tab pos="442913" algn="l"/>
                  </a:tabLst>
                </a:pPr>
                <a:r>
                  <a:rPr lang="de-DE" sz="1600" dirty="0">
                    <a:solidFill>
                      <a:schemeClr val="tx1"/>
                    </a:solidFill>
                  </a:rPr>
                  <a:t>B</a:t>
                </a:r>
                <a:r>
                  <a:rPr lang="de-DE" sz="1600" dirty="0" smtClean="0">
                    <a:solidFill>
                      <a:schemeClr val="tx1"/>
                    </a:solidFill>
                  </a:rPr>
                  <a:t>:	</a:t>
                </a:r>
                <a14:m>
                  <m:oMath xmlns:m="http://schemas.openxmlformats.org/officeDocument/2006/math"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10.5</m:t>
                    </m:r>
                    <m:r>
                      <a:rPr lang="de-DE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(25.4%)</m:t>
                    </m:r>
                  </m:oMath>
                </a14:m>
                <a:endParaRPr lang="en-US" sz="1600" dirty="0" smtClean="0"/>
              </a:p>
              <a:p>
                <a:pPr marL="84138" indent="-84138">
                  <a:tabLst>
                    <a:tab pos="442913" algn="l"/>
                  </a:tabLst>
                </a:pPr>
                <a:r>
                  <a:rPr lang="de-DE" sz="1600" dirty="0" smtClean="0">
                    <a:solidFill>
                      <a:schemeClr val="tx1"/>
                    </a:solidFill>
                  </a:rPr>
                  <a:t>C:	</a:t>
                </a:r>
                <a14:m>
                  <m:oMath xmlns:m="http://schemas.openxmlformats.org/officeDocument/2006/math"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25.34</m:t>
                    </m:r>
                    <m:r>
                      <a:rPr lang="de-D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(30.3%)</m:t>
                    </m:r>
                  </m:oMath>
                </a14:m>
                <a:endParaRPr lang="en-US" sz="1600" dirty="0"/>
              </a:p>
            </p:txBody>
          </p:sp>
        </mc:Choice>
        <mc:Fallback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590" y="2493656"/>
                <a:ext cx="2869286" cy="1077218"/>
              </a:xfrm>
              <a:prstGeom prst="rect">
                <a:avLst/>
              </a:prstGeom>
              <a:blipFill>
                <a:blip r:embed="rId6"/>
                <a:stretch>
                  <a:fillRect l="-1057" t="-1117" b="-5587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Flussdiagramm: Verbindungsstelle 51"/>
          <p:cNvSpPr/>
          <p:nvPr/>
        </p:nvSpPr>
        <p:spPr bwMode="auto">
          <a:xfrm>
            <a:off x="3639890" y="1293293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53" name="Flussdiagramm: Verbindungsstelle 52"/>
          <p:cNvSpPr/>
          <p:nvPr/>
        </p:nvSpPr>
        <p:spPr bwMode="auto">
          <a:xfrm>
            <a:off x="4157822" y="1293293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54" name="Flussdiagramm: Verbindungsstelle 53"/>
          <p:cNvSpPr/>
          <p:nvPr/>
        </p:nvSpPr>
        <p:spPr bwMode="auto">
          <a:xfrm>
            <a:off x="5177398" y="1293293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156079" y="2703335"/>
            <a:ext cx="1672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chemeClr val="tx1"/>
                </a:solidFill>
              </a:rPr>
              <a:t>Parameters: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see appendix</a:t>
            </a:r>
          </a:p>
        </p:txBody>
      </p:sp>
      <p:sp>
        <p:nvSpPr>
          <p:cNvPr id="39" name="Flussdiagramm: Verbindungsstelle 51"/>
          <p:cNvSpPr/>
          <p:nvPr/>
        </p:nvSpPr>
        <p:spPr bwMode="auto">
          <a:xfrm>
            <a:off x="4494939" y="3751687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40" name="Flussdiagramm: Verbindungsstelle 52"/>
          <p:cNvSpPr/>
          <p:nvPr/>
        </p:nvSpPr>
        <p:spPr bwMode="auto">
          <a:xfrm>
            <a:off x="4494939" y="4073949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42" name="Flussdiagramm: Verbindungsstelle 53"/>
          <p:cNvSpPr/>
          <p:nvPr/>
        </p:nvSpPr>
        <p:spPr bwMode="auto">
          <a:xfrm>
            <a:off x="4494939" y="4361287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p:sp>
        <p:nvSpPr>
          <p:cNvPr id="3" name="Right Brace 2"/>
          <p:cNvSpPr/>
          <p:nvPr/>
        </p:nvSpPr>
        <p:spPr bwMode="auto">
          <a:xfrm>
            <a:off x="7697130" y="3733800"/>
            <a:ext cx="227670" cy="914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Textfeld 56"/>
          <p:cNvSpPr txBox="1"/>
          <p:nvPr/>
        </p:nvSpPr>
        <p:spPr>
          <a:xfrm>
            <a:off x="7906730" y="3860101"/>
            <a:ext cx="10618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different </a:t>
            </a:r>
            <a:r>
              <a:rPr lang="en-US" sz="1400" dirty="0" err="1" smtClean="0">
                <a:solidFill>
                  <a:schemeClr val="tx1"/>
                </a:solidFill>
              </a:rPr>
              <a:t>ToF</a:t>
            </a:r>
            <a:r>
              <a:rPr lang="en-US" sz="1400" dirty="0" smtClean="0">
                <a:solidFill>
                  <a:schemeClr val="tx1"/>
                </a:solidFill>
              </a:rPr>
              <a:t>/angular </a:t>
            </a:r>
            <a:r>
              <a:rPr lang="en-US" sz="1400" dirty="0" smtClean="0">
                <a:solidFill>
                  <a:schemeClr val="tx1"/>
                </a:solidFill>
              </a:rPr>
              <a:t>deviations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6"/>
              <p:cNvSpPr txBox="1"/>
              <p:nvPr/>
            </p:nvSpPr>
            <p:spPr>
              <a:xfrm>
                <a:off x="685800" y="5737798"/>
                <a:ext cx="7780338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de-DE" sz="18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chemeClr val="tx1"/>
                    </a:solidFill>
                  </a:rPr>
                  <a:t>comparision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chemeClr val="tx1"/>
                    </a:solidFill>
                  </a:rPr>
                  <a:t>between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rgbClr val="FF0000"/>
                    </a:solidFill>
                  </a:rPr>
                  <a:t>first</a:t>
                </a:r>
                <a:r>
                  <a:rPr lang="de-DE" sz="1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rgbClr val="FF0000"/>
                    </a:solidFill>
                  </a:rPr>
                  <a:t>path</a:t>
                </a:r>
                <a:r>
                  <a:rPr lang="de-DE" sz="1800" dirty="0" smtClean="0">
                    <a:solidFill>
                      <a:srgbClr val="FF0000"/>
                    </a:solidFill>
                  </a:rPr>
                  <a:t> (LOS) </a:t>
                </a:r>
                <a:r>
                  <a:rPr lang="de-DE" sz="1800" dirty="0" err="1" smtClean="0">
                    <a:solidFill>
                      <a:srgbClr val="FF0000"/>
                    </a:solidFill>
                  </a:rPr>
                  <a:t>only</a:t>
                </a:r>
                <a:r>
                  <a:rPr lang="de-DE" sz="1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rgbClr val="FF0000"/>
                    </a:solidFill>
                  </a:rPr>
                  <a:t>positioning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 vs. </a:t>
                </a:r>
                <a:r>
                  <a:rPr lang="de-DE" sz="1800" dirty="0" err="1" smtClean="0">
                    <a:solidFill>
                      <a:srgbClr val="00FF00"/>
                    </a:solidFill>
                  </a:rPr>
                  <a:t>first</a:t>
                </a:r>
                <a:r>
                  <a:rPr lang="de-DE" sz="1800" dirty="0" smtClean="0">
                    <a:solidFill>
                      <a:srgbClr val="00FF00"/>
                    </a:solidFill>
                  </a:rPr>
                  <a:t> + </a:t>
                </a:r>
                <a:r>
                  <a:rPr lang="de-DE" sz="1800" dirty="0" err="1" smtClean="0">
                    <a:solidFill>
                      <a:srgbClr val="00FF00"/>
                    </a:solidFill>
                  </a:rPr>
                  <a:t>strongest</a:t>
                </a:r>
                <a:r>
                  <a:rPr lang="de-DE" sz="1800" dirty="0" smtClean="0">
                    <a:solidFill>
                      <a:srgbClr val="00FF00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rgbClr val="00FF00"/>
                    </a:solidFill>
                  </a:rPr>
                  <a:t>path</a:t>
                </a:r>
                <a:r>
                  <a:rPr lang="de-DE" sz="1800" dirty="0" smtClean="0">
                    <a:solidFill>
                      <a:srgbClr val="00FF00"/>
                    </a:solidFill>
                  </a:rPr>
                  <a:t> (LOS+NLOS)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: </a:t>
                </a:r>
                <a:r>
                  <a:rPr lang="de-DE" sz="1800" b="1" dirty="0">
                    <a:solidFill>
                      <a:schemeClr val="tx1"/>
                    </a:solidFill>
                  </a:rPr>
                  <a:t>accuracy </a:t>
                </a:r>
                <a:r>
                  <a:rPr lang="de-DE" sz="1800" b="1" dirty="0" err="1">
                    <a:solidFill>
                      <a:schemeClr val="tx1"/>
                    </a:solidFill>
                  </a:rPr>
                  <a:t>improvements</a:t>
                </a:r>
                <a:r>
                  <a:rPr lang="de-DE" sz="18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de-DE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de-DE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lang="de-DE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𝟑𝟎</m:t>
                    </m:r>
                    <m:r>
                      <a:rPr lang="de-DE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en-US" sz="1800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4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737798"/>
                <a:ext cx="7780338" cy="646331"/>
              </a:xfrm>
              <a:prstGeom prst="rect">
                <a:avLst/>
              </a:prstGeom>
              <a:blipFill>
                <a:blip r:embed="rId7"/>
                <a:stretch>
                  <a:fillRect l="-626" t="-3704" b="-1296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86127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-839787" y="381000"/>
            <a:ext cx="10821988" cy="1065213"/>
          </a:xfrm>
        </p:spPr>
        <p:txBody>
          <a:bodyPr/>
          <a:lstStyle/>
          <a:p>
            <a:r>
              <a:rPr lang="en-US" dirty="0" smtClean="0"/>
              <a:t>What is missing to allow extension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32" name="Textfeld 31"/>
          <p:cNvSpPr txBox="1"/>
          <p:nvPr/>
        </p:nvSpPr>
        <p:spPr>
          <a:xfrm>
            <a:off x="762000" y="1348101"/>
            <a:ext cx="3664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u="sng" dirty="0" smtClean="0">
                <a:solidFill>
                  <a:schemeClr val="tx1"/>
                </a:solidFill>
              </a:rPr>
              <a:t>ISTA </a:t>
            </a:r>
            <a:r>
              <a:rPr lang="de-DE" sz="2000" u="sng" dirty="0" err="1" smtClean="0">
                <a:solidFill>
                  <a:schemeClr val="tx1"/>
                </a:solidFill>
              </a:rPr>
              <a:t>requires</a:t>
            </a:r>
            <a:r>
              <a:rPr lang="de-DE" sz="2000" u="sng" dirty="0">
                <a:solidFill>
                  <a:schemeClr val="tx1"/>
                </a:solidFill>
              </a:rPr>
              <a:t> </a:t>
            </a:r>
            <a:r>
              <a:rPr lang="de-DE" sz="2000" u="sng" dirty="0" err="1" smtClean="0">
                <a:solidFill>
                  <a:schemeClr val="tx1"/>
                </a:solidFill>
              </a:rPr>
              <a:t>measurements</a:t>
            </a:r>
            <a:r>
              <a:rPr lang="de-DE" sz="2000" u="sng" dirty="0" smtClean="0">
                <a:solidFill>
                  <a:schemeClr val="tx1"/>
                </a:solidFill>
              </a:rPr>
              <a:t>: </a:t>
            </a:r>
            <a:endParaRPr lang="en-US" sz="2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31"/>
              <p:cNvSpPr txBox="1"/>
              <p:nvPr/>
            </p:nvSpPr>
            <p:spPr>
              <a:xfrm>
                <a:off x="762000" y="1793633"/>
                <a:ext cx="5222539" cy="720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000" u="sng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u="sng" dirty="0" err="1" smtClean="0">
                    <a:solidFill>
                      <a:schemeClr val="tx1"/>
                    </a:solidFill>
                  </a:rPr>
                  <a:t>cannot</a:t>
                </a:r>
                <a:r>
                  <a:rPr lang="de-DE" sz="2000" u="sng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u="sng" dirty="0" err="1" smtClean="0">
                    <a:solidFill>
                      <a:schemeClr val="tx1"/>
                    </a:solidFill>
                  </a:rPr>
                  <a:t>be</a:t>
                </a:r>
                <a:r>
                  <a:rPr lang="de-DE" sz="2000" u="sng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u="sng" dirty="0" err="1" smtClean="0">
                    <a:solidFill>
                      <a:schemeClr val="tx1"/>
                    </a:solidFill>
                  </a:rPr>
                  <a:t>precisely</a:t>
                </a:r>
                <a:r>
                  <a:rPr lang="de-DE" sz="2000" u="sng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u="sng" dirty="0" err="1" smtClean="0">
                    <a:solidFill>
                      <a:schemeClr val="tx1"/>
                    </a:solidFill>
                  </a:rPr>
                  <a:t>measured</a:t>
                </a:r>
                <a:endParaRPr lang="de-DE" sz="2000" u="sng" dirty="0" smtClean="0">
                  <a:solidFill>
                    <a:schemeClr val="tx1"/>
                  </a:solidFill>
                </a:endParaRP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:r>
                  <a:rPr lang="de-DE" sz="2000" u="sng" dirty="0" err="1" smtClean="0">
                    <a:solidFill>
                      <a:schemeClr val="tx1"/>
                    </a:solidFill>
                  </a:rPr>
                  <a:t>With</a:t>
                </a:r>
                <a:r>
                  <a:rPr lang="de-DE" sz="2000" u="sng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u="sng" dirty="0" err="1" smtClean="0">
                    <a:solidFill>
                      <a:schemeClr val="tx1"/>
                    </a:solidFill>
                  </a:rPr>
                  <a:t>current</a:t>
                </a:r>
                <a:r>
                  <a:rPr lang="de-DE" sz="2000" u="sng" dirty="0" smtClean="0">
                    <a:solidFill>
                      <a:schemeClr val="tx1"/>
                    </a:solidFill>
                  </a:rPr>
                  <a:t> FTM </a:t>
                </a:r>
                <a:r>
                  <a:rPr lang="de-DE" sz="2000" u="sng" dirty="0" err="1" smtClean="0">
                    <a:solidFill>
                      <a:schemeClr val="tx1"/>
                    </a:solidFill>
                  </a:rPr>
                  <a:t>for</a:t>
                </a:r>
                <a:r>
                  <a:rPr lang="de-DE" sz="2000" u="sng" dirty="0" smtClean="0">
                    <a:solidFill>
                      <a:schemeClr val="tx1"/>
                    </a:solidFill>
                  </a:rPr>
                  <a:t> PEDMG:</a:t>
                </a:r>
              </a:p>
            </p:txBody>
          </p:sp>
        </mc:Choice>
        <mc:Fallback xmlns="">
          <p:sp>
            <p:nvSpPr>
              <p:cNvPr id="44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793633"/>
                <a:ext cx="5222539" cy="720967"/>
              </a:xfrm>
              <a:prstGeom prst="rect">
                <a:avLst/>
              </a:prstGeom>
              <a:blipFill>
                <a:blip r:embed="rId2"/>
                <a:stretch>
                  <a:fillRect l="-1050" t="-3361" b="-134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/>
          <p:cNvGrpSpPr/>
          <p:nvPr/>
        </p:nvGrpSpPr>
        <p:grpSpPr>
          <a:xfrm>
            <a:off x="1066800" y="2667000"/>
            <a:ext cx="6791786" cy="3699250"/>
            <a:chOff x="1828800" y="3562581"/>
            <a:chExt cx="6791786" cy="3699250"/>
          </a:xfrm>
        </p:grpSpPr>
        <p:cxnSp>
          <p:nvCxnSpPr>
            <p:cNvPr id="49" name="Straight Arrow Connector 48"/>
            <p:cNvCxnSpPr/>
            <p:nvPr/>
          </p:nvCxnSpPr>
          <p:spPr bwMode="auto">
            <a:xfrm>
              <a:off x="3588095" y="4484901"/>
              <a:ext cx="3429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1828800" y="4154201"/>
              <a:ext cx="19509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FF00"/>
                  </a:solidFill>
                </a:rPr>
                <a:t>trigger field 1: using regular AWV</a:t>
              </a:r>
              <a:endParaRPr lang="en-US" sz="1600" dirty="0">
                <a:solidFill>
                  <a:srgbClr val="00FF00"/>
                </a:solidFill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 bwMode="auto">
            <a:xfrm flipV="1">
              <a:off x="3740495" y="3562581"/>
              <a:ext cx="0" cy="113522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3200400" y="3589978"/>
              <a:ext cx="5982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|h(</a:t>
              </a:r>
              <a:r>
                <a:rPr lang="en-US" sz="1600" dirty="0" smtClean="0">
                  <a:solidFill>
                    <a:schemeClr val="tx1"/>
                  </a:solidFill>
                  <a:sym typeface="Symbol"/>
                </a:rPr>
                <a:t></a:t>
              </a:r>
              <a:r>
                <a:rPr lang="en-US" sz="1600" dirty="0" smtClean="0">
                  <a:solidFill>
                    <a:schemeClr val="tx1"/>
                  </a:solidFill>
                </a:rPr>
                <a:t>)|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742661" y="4505425"/>
              <a:ext cx="2744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sym typeface="Symbol"/>
                </a:rPr>
                <a:t>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 bwMode="auto">
            <a:xfrm flipV="1">
              <a:off x="4176810" y="4184452"/>
              <a:ext cx="0" cy="29527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flipV="1">
              <a:off x="4338736" y="4350653"/>
              <a:ext cx="0" cy="13424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V="1">
              <a:off x="5407369" y="3759255"/>
              <a:ext cx="0" cy="72350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5569295" y="4322565"/>
              <a:ext cx="0" cy="1653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flipV="1">
              <a:off x="5721695" y="4400074"/>
              <a:ext cx="0" cy="8268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V="1">
              <a:off x="5950295" y="4405248"/>
              <a:ext cx="0" cy="8268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>
              <a:off x="3627305" y="5732356"/>
              <a:ext cx="3429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1828800" y="5280952"/>
              <a:ext cx="18725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</a:rPr>
                <a:t>trigger field 2: using first path AWV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64" name="Straight Arrow Connector 63"/>
            <p:cNvCxnSpPr/>
            <p:nvPr/>
          </p:nvCxnSpPr>
          <p:spPr bwMode="auto">
            <a:xfrm flipV="1">
              <a:off x="3779705" y="4810036"/>
              <a:ext cx="0" cy="113522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5" name="TextBox 64"/>
            <p:cNvSpPr txBox="1"/>
            <p:nvPr/>
          </p:nvSpPr>
          <p:spPr>
            <a:xfrm>
              <a:off x="3239610" y="4837433"/>
              <a:ext cx="5982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|h(</a:t>
              </a:r>
              <a:r>
                <a:rPr lang="en-US" sz="1600" dirty="0" smtClean="0">
                  <a:solidFill>
                    <a:schemeClr val="tx1"/>
                  </a:solidFill>
                  <a:sym typeface="Symbol"/>
                </a:rPr>
                <a:t></a:t>
              </a:r>
              <a:r>
                <a:rPr lang="en-US" sz="1600" dirty="0" smtClean="0">
                  <a:solidFill>
                    <a:schemeClr val="tx1"/>
                  </a:solidFill>
                </a:rPr>
                <a:t>)|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781871" y="5752880"/>
              <a:ext cx="2744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sym typeface="Symbol"/>
                </a:rPr>
                <a:t>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flipV="1">
              <a:off x="4216020" y="5284240"/>
              <a:ext cx="0" cy="44294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flipV="1">
              <a:off x="4377946" y="5542073"/>
              <a:ext cx="0" cy="19028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V="1">
              <a:off x="5446579" y="5204563"/>
              <a:ext cx="0" cy="52564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5608505" y="5644959"/>
              <a:ext cx="0" cy="8268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flipV="1">
              <a:off x="5760905" y="5680813"/>
              <a:ext cx="0" cy="49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5989505" y="5687957"/>
              <a:ext cx="0" cy="4743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3809999" y="5876836"/>
              <a:ext cx="137829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first path propagation </a:t>
              </a:r>
              <a:r>
                <a:rPr lang="en-US" sz="1200" dirty="0" smtClean="0">
                  <a:solidFill>
                    <a:schemeClr val="tx1"/>
                  </a:solidFill>
                </a:rPr>
                <a:t>cluster</a:t>
              </a:r>
            </a:p>
            <a:p>
              <a:pPr marL="171450" indent="-171450">
                <a:buFont typeface="Wingdings" panose="05000000000000000000" pitchFamily="2" charset="2"/>
                <a:buChar char="à"/>
              </a:pPr>
              <a:r>
                <a:rPr lang="en-US" sz="1200" b="1" dirty="0" smtClean="0">
                  <a:solidFill>
                    <a:schemeClr val="tx1"/>
                  </a:solidFill>
                  <a:sym typeface="Wingdings" panose="05000000000000000000" pitchFamily="2" charset="2"/>
                </a:rPr>
                <a:t>low SNR</a:t>
              </a:r>
            </a:p>
            <a:p>
              <a:endParaRPr lang="de-DE" sz="1200" b="1" dirty="0" smtClean="0">
                <a:solidFill>
                  <a:schemeClr val="tx1"/>
                </a:solidFill>
                <a:sym typeface="Wingdings" panose="05000000000000000000" pitchFamily="2" charset="2"/>
              </a:endParaRPr>
            </a:p>
            <a:p>
              <a:r>
                <a:rPr lang="en-DE" sz="1200" b="1" dirty="0" smtClean="0">
                  <a:solidFill>
                    <a:schemeClr val="tx1"/>
                  </a:solidFill>
                  <a:sym typeface="Wingdings" panose="05000000000000000000" pitchFamily="2" charset="2"/>
                </a:rPr>
                <a:t></a:t>
              </a:r>
              <a:r>
                <a:rPr lang="en-US" sz="1200" b="1" dirty="0" err="1">
                  <a:solidFill>
                    <a:schemeClr val="tx1"/>
                  </a:solidFill>
                  <a:sym typeface="Wingdings" panose="05000000000000000000" pitchFamily="2" charset="2"/>
                </a:rPr>
                <a:t>ToA</a:t>
              </a:r>
              <a:r>
                <a:rPr lang="en-US" sz="1200" b="1" dirty="0">
                  <a:solidFill>
                    <a:schemeClr val="tx1"/>
                  </a:solidFill>
                  <a:sym typeface="Wingdings" panose="05000000000000000000" pitchFamily="2" charset="2"/>
                </a:rPr>
                <a:t>/angular measurements may be </a:t>
              </a:r>
              <a:r>
                <a:rPr lang="en-US" sz="1200" b="1" dirty="0" smtClean="0">
                  <a:solidFill>
                    <a:schemeClr val="tx1"/>
                  </a:solidFill>
                  <a:sym typeface="Wingdings" panose="05000000000000000000" pitchFamily="2" charset="2"/>
                </a:rPr>
                <a:t>inaccurate</a:t>
              </a:r>
              <a:endParaRPr lang="en-US" sz="1200" b="1" dirty="0">
                <a:solidFill>
                  <a:schemeClr val="tx1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181600" y="5876836"/>
              <a:ext cx="129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best path </a:t>
              </a:r>
              <a:r>
                <a:rPr lang="en-US" sz="1200" dirty="0">
                  <a:solidFill>
                    <a:schemeClr val="tx1"/>
                  </a:solidFill>
                </a:rPr>
                <a:t>propagation </a:t>
              </a:r>
              <a:r>
                <a:rPr lang="en-US" sz="1200" dirty="0" smtClean="0">
                  <a:solidFill>
                    <a:schemeClr val="tx1"/>
                  </a:solidFill>
                </a:rPr>
                <a:t>cluster</a:t>
              </a:r>
            </a:p>
            <a:p>
              <a:r>
                <a:rPr lang="en-US" sz="1200" b="1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en-US" sz="1200" b="1" dirty="0" smtClean="0">
                  <a:solidFill>
                    <a:schemeClr val="tx1"/>
                  </a:solidFill>
                  <a:sym typeface="Wingdings" panose="05000000000000000000" pitchFamily="2" charset="2"/>
                </a:rPr>
                <a:t>high SNR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5" name="Straight Connector 83"/>
            <p:cNvCxnSpPr/>
            <p:nvPr/>
          </p:nvCxnSpPr>
          <p:spPr bwMode="auto">
            <a:xfrm flipV="1">
              <a:off x="5302595" y="4350652"/>
              <a:ext cx="0" cy="12907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83"/>
            <p:cNvCxnSpPr/>
            <p:nvPr/>
          </p:nvCxnSpPr>
          <p:spPr bwMode="auto">
            <a:xfrm flipV="1">
              <a:off x="5310215" y="5646287"/>
              <a:ext cx="0" cy="8002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3740495" y="4254265"/>
              <a:ext cx="313938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7030A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6111368" y="4052065"/>
              <a:ext cx="9295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7030A0"/>
                  </a:solidFill>
                </a:rPr>
                <a:t>noise floor</a:t>
              </a:r>
              <a:endParaRPr lang="en-US" sz="1100" dirty="0">
                <a:solidFill>
                  <a:srgbClr val="7030A0"/>
                </a:solidFill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 bwMode="auto">
            <a:xfrm>
              <a:off x="3779705" y="5483152"/>
              <a:ext cx="313938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7030A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0" name="TextBox 79"/>
            <p:cNvSpPr txBox="1"/>
            <p:nvPr/>
          </p:nvSpPr>
          <p:spPr>
            <a:xfrm>
              <a:off x="6150578" y="5280952"/>
              <a:ext cx="9295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7030A0"/>
                  </a:solidFill>
                </a:rPr>
                <a:t>noise floor</a:t>
              </a:r>
              <a:endParaRPr lang="en-US" sz="1100" dirty="0">
                <a:solidFill>
                  <a:srgbClr val="7030A0"/>
                </a:solidFill>
              </a:endParaRPr>
            </a:p>
          </p:txBody>
        </p:sp>
        <p:sp>
          <p:nvSpPr>
            <p:cNvPr id="81" name="Rounded Rectangle 80"/>
            <p:cNvSpPr/>
            <p:nvPr/>
          </p:nvSpPr>
          <p:spPr bwMode="auto">
            <a:xfrm>
              <a:off x="4045295" y="3660374"/>
              <a:ext cx="533400" cy="2147294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2" name="Rounded Rectangle 81"/>
            <p:cNvSpPr/>
            <p:nvPr/>
          </p:nvSpPr>
          <p:spPr bwMode="auto">
            <a:xfrm>
              <a:off x="5151304" y="3660374"/>
              <a:ext cx="884715" cy="2147294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3" name="Right Arrow 82"/>
            <p:cNvSpPr/>
            <p:nvPr/>
          </p:nvSpPr>
          <p:spPr bwMode="auto">
            <a:xfrm>
              <a:off x="6083427" y="3686727"/>
              <a:ext cx="396183" cy="23316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458639" y="3612438"/>
              <a:ext cx="21619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u="sng" dirty="0" smtClean="0">
                  <a:solidFill>
                    <a:schemeClr val="tx1"/>
                  </a:solidFill>
                </a:rPr>
                <a:t>cannot be used so far!</a:t>
              </a:r>
              <a:endParaRPr lang="en-US" sz="1600" b="1" u="sng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hteck 33"/>
              <p:cNvSpPr/>
              <p:nvPr/>
            </p:nvSpPr>
            <p:spPr>
              <a:xfrm>
                <a:off x="4191000" y="1260233"/>
                <a:ext cx="3810793" cy="418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meas</m:t>
                        </m:r>
                      </m:sub>
                    </m:sSub>
                    <m:r>
                      <a:rPr lang="de-DE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</m:e>
                          <m:sub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</m:e>
                          <m:sub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endParaRPr lang="en-US" sz="1200" dirty="0"/>
              </a:p>
            </p:txBody>
          </p:sp>
        </mc:Choice>
        <mc:Fallback xmlns="">
          <p:sp>
            <p:nvSpPr>
              <p:cNvPr id="85" name="Rechtec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260233"/>
                <a:ext cx="3810793" cy="418769"/>
              </a:xfrm>
              <a:prstGeom prst="rect">
                <a:avLst/>
              </a:prstGeom>
              <a:blipFill>
                <a:blip r:embed="rId3"/>
                <a:stretch>
                  <a:fillRect t="-8824" b="-1617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35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42734" cy="1065213"/>
          </a:xfrm>
        </p:spPr>
        <p:txBody>
          <a:bodyPr/>
          <a:lstStyle/>
          <a:p>
            <a:r>
              <a:rPr lang="en-US" sz="2800" dirty="0"/>
              <a:t>FTM for </a:t>
            </a:r>
            <a:r>
              <a:rPr lang="en-US" sz="2800" dirty="0" smtClean="0"/>
              <a:t>PEDMG </a:t>
            </a:r>
            <a:r>
              <a:rPr lang="de-DE" sz="2800" dirty="0"/>
              <a:t>in </a:t>
            </a:r>
            <a:r>
              <a:rPr lang="de-DE" sz="2800" dirty="0" smtClean="0"/>
              <a:t>D1.0/1.4</a:t>
            </a:r>
            <a:r>
              <a:rPr lang="en-US" sz="2800" dirty="0" smtClean="0"/>
              <a:t>: </a:t>
            </a:r>
            <a:r>
              <a:rPr lang="de-DE" sz="2800" dirty="0" err="1" smtClean="0"/>
              <a:t>Proposal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10" y="1711063"/>
            <a:ext cx="8256090" cy="1641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Enable </a:t>
            </a:r>
            <a:r>
              <a:rPr lang="en-US" dirty="0" err="1" smtClean="0"/>
              <a:t>ToA</a:t>
            </a:r>
            <a:r>
              <a:rPr lang="en-US" dirty="0" smtClean="0"/>
              <a:t> measurement and exchange based on strongest CIR tap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allows estimation of TOF of strongest path, which may result from NLOS component in case of </a:t>
            </a:r>
            <a:r>
              <a:rPr lang="en-US" dirty="0" err="1" smtClean="0"/>
              <a:t>oLOS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588095" y="4256301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828800" y="3657600"/>
            <a:ext cx="1950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rgbClr val="00FF00"/>
                </a:solidFill>
              </a:rPr>
              <a:t>trigger field 1: using regular AWV </a:t>
            </a:r>
            <a:br>
              <a:rPr lang="en-US" sz="1600" u="sng" dirty="0" smtClean="0">
                <a:solidFill>
                  <a:srgbClr val="00FF00"/>
                </a:solidFill>
              </a:rPr>
            </a:br>
            <a:r>
              <a:rPr lang="en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</a:t>
            </a:r>
            <a:r>
              <a:rPr lang="de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 </a:t>
            </a:r>
            <a:r>
              <a:rPr lang="en-US" sz="1600" u="sng" dirty="0" smtClean="0">
                <a:solidFill>
                  <a:srgbClr val="00FF00"/>
                </a:solidFill>
              </a:rPr>
              <a:t>first CIR tap</a:t>
            </a:r>
            <a:endParaRPr lang="en-US" sz="1600" u="sng" dirty="0">
              <a:solidFill>
                <a:srgbClr val="00FF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3740495" y="3333981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200400" y="3361378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42661" y="4276825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4176810" y="3955852"/>
            <a:ext cx="0" cy="29527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4338736" y="4122053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5407369" y="3530655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5569295" y="4093965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5721695" y="4171474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5950295" y="4176648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83"/>
          <p:cNvCxnSpPr/>
          <p:nvPr/>
        </p:nvCxnSpPr>
        <p:spPr bwMode="auto">
          <a:xfrm flipV="1">
            <a:off x="5302595" y="4122052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3740495" y="4025665"/>
            <a:ext cx="3139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6111368" y="3823465"/>
            <a:ext cx="9295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7030A0"/>
                </a:solidFill>
              </a:rPr>
              <a:t>noise floor</a:t>
            </a:r>
            <a:endParaRPr lang="en-US" sz="1100" dirty="0">
              <a:solidFill>
                <a:srgbClr val="7030A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4045295" y="3431774"/>
            <a:ext cx="533400" cy="214729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5151304" y="3431774"/>
            <a:ext cx="884715" cy="214729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891813" y="5648236"/>
            <a:ext cx="13595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</a:t>
            </a:r>
            <a:r>
              <a:rPr lang="en-US" sz="1100" dirty="0" smtClean="0">
                <a:solidFill>
                  <a:schemeClr val="tx1"/>
                </a:solidFill>
              </a:rPr>
              <a:t>cluster</a:t>
            </a:r>
          </a:p>
          <a:p>
            <a:r>
              <a:rPr lang="en-US" sz="11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low SNR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188295" y="5648236"/>
            <a:ext cx="1295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</a:t>
            </a:r>
            <a:r>
              <a:rPr lang="en-US" sz="1100" dirty="0" smtClean="0">
                <a:solidFill>
                  <a:schemeClr val="tx1"/>
                </a:solidFill>
              </a:rPr>
              <a:t>cluster</a:t>
            </a:r>
          </a:p>
          <a:p>
            <a:r>
              <a:rPr lang="en-US" sz="1100" b="1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1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high SNR</a:t>
            </a:r>
            <a:endParaRPr lang="en-US" sz="1100" b="1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 bwMode="auto">
          <a:xfrm>
            <a:off x="3588095" y="5508322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1828800" y="4909621"/>
            <a:ext cx="1950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FF00"/>
                </a:solidFill>
              </a:rPr>
              <a:t>trigger field 1: using regular AWV</a:t>
            </a:r>
          </a:p>
          <a:p>
            <a:r>
              <a:rPr lang="en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</a:t>
            </a:r>
            <a:r>
              <a:rPr lang="de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 </a:t>
            </a:r>
            <a:r>
              <a:rPr lang="de-DE" sz="1600" u="sng" dirty="0" err="1" smtClean="0">
                <a:solidFill>
                  <a:srgbClr val="00FF00"/>
                </a:solidFill>
                <a:sym typeface="Wingdings" panose="05000000000000000000" pitchFamily="2" charset="2"/>
              </a:rPr>
              <a:t>strongest</a:t>
            </a:r>
            <a:r>
              <a:rPr lang="de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 CIR </a:t>
            </a:r>
            <a:r>
              <a:rPr lang="de-DE" sz="1600" u="sng" dirty="0" err="1" smtClean="0">
                <a:solidFill>
                  <a:srgbClr val="00FF00"/>
                </a:solidFill>
                <a:sym typeface="Wingdings" panose="05000000000000000000" pitchFamily="2" charset="2"/>
              </a:rPr>
              <a:t>tap</a:t>
            </a:r>
            <a:endParaRPr lang="en-US" sz="1600" u="sng" dirty="0">
              <a:solidFill>
                <a:srgbClr val="00FF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flipV="1">
            <a:off x="3740495" y="4586002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3200400" y="4613399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742661" y="5528846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 bwMode="auto">
          <a:xfrm flipV="1">
            <a:off x="4176810" y="5207873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V="1">
            <a:off x="4338736" y="5374074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V="1">
            <a:off x="5407369" y="4782676"/>
            <a:ext cx="0" cy="72350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V="1">
            <a:off x="5569295" y="5345986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 flipV="1">
            <a:off x="5721695" y="5423495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 flipV="1">
            <a:off x="5950295" y="5428669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3"/>
          <p:cNvCxnSpPr/>
          <p:nvPr/>
        </p:nvCxnSpPr>
        <p:spPr bwMode="auto">
          <a:xfrm flipV="1">
            <a:off x="5302595" y="5374073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3740495" y="5277686"/>
            <a:ext cx="3139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6111368" y="5075486"/>
            <a:ext cx="9295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7030A0"/>
                </a:solidFill>
              </a:rPr>
              <a:t>noise floor</a:t>
            </a:r>
            <a:endParaRPr lang="en-US" sz="11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1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42734" cy="1065213"/>
          </a:xfrm>
        </p:spPr>
        <p:txBody>
          <a:bodyPr/>
          <a:lstStyle/>
          <a:p>
            <a:r>
              <a:rPr lang="de-DE" sz="2800" dirty="0" err="1" smtClean="0"/>
              <a:t>Required</a:t>
            </a:r>
            <a:r>
              <a:rPr lang="de-DE" sz="2800" dirty="0" smtClean="0"/>
              <a:t> </a:t>
            </a:r>
            <a:r>
              <a:rPr lang="de-DE" sz="2800" dirty="0" err="1" smtClean="0"/>
              <a:t>Changes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FTM Request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34863"/>
            <a:ext cx="9067800" cy="18703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FTM </a:t>
            </a:r>
            <a:r>
              <a:rPr lang="en-US" sz="2000" dirty="0"/>
              <a:t>Request to indicate w.r.t. which tap </a:t>
            </a:r>
            <a:r>
              <a:rPr lang="en-US" sz="2000" dirty="0" err="1"/>
              <a:t>ToA</a:t>
            </a:r>
            <a:r>
              <a:rPr lang="en-US" sz="2000" dirty="0"/>
              <a:t>/</a:t>
            </a:r>
            <a:r>
              <a:rPr lang="en-US" sz="2000" dirty="0" err="1"/>
              <a:t>AoA</a:t>
            </a:r>
            <a:r>
              <a:rPr lang="en-US" sz="2000" dirty="0"/>
              <a:t>/</a:t>
            </a:r>
            <a:r>
              <a:rPr lang="en-US" sz="2000" dirty="0" err="1"/>
              <a:t>AoD</a:t>
            </a:r>
            <a:r>
              <a:rPr lang="en-US" sz="2000" dirty="0"/>
              <a:t> is </a:t>
            </a:r>
            <a:r>
              <a:rPr lang="en-US" sz="2000" dirty="0" smtClean="0"/>
              <a:t>measured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Option 1: R2I / I2R </a:t>
            </a:r>
            <a:r>
              <a:rPr lang="en-US" sz="1800" dirty="0" err="1" smtClean="0"/>
              <a:t>ToA</a:t>
            </a:r>
            <a:r>
              <a:rPr lang="en-US" sz="1800" dirty="0" smtClean="0"/>
              <a:t> type definition (CID 1427)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in </a:t>
            </a:r>
            <a:r>
              <a:rPr lang="en-US" sz="1600" dirty="0"/>
              <a:t>Ranging Parameters (</a:t>
            </a:r>
            <a:r>
              <a:rPr lang="en-DE" sz="1600" dirty="0"/>
              <a:t>9.4.2.279</a:t>
            </a:r>
            <a:r>
              <a:rPr lang="de-DE" sz="1600" dirty="0"/>
              <a:t>) </a:t>
            </a:r>
            <a:r>
              <a:rPr lang="de-DE" sz="1600" dirty="0" err="1"/>
              <a:t>as</a:t>
            </a:r>
            <a:r>
              <a:rPr lang="de-DE" sz="1600" dirty="0"/>
              <a:t> </a:t>
            </a:r>
            <a:r>
              <a:rPr lang="de-DE" sz="1600" dirty="0" err="1"/>
              <a:t>part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FTM </a:t>
            </a:r>
            <a:r>
              <a:rPr lang="en-US" sz="1600" dirty="0"/>
              <a:t>Request (</a:t>
            </a:r>
            <a:r>
              <a:rPr lang="en-DE" sz="1600" dirty="0"/>
              <a:t>9.6.7.32</a:t>
            </a:r>
            <a:r>
              <a:rPr lang="de-DE" sz="1600" dirty="0"/>
              <a:t>)</a:t>
            </a:r>
            <a:endParaRPr lang="en-US" sz="16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redefinition for PEDMG in SC </a:t>
            </a:r>
            <a:r>
              <a:rPr lang="en-US" sz="1600" dirty="0" smtClean="0"/>
              <a:t>mode (flag, if </a:t>
            </a:r>
            <a:r>
              <a:rPr lang="en-US" sz="1600" dirty="0" err="1" smtClean="0"/>
              <a:t>ToA</a:t>
            </a:r>
            <a:r>
              <a:rPr lang="en-US" sz="1600" dirty="0" smtClean="0"/>
              <a:t> </a:t>
            </a:r>
            <a:r>
              <a:rPr lang="en-US" sz="1600" dirty="0"/>
              <a:t>timestamp shall be </a:t>
            </a:r>
            <a:r>
              <a:rPr lang="en-US" sz="1600" dirty="0" smtClean="0"/>
              <a:t>performed on </a:t>
            </a:r>
            <a:r>
              <a:rPr lang="en-US" sz="1600" dirty="0"/>
              <a:t>the first </a:t>
            </a:r>
            <a:r>
              <a:rPr lang="en-US" sz="1600" dirty="0" smtClean="0"/>
              <a:t>or strongest arrival </a:t>
            </a:r>
            <a:r>
              <a:rPr lang="en-US" sz="1600" dirty="0"/>
              <a:t>tap of the </a:t>
            </a:r>
            <a:r>
              <a:rPr lang="en-US" sz="1600" dirty="0" smtClean="0"/>
              <a:t>CIR)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alternatively use reserved bit in Ranging Parameters field format (B22/23/46/47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 smtClean="0"/>
              <a:t>drawbacks</a:t>
            </a:r>
            <a:r>
              <a:rPr lang="en-US" sz="1600" dirty="0" smtClean="0"/>
              <a:t>: </a:t>
            </a:r>
            <a:r>
              <a:rPr lang="en-US" sz="1600" dirty="0" err="1" smtClean="0"/>
              <a:t>ToA</a:t>
            </a:r>
            <a:r>
              <a:rPr lang="en-US" sz="1600" dirty="0" smtClean="0"/>
              <a:t> Type as in LMR not to be used for DMG/EDMG, re-definition </a:t>
            </a:r>
            <a:endParaRPr lang="en-US" sz="16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Option 2: new trigger field definition for PEDMG (CID 2349)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if trigger field 5 </a:t>
            </a:r>
            <a:r>
              <a:rPr lang="en-DE" sz="1600" dirty="0" smtClean="0">
                <a:sym typeface="Wingdings" panose="05000000000000000000" pitchFamily="2" charset="2"/>
              </a:rPr>
              <a:t>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regular</a:t>
            </a:r>
            <a:r>
              <a:rPr lang="de-DE" sz="1600" dirty="0" smtClean="0">
                <a:sym typeface="Wingdings" panose="05000000000000000000" pitchFamily="2" charset="2"/>
              </a:rPr>
              <a:t> AWV </a:t>
            </a:r>
            <a:r>
              <a:rPr lang="de-DE" sz="1600" dirty="0" err="1" smtClean="0">
                <a:sym typeface="Wingdings" panose="05000000000000000000" pitchFamily="2" charset="2"/>
              </a:rPr>
              <a:t>and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ToA</a:t>
            </a:r>
            <a:r>
              <a:rPr lang="de-DE" sz="1600" dirty="0" smtClean="0">
                <a:sym typeface="Wingdings" panose="05000000000000000000" pitchFamily="2" charset="2"/>
              </a:rPr>
              <a:t> w.r.t. </a:t>
            </a:r>
            <a:r>
              <a:rPr lang="de-DE" sz="1600" dirty="0" err="1" smtClean="0">
                <a:sym typeface="Wingdings" panose="05000000000000000000" pitchFamily="2" charset="2"/>
              </a:rPr>
              <a:t>strongest</a:t>
            </a:r>
            <a:r>
              <a:rPr lang="de-DE" sz="1600" dirty="0" smtClean="0">
                <a:sym typeface="Wingdings" panose="05000000000000000000" pitchFamily="2" charset="2"/>
              </a:rPr>
              <a:t> CIR </a:t>
            </a:r>
            <a:r>
              <a:rPr lang="de-DE" sz="1600" dirty="0" err="1" smtClean="0">
                <a:sym typeface="Wingdings" panose="05000000000000000000" pitchFamily="2" charset="2"/>
              </a:rPr>
              <a:t>tap</a:t>
            </a:r>
            <a:endParaRPr lang="de-DE" sz="1600" dirty="0" smtClean="0">
              <a:sym typeface="Wingdings" panose="05000000000000000000" pitchFamily="2" charset="2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de-DE" sz="1600" b="1" dirty="0" err="1" smtClean="0">
                <a:sym typeface="Wingdings" panose="05000000000000000000" pitchFamily="2" charset="2"/>
              </a:rPr>
              <a:t>drawback</a:t>
            </a:r>
            <a:r>
              <a:rPr lang="de-DE" dirty="0" smtClean="0">
                <a:sym typeface="Wingdings" panose="05000000000000000000" pitchFamily="2" charset="2"/>
              </a:rPr>
              <a:t>: </a:t>
            </a:r>
            <a:r>
              <a:rPr lang="de-DE" dirty="0" err="1" smtClean="0">
                <a:sym typeface="Wingdings" panose="05000000000000000000" pitchFamily="2" charset="2"/>
              </a:rPr>
              <a:t>would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need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another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trigger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field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for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first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path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smtClean="0">
                <a:sym typeface="Wingdings" panose="05000000000000000000" pitchFamily="2" charset="2"/>
              </a:rPr>
              <a:t>AWV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Option 3: </a:t>
            </a:r>
            <a:r>
              <a:rPr lang="en-US" sz="1800" dirty="0"/>
              <a:t>EDMG-Header-A </a:t>
            </a:r>
            <a:r>
              <a:rPr lang="en-US" sz="1800" dirty="0" smtClean="0"/>
              <a:t>Definition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 reserved </a:t>
            </a:r>
            <a:r>
              <a:rPr lang="en-US" sz="1600" dirty="0" smtClean="0"/>
              <a:t>bit (next slide)</a:t>
            </a:r>
            <a:endParaRPr lang="en-US" sz="16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 smtClean="0"/>
              <a:t>preferred option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812276" y="5441004"/>
            <a:ext cx="3810000" cy="96289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282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LAN_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WLAN_template</Template>
  <TotalTime>1663</TotalTime>
  <Words>983</Words>
  <Application>Microsoft Office PowerPoint</Application>
  <PresentationFormat>On-screen Show (4:3)</PresentationFormat>
  <Paragraphs>253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 Unicode MS</vt:lpstr>
      <vt:lpstr>MS Gothic</vt:lpstr>
      <vt:lpstr>Arial</vt:lpstr>
      <vt:lpstr>Cambria Math</vt:lpstr>
      <vt:lpstr>Symbol</vt:lpstr>
      <vt:lpstr>Times New Roman</vt:lpstr>
      <vt:lpstr>Wingdings</vt:lpstr>
      <vt:lpstr>WLAN_template</vt:lpstr>
      <vt:lpstr>Document</vt:lpstr>
      <vt:lpstr>PowerPoint Presentation</vt:lpstr>
      <vt:lpstr>Abstract</vt:lpstr>
      <vt:lpstr>Motivation </vt:lpstr>
      <vt:lpstr>   Current method in 11az: oLOS</vt:lpstr>
      <vt:lpstr>Proposed Extension for oLOS</vt:lpstr>
      <vt:lpstr>PowerPoint Presentation</vt:lpstr>
      <vt:lpstr>What is missing to allow extension</vt:lpstr>
      <vt:lpstr>FTM for PEDMG in D1.0/1.4: Proposal</vt:lpstr>
      <vt:lpstr>Required Changes for FTM Request</vt:lpstr>
      <vt:lpstr>Request: Enabling Strongest Tap FTM for PEDMG – EDMG-Header-A Definition </vt:lpstr>
      <vt:lpstr>Report: ToA Error Field in FTM Frame</vt:lpstr>
      <vt:lpstr>References</vt:lpstr>
      <vt:lpstr>PowerPoint Presentation</vt:lpstr>
      <vt:lpstr>Simulation Parameters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60GHz Direction Measurement SFD text</dc:title>
  <dc:creator>Assaf Kasher</dc:creator>
  <cp:lastModifiedBy>Loghin, Nabil</cp:lastModifiedBy>
  <cp:revision>427</cp:revision>
  <cp:lastPrinted>1601-01-01T00:00:00Z</cp:lastPrinted>
  <dcterms:created xsi:type="dcterms:W3CDTF">2018-01-11T11:47:16Z</dcterms:created>
  <dcterms:modified xsi:type="dcterms:W3CDTF">2019-10-04T13:22:34Z</dcterms:modified>
</cp:coreProperties>
</file>