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302" r:id="rId2"/>
    <p:sldId id="303" r:id="rId3"/>
    <p:sldId id="324" r:id="rId4"/>
    <p:sldId id="311" r:id="rId5"/>
    <p:sldId id="312" r:id="rId6"/>
    <p:sldId id="331" r:id="rId7"/>
    <p:sldId id="334" r:id="rId8"/>
    <p:sldId id="332" r:id="rId9"/>
    <p:sldId id="323" r:id="rId10"/>
    <p:sldId id="329" r:id="rId11"/>
    <p:sldId id="335" r:id="rId12"/>
    <p:sldId id="294" r:id="rId13"/>
    <p:sldId id="306" r:id="rId14"/>
    <p:sldId id="310" r:id="rId15"/>
    <p:sldId id="307" r:id="rId16"/>
    <p:sldId id="308" r:id="rId17"/>
    <p:sldId id="309" r:id="rId18"/>
    <p:sldId id="328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lix Fellhauer" initials="FF" lastIdx="1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00FF00"/>
    <a:srgbClr val="606060"/>
    <a:srgbClr val="A7FFA7"/>
    <a:srgbClr val="4E4EFF"/>
    <a:srgbClr val="DD9051"/>
    <a:srgbClr val="D26E1A"/>
    <a:srgbClr val="606D37"/>
    <a:srgbClr val="02CDFF"/>
    <a:srgbClr val="5E53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691" autoAdjust="0"/>
    <p:restoredTop sz="94660"/>
  </p:normalViewPr>
  <p:slideViewPr>
    <p:cSldViewPr>
      <p:cViewPr varScale="1">
        <p:scale>
          <a:sx n="114" d="100"/>
          <a:sy n="114" d="100"/>
        </p:scale>
        <p:origin x="420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13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802.11-18/0xxxr0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2018,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Nabil Loghin, SONY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802.11-18/0xxxr0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2018,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Nabil Loghin, SONY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802.11-18/0xxxr0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2018,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Nabil Loghin, SONY</a:t>
            </a:r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498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802.11-19/0xxxr0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2018,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Nabil Loghin, SONY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802.11-19/1717r0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1.png"/><Relationship Id="rId7" Type="http://schemas.openxmlformats.org/officeDocument/2006/relationships/image" Target="../media/image80.png"/><Relationship Id="rId12" Type="http://schemas.openxmlformats.org/officeDocument/2006/relationships/image" Target="../media/image3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0.png"/><Relationship Id="rId5" Type="http://schemas.openxmlformats.org/officeDocument/2006/relationships/image" Target="../media/image50.png"/><Relationship Id="rId10" Type="http://schemas.openxmlformats.org/officeDocument/2006/relationships/image" Target="../media/image90.png"/><Relationship Id="rId4" Type="http://schemas.openxmlformats.org/officeDocument/2006/relationships/image" Target="../media/image23.png"/><Relationship Id="rId9" Type="http://schemas.openxmlformats.org/officeDocument/2006/relationships/image" Target="../media/image70.png"/></Relationships>
</file>

<file path=ppt/slides/_rels/slide16.xml.rels><?xml version="1.0" encoding="UTF-8" standalone="yes"?>
<Relationships xmlns="http://schemas.openxmlformats.org/package/2006/relationships"><Relationship Id="rId51" Type="http://schemas.openxmlformats.org/officeDocument/2006/relationships/image" Target="../media/image20.png"/><Relationship Id="rId42" Type="http://schemas.openxmlformats.org/officeDocument/2006/relationships/image" Target="../media/image64.png"/><Relationship Id="rId47" Type="http://schemas.openxmlformats.org/officeDocument/2006/relationships/image" Target="../media/image16.png"/><Relationship Id="rId50" Type="http://schemas.openxmlformats.org/officeDocument/2006/relationships/image" Target="../media/image19.png"/><Relationship Id="rId46" Type="http://schemas.openxmlformats.org/officeDocument/2006/relationships/image" Target="../media/image15.png"/><Relationship Id="rId2" Type="http://schemas.openxmlformats.org/officeDocument/2006/relationships/image" Target="../media/image10.png"/><Relationship Id="rId41" Type="http://schemas.openxmlformats.org/officeDocument/2006/relationships/image" Target="../media/image91.png"/><Relationship Id="rId1" Type="http://schemas.openxmlformats.org/officeDocument/2006/relationships/slideLayout" Target="../slideLayouts/slideLayout2.xml"/><Relationship Id="rId40" Type="http://schemas.openxmlformats.org/officeDocument/2006/relationships/image" Target="../media/image62.png"/><Relationship Id="rId45" Type="http://schemas.openxmlformats.org/officeDocument/2006/relationships/image" Target="../media/image14.png"/><Relationship Id="rId49" Type="http://schemas.openxmlformats.org/officeDocument/2006/relationships/image" Target="../media/image18.png"/><Relationship Id="rId44" Type="http://schemas.openxmlformats.org/officeDocument/2006/relationships/image" Target="../media/image13.png"/><Relationship Id="rId52" Type="http://schemas.openxmlformats.org/officeDocument/2006/relationships/image" Target="../media/image21.png"/><Relationship Id="rId43" Type="http://schemas.openxmlformats.org/officeDocument/2006/relationships/image" Target="../media/image12.png"/><Relationship Id="rId48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13" Type="http://schemas.openxmlformats.org/officeDocument/2006/relationships/image" Target="../media/image170.png"/><Relationship Id="rId3" Type="http://schemas.openxmlformats.org/officeDocument/2006/relationships/image" Target="../media/image131.png"/><Relationship Id="rId7" Type="http://schemas.openxmlformats.org/officeDocument/2006/relationships/image" Target="../media/image110.png"/><Relationship Id="rId12" Type="http://schemas.openxmlformats.org/officeDocument/2006/relationships/image" Target="../media/image160.png"/><Relationship Id="rId17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1.png"/><Relationship Id="rId11" Type="http://schemas.openxmlformats.org/officeDocument/2006/relationships/image" Target="../media/image150.png"/><Relationship Id="rId5" Type="http://schemas.openxmlformats.org/officeDocument/2006/relationships/image" Target="../media/image141.png"/><Relationship Id="rId15" Type="http://schemas.openxmlformats.org/officeDocument/2006/relationships/image" Target="../media/image161.png"/><Relationship Id="rId10" Type="http://schemas.openxmlformats.org/officeDocument/2006/relationships/image" Target="../media/image140.png"/><Relationship Id="rId4" Type="http://schemas.openxmlformats.org/officeDocument/2006/relationships/image" Target="../media/image9.png"/><Relationship Id="rId9" Type="http://schemas.openxmlformats.org/officeDocument/2006/relationships/image" Target="../media/image130.png"/><Relationship Id="rId14" Type="http://schemas.openxmlformats.org/officeDocument/2006/relationships/image" Target="../media/image18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666-01-00az-d3-0-bug-fixes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547642" y="757237"/>
            <a:ext cx="8367757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Strongest Tap FTM for PDMG/PEDMG</a:t>
            </a:r>
            <a:endParaRPr lang="en-GB" kern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2019-10-02</a:t>
            </a:r>
            <a:endParaRPr lang="en-GB" sz="2000" b="0" kern="0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362903"/>
              </p:ext>
            </p:extLst>
          </p:nvPr>
        </p:nvGraphicFramePr>
        <p:xfrm>
          <a:off x="522288" y="2281238"/>
          <a:ext cx="7918450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2" name="Document" r:id="rId3" imgW="8252039" imgH="2534496" progId="Word.Document.8">
                  <p:embed/>
                </p:oleObj>
              </mc:Choice>
              <mc:Fallback>
                <p:oleObj name="Document" r:id="rId3" imgW="8252039" imgH="253449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81238"/>
                        <a:ext cx="7918450" cy="243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892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0813" cy="1065213"/>
          </a:xfrm>
        </p:spPr>
        <p:txBody>
          <a:bodyPr/>
          <a:lstStyle/>
          <a:p>
            <a:r>
              <a:rPr lang="en-US" dirty="0" smtClean="0"/>
              <a:t>Option 3: Enabling </a:t>
            </a:r>
            <a:r>
              <a:rPr lang="en-US" dirty="0"/>
              <a:t>Strongest Tap </a:t>
            </a:r>
            <a:r>
              <a:rPr lang="en-US" dirty="0" smtClean="0"/>
              <a:t>FTM </a:t>
            </a:r>
            <a:r>
              <a:rPr lang="en-US" dirty="0"/>
              <a:t>for PDMG/PEDMG – </a:t>
            </a:r>
            <a:r>
              <a:rPr lang="en-US" dirty="0" smtClean="0"/>
              <a:t>PPDU Header Definition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6200" y="1778913"/>
            <a:ext cx="4923452" cy="47742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Use reserved bit in PPDU Header to request first path vs. strongest </a:t>
            </a:r>
            <a:r>
              <a:rPr lang="en-US" dirty="0"/>
              <a:t>path </a:t>
            </a:r>
            <a:r>
              <a:rPr lang="en-US" dirty="0" smtClean="0"/>
              <a:t>measurement: signal, if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ToA</a:t>
            </a:r>
            <a:r>
              <a:rPr lang="en-US" dirty="0" smtClean="0"/>
              <a:t> </a:t>
            </a:r>
            <a:r>
              <a:rPr lang="en-US" dirty="0"/>
              <a:t>timestamp shall be based on the </a:t>
            </a:r>
            <a:r>
              <a:rPr lang="en-US" u="sng" dirty="0"/>
              <a:t>strongest arrival path</a:t>
            </a:r>
            <a:r>
              <a:rPr lang="en-US" dirty="0"/>
              <a:t> of the </a:t>
            </a:r>
            <a:r>
              <a:rPr lang="en-US" dirty="0" smtClean="0"/>
              <a:t>CIR 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ToA</a:t>
            </a:r>
            <a:r>
              <a:rPr lang="en-US" dirty="0"/>
              <a:t> timestamp shall be based on the </a:t>
            </a:r>
            <a:r>
              <a:rPr lang="en-US" u="sng" dirty="0"/>
              <a:t>first arrival path</a:t>
            </a:r>
            <a:r>
              <a:rPr lang="en-US" dirty="0"/>
              <a:t> of the </a:t>
            </a:r>
            <a:r>
              <a:rPr lang="en-US" dirty="0" smtClean="0"/>
              <a:t>CIR</a:t>
            </a:r>
          </a:p>
          <a:p>
            <a:pPr marL="457200" lvl="1" indent="0"/>
            <a:endParaRPr lang="en-US" dirty="0"/>
          </a:p>
          <a:p>
            <a:pPr marL="457200" lvl="1" indent="0"/>
            <a:endParaRPr lang="en-US" dirty="0"/>
          </a:p>
          <a:p>
            <a:pPr lvl="4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lvl="4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5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lvl="5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lvl="4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3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371600" lvl="3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cxnSp>
        <p:nvCxnSpPr>
          <p:cNvPr id="105" name="Straight Arrow Connector 104"/>
          <p:cNvCxnSpPr/>
          <p:nvPr/>
        </p:nvCxnSpPr>
        <p:spPr bwMode="auto">
          <a:xfrm>
            <a:off x="580216" y="5799120"/>
            <a:ext cx="3429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Straight Arrow Connector 105"/>
          <p:cNvCxnSpPr/>
          <p:nvPr/>
        </p:nvCxnSpPr>
        <p:spPr bwMode="auto">
          <a:xfrm flipV="1">
            <a:off x="732616" y="4876800"/>
            <a:ext cx="0" cy="11352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7" name="TextBox 106"/>
          <p:cNvSpPr txBox="1"/>
          <p:nvPr/>
        </p:nvSpPr>
        <p:spPr>
          <a:xfrm>
            <a:off x="732616" y="4876800"/>
            <a:ext cx="598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|h(</a:t>
            </a:r>
            <a:r>
              <a:rPr lang="en-US" sz="1600" dirty="0" smtClean="0">
                <a:solidFill>
                  <a:schemeClr val="tx1"/>
                </a:solidFill>
                <a:sym typeface="Symbol"/>
              </a:rPr>
              <a:t></a:t>
            </a:r>
            <a:r>
              <a:rPr lang="en-US" sz="1600" dirty="0" smtClean="0">
                <a:solidFill>
                  <a:schemeClr val="tx1"/>
                </a:solidFill>
              </a:rPr>
              <a:t>)|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734782" y="5819644"/>
            <a:ext cx="274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sym typeface="Symbol"/>
              </a:rPr>
              <a:t>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09" name="Straight Connector 108"/>
          <p:cNvCxnSpPr/>
          <p:nvPr/>
        </p:nvCxnSpPr>
        <p:spPr bwMode="auto">
          <a:xfrm flipV="1">
            <a:off x="1168931" y="5498671"/>
            <a:ext cx="0" cy="295276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oval" w="sm" len="sm"/>
          </a:ln>
          <a:effectLst/>
        </p:spPr>
      </p:cxnSp>
      <p:cxnSp>
        <p:nvCxnSpPr>
          <p:cNvPr id="110" name="Straight Connector 109"/>
          <p:cNvCxnSpPr/>
          <p:nvPr/>
        </p:nvCxnSpPr>
        <p:spPr bwMode="auto">
          <a:xfrm flipV="1">
            <a:off x="1330857" y="5664872"/>
            <a:ext cx="0" cy="1342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/>
          <p:nvPr/>
        </p:nvCxnSpPr>
        <p:spPr bwMode="auto">
          <a:xfrm flipV="1">
            <a:off x="2399490" y="5073474"/>
            <a:ext cx="0" cy="7235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/>
          <p:nvPr/>
        </p:nvCxnSpPr>
        <p:spPr bwMode="auto">
          <a:xfrm flipV="1">
            <a:off x="2561416" y="5636784"/>
            <a:ext cx="0" cy="1653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/>
          <p:nvPr/>
        </p:nvCxnSpPr>
        <p:spPr bwMode="auto">
          <a:xfrm flipV="1">
            <a:off x="2713816" y="5714293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113"/>
          <p:cNvCxnSpPr/>
          <p:nvPr/>
        </p:nvCxnSpPr>
        <p:spPr bwMode="auto">
          <a:xfrm flipV="1">
            <a:off x="2942416" y="5719467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Arrow Connector 114"/>
          <p:cNvCxnSpPr/>
          <p:nvPr/>
        </p:nvCxnSpPr>
        <p:spPr bwMode="auto">
          <a:xfrm>
            <a:off x="4800600" y="5799120"/>
            <a:ext cx="3429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/>
          <p:nvPr/>
        </p:nvCxnSpPr>
        <p:spPr bwMode="auto">
          <a:xfrm flipV="1">
            <a:off x="4953000" y="4876800"/>
            <a:ext cx="0" cy="11352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4953000" y="4876800"/>
            <a:ext cx="598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|h(</a:t>
            </a:r>
            <a:r>
              <a:rPr lang="en-US" sz="1600" dirty="0" smtClean="0">
                <a:solidFill>
                  <a:schemeClr val="tx1"/>
                </a:solidFill>
                <a:sym typeface="Symbol"/>
              </a:rPr>
              <a:t></a:t>
            </a:r>
            <a:r>
              <a:rPr lang="en-US" sz="1600" dirty="0" smtClean="0">
                <a:solidFill>
                  <a:schemeClr val="tx1"/>
                </a:solidFill>
              </a:rPr>
              <a:t>)|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7955166" y="5819644"/>
            <a:ext cx="274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sym typeface="Symbol"/>
              </a:rPr>
              <a:t>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19" name="Straight Connector 118"/>
          <p:cNvCxnSpPr/>
          <p:nvPr/>
        </p:nvCxnSpPr>
        <p:spPr bwMode="auto">
          <a:xfrm flipV="1">
            <a:off x="5389315" y="5498671"/>
            <a:ext cx="0" cy="2952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/>
          <p:nvPr/>
        </p:nvCxnSpPr>
        <p:spPr bwMode="auto">
          <a:xfrm flipV="1">
            <a:off x="5551241" y="5664872"/>
            <a:ext cx="0" cy="1342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/>
          <p:nvPr/>
        </p:nvCxnSpPr>
        <p:spPr bwMode="auto">
          <a:xfrm flipV="1">
            <a:off x="6619874" y="5073474"/>
            <a:ext cx="0" cy="723502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oval" w="sm" len="sm"/>
          </a:ln>
          <a:effectLst/>
        </p:spPr>
      </p:cxnSp>
      <p:cxnSp>
        <p:nvCxnSpPr>
          <p:cNvPr id="122" name="Straight Connector 121"/>
          <p:cNvCxnSpPr/>
          <p:nvPr/>
        </p:nvCxnSpPr>
        <p:spPr bwMode="auto">
          <a:xfrm flipV="1">
            <a:off x="6781800" y="5636784"/>
            <a:ext cx="0" cy="1653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/>
          <p:cNvCxnSpPr/>
          <p:nvPr/>
        </p:nvCxnSpPr>
        <p:spPr bwMode="auto">
          <a:xfrm flipV="1">
            <a:off x="6934200" y="5710427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/>
          <p:nvPr/>
        </p:nvCxnSpPr>
        <p:spPr bwMode="auto">
          <a:xfrm flipV="1">
            <a:off x="7162800" y="5719467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2758566" y="5079834"/>
            <a:ext cx="14318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PPDU Header</a:t>
            </a:r>
            <a:br>
              <a:rPr lang="en-US" sz="1600" b="1" dirty="0" smtClean="0">
                <a:solidFill>
                  <a:schemeClr val="tx1"/>
                </a:solidFill>
              </a:rPr>
            </a:br>
            <a:r>
              <a:rPr lang="en-US" sz="1600" b="1" dirty="0" smtClean="0">
                <a:solidFill>
                  <a:schemeClr val="tx1"/>
                </a:solidFill>
              </a:rPr>
              <a:t> bit = 0</a:t>
            </a:r>
            <a:endParaRPr lang="en-US" sz="16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Box 64"/>
              <p:cNvSpPr txBox="1"/>
              <p:nvPr/>
            </p:nvSpPr>
            <p:spPr>
              <a:xfrm>
                <a:off x="997447" y="5791708"/>
                <a:ext cx="4208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sSubPr>
                      <m:e>
                        <m:r>
                          <a:rPr lang="en-US" sz="16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</m:t>
                        </m:r>
                      </m:e>
                      <m:sub>
                        <m:r>
                          <a:rPr lang="de-DE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  <a:sym typeface="Symbol"/>
                  </a:rPr>
                  <a:t> 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7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447" y="5791708"/>
                <a:ext cx="420821" cy="33855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TextBox 64"/>
              <p:cNvSpPr txBox="1"/>
              <p:nvPr/>
            </p:nvSpPr>
            <p:spPr>
              <a:xfrm>
                <a:off x="6495190" y="5749094"/>
                <a:ext cx="4208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sSubPr>
                      <m:e>
                        <m:r>
                          <a:rPr lang="en-US" sz="16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</m:t>
                        </m:r>
                      </m:e>
                      <m:sub>
                        <m:r>
                          <a:rPr lang="de-DE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  <a:sym typeface="Symbol"/>
                  </a:rPr>
                  <a:t> 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8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5190" y="5749094"/>
                <a:ext cx="420821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9" name="Gerader Verbinder 7"/>
          <p:cNvCxnSpPr/>
          <p:nvPr/>
        </p:nvCxnSpPr>
        <p:spPr bwMode="auto">
          <a:xfrm flipH="1" flipV="1">
            <a:off x="1172383" y="5766236"/>
            <a:ext cx="727" cy="605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Gerader Verbinder 43"/>
          <p:cNvCxnSpPr/>
          <p:nvPr/>
        </p:nvCxnSpPr>
        <p:spPr bwMode="auto">
          <a:xfrm flipH="1" flipV="1">
            <a:off x="6624331" y="5761410"/>
            <a:ext cx="727" cy="605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1" name="TextBox 130"/>
          <p:cNvSpPr txBox="1"/>
          <p:nvPr/>
        </p:nvSpPr>
        <p:spPr>
          <a:xfrm>
            <a:off x="935168" y="6001140"/>
            <a:ext cx="1359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first path propagation cluster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2255506" y="6001140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best path </a:t>
            </a:r>
            <a:r>
              <a:rPr lang="en-US" sz="1100" dirty="0">
                <a:solidFill>
                  <a:schemeClr val="tx1"/>
                </a:solidFill>
              </a:rPr>
              <a:t>propagation cluster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155552" y="6001140"/>
            <a:ext cx="1359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first path propagation cluster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6475890" y="6001140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best path </a:t>
            </a:r>
            <a:r>
              <a:rPr lang="en-US" sz="1100" dirty="0">
                <a:solidFill>
                  <a:schemeClr val="tx1"/>
                </a:solidFill>
              </a:rPr>
              <a:t>propagation cluster</a:t>
            </a:r>
          </a:p>
        </p:txBody>
      </p:sp>
      <p:cxnSp>
        <p:nvCxnSpPr>
          <p:cNvPr id="135" name="Straight Connector 83"/>
          <p:cNvCxnSpPr/>
          <p:nvPr/>
        </p:nvCxnSpPr>
        <p:spPr bwMode="auto">
          <a:xfrm flipV="1">
            <a:off x="6490369" y="5664034"/>
            <a:ext cx="0" cy="1290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6" name="Straight Connector 83"/>
          <p:cNvCxnSpPr/>
          <p:nvPr/>
        </p:nvCxnSpPr>
        <p:spPr bwMode="auto">
          <a:xfrm flipV="1">
            <a:off x="2273637" y="5667900"/>
            <a:ext cx="0" cy="1290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7358744" y="5079834"/>
            <a:ext cx="14318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PPDU Header</a:t>
            </a:r>
            <a:br>
              <a:rPr lang="en-US" sz="1600" b="1" dirty="0" smtClean="0">
                <a:solidFill>
                  <a:schemeClr val="tx1"/>
                </a:solidFill>
              </a:rPr>
            </a:br>
            <a:r>
              <a:rPr lang="en-US" sz="1600" b="1" dirty="0" smtClean="0">
                <a:solidFill>
                  <a:schemeClr val="tx1"/>
                </a:solidFill>
              </a:rPr>
              <a:t> bit = 1</a:t>
            </a:r>
            <a:endParaRPr lang="en-US" sz="1600" b="1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3371" y="1708923"/>
            <a:ext cx="4076910" cy="57152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5778" y="2395415"/>
            <a:ext cx="4318222" cy="2292468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 bwMode="auto">
          <a:xfrm>
            <a:off x="4873625" y="4293035"/>
            <a:ext cx="4177242" cy="139266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784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0813" cy="1065213"/>
          </a:xfrm>
        </p:spPr>
        <p:txBody>
          <a:bodyPr/>
          <a:lstStyle/>
          <a:p>
            <a:r>
              <a:rPr lang="en-US" dirty="0" err="1" smtClean="0"/>
              <a:t>ToA</a:t>
            </a:r>
            <a:r>
              <a:rPr lang="en-US" dirty="0" smtClean="0"/>
              <a:t> Error Field in FTM Frame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778913"/>
            <a:ext cx="8534400" cy="47742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Report after FTM measurement, how </a:t>
            </a:r>
            <a:r>
              <a:rPr lang="en-US" dirty="0" err="1" smtClean="0"/>
              <a:t>ToA</a:t>
            </a:r>
            <a:r>
              <a:rPr lang="en-US" dirty="0" smtClean="0"/>
              <a:t> was measured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FTM </a:t>
            </a:r>
            <a:r>
              <a:rPr lang="en-US" dirty="0" smtClean="0"/>
              <a:t>Frame / FTM action field format (9.6.7.33)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use reserved bit to indicate, </a:t>
            </a:r>
            <a:r>
              <a:rPr lang="en-US" dirty="0"/>
              <a:t>if the </a:t>
            </a:r>
            <a:r>
              <a:rPr lang="en-US" dirty="0" err="1"/>
              <a:t>ToA</a:t>
            </a:r>
            <a:r>
              <a:rPr lang="en-US" dirty="0"/>
              <a:t> timestamp </a:t>
            </a:r>
            <a:r>
              <a:rPr lang="en-US" dirty="0" smtClean="0"/>
              <a:t>was calculated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on the first </a:t>
            </a:r>
            <a:r>
              <a:rPr lang="en-US" dirty="0" smtClean="0"/>
              <a:t>tap of </a:t>
            </a:r>
            <a:r>
              <a:rPr lang="en-US" dirty="0"/>
              <a:t>the CIR (if set to 0)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or the strongest tap of the CIR (if set to 1)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lvl="4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5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lvl="5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lvl="4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3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371600" lvl="3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9839" y="4343400"/>
            <a:ext cx="4095961" cy="137167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 bwMode="auto">
          <a:xfrm>
            <a:off x="6612737" y="4648200"/>
            <a:ext cx="1453284" cy="46268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969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1000" y="1981200"/>
            <a:ext cx="8458200" cy="4113213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[1</a:t>
            </a:r>
            <a:r>
              <a:rPr lang="en-US" dirty="0">
                <a:solidFill>
                  <a:schemeClr val="tx1"/>
                </a:solidFill>
              </a:rPr>
              <a:t>] Draft P802.11az </a:t>
            </a:r>
            <a:r>
              <a:rPr lang="en-US" dirty="0" smtClean="0">
                <a:solidFill>
                  <a:schemeClr val="tx1"/>
                </a:solidFill>
              </a:rPr>
              <a:t>D1.0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[2] "</a:t>
            </a:r>
            <a:r>
              <a:rPr lang="en-US" dirty="0" smtClean="0"/>
              <a:t>First Path FTM SFD Text", IEEE 802.11-17/1884r1</a:t>
            </a:r>
          </a:p>
          <a:p>
            <a:r>
              <a:rPr lang="en-US" dirty="0" smtClean="0"/>
              <a:t>[3] </a:t>
            </a:r>
            <a:r>
              <a:rPr lang="en-US" dirty="0"/>
              <a:t>D. W. Marquardt, “An Algorithm for Least Square Estimation of Non-Linear Parameters,” Jun. 1963</a:t>
            </a:r>
          </a:p>
          <a:p>
            <a:r>
              <a:rPr lang="en-US" dirty="0" smtClean="0"/>
              <a:t>[4] </a:t>
            </a:r>
            <a:r>
              <a:rPr lang="en-US" dirty="0"/>
              <a:t>F. Fellhauer et al., "Non-Line-of-Sight Positioning for mmWave Communications," IEEE 19th International </a:t>
            </a:r>
            <a:r>
              <a:rPr lang="en-US" dirty="0" smtClean="0"/>
              <a:t>SPAWC Workshop, </a:t>
            </a:r>
            <a:r>
              <a:rPr lang="en-US" dirty="0"/>
              <a:t>Kalamata, Greece, 2018. </a:t>
            </a:r>
            <a:endParaRPr lang="en-US" dirty="0" smtClean="0"/>
          </a:p>
          <a:p>
            <a:r>
              <a:rPr lang="en-US" dirty="0" smtClean="0"/>
              <a:t>[</a:t>
            </a:r>
            <a:r>
              <a:rPr lang="en-US" dirty="0"/>
              <a:t>5] 11-19-1507-02-00az-clause-11-22-6-4-9-cids.docx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735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1000" y="1981200"/>
            <a:ext cx="8458200" cy="4113213"/>
          </a:xfrm>
        </p:spPr>
        <p:txBody>
          <a:bodyPr anchor="ctr"/>
          <a:lstStyle/>
          <a:p>
            <a:pPr algn="ctr"/>
            <a:r>
              <a:rPr lang="en-US" sz="6600" dirty="0" smtClean="0"/>
              <a:t>APPENDIX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477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oLOS</a:t>
            </a:r>
            <a:r>
              <a:rPr lang="en-US" dirty="0" smtClean="0"/>
              <a:t> Scenario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Using preferably first path AWV and FTM measurement w.r.t. first arrival path of channel impulse response in case of obstructed LOS (</a:t>
            </a:r>
            <a:r>
              <a:rPr lang="en-US" dirty="0" err="1" smtClean="0"/>
              <a:t>oLOS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u="sng" dirty="0" smtClean="0"/>
              <a:t>Problem</a:t>
            </a:r>
            <a:r>
              <a:rPr lang="en-US" dirty="0" smtClean="0"/>
              <a:t>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Unreliable </a:t>
            </a:r>
            <a:r>
              <a:rPr lang="en-US" dirty="0" err="1" smtClean="0"/>
              <a:t>ToA</a:t>
            </a:r>
            <a:r>
              <a:rPr lang="en-US" dirty="0" smtClean="0"/>
              <a:t>, AOA, AOD measurements</a:t>
            </a:r>
          </a:p>
          <a:p>
            <a:r>
              <a:rPr lang="en-US" u="sng" dirty="0" smtClean="0"/>
              <a:t>Solution</a:t>
            </a:r>
            <a:r>
              <a:rPr lang="en-US" dirty="0"/>
              <a:t>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Additionally measure </a:t>
            </a:r>
            <a:r>
              <a:rPr lang="en-US" dirty="0" err="1"/>
              <a:t>ToA</a:t>
            </a:r>
            <a:r>
              <a:rPr lang="en-US" dirty="0"/>
              <a:t>, </a:t>
            </a:r>
            <a:r>
              <a:rPr lang="en-US" dirty="0" smtClean="0"/>
              <a:t>AOA</a:t>
            </a:r>
            <a:r>
              <a:rPr lang="en-US" dirty="0"/>
              <a:t>, </a:t>
            </a:r>
            <a:r>
              <a:rPr lang="en-US" dirty="0" smtClean="0"/>
              <a:t>AOD based on strongest arrival path of channel impulse response using regular (best) AWV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solve overdetermined system of equation (next pages)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0" indent="0"/>
            <a:endParaRPr lang="en-US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720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0813" cy="1065213"/>
          </a:xfrm>
        </p:spPr>
        <p:txBody>
          <a:bodyPr/>
          <a:lstStyle/>
          <a:p>
            <a:r>
              <a:rPr lang="en-US" dirty="0" smtClean="0"/>
              <a:t>			Current method in 11az: </a:t>
            </a:r>
            <a:r>
              <a:rPr lang="en-US" dirty="0" err="1" smtClean="0"/>
              <a:t>oLOS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FFE831-5A77-45F6-8E4F-E18FA8A927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D416ED-A23B-41BE-9747-3131DB2F6B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Multiplizieren 17"/>
              <p:cNvSpPr/>
              <p:nvPr/>
            </p:nvSpPr>
            <p:spPr bwMode="auto">
              <a:xfrm>
                <a:off x="994963" y="2879725"/>
                <a:ext cx="304800" cy="304800"/>
              </a:xfrm>
              <a:prstGeom prst="mathMultiply">
                <a:avLst>
                  <a:gd name="adj1" fmla="val 3230"/>
                </a:avLst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de-DE" sz="2400" b="0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de-DE" sz="2400" b="1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𝒙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0" lang="de-DE" sz="2400" b="0" i="0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I</m:t>
                          </m:r>
                        </m:sub>
                      </m:sSub>
                    </m:oMath>
                  </m:oMathPara>
                </a14:m>
                <a:endParaRPr kumimoji="0" lang="en-US" sz="2400" i="0" u="none" strike="noStrike" normalizeH="0" baseline="0" dirty="0" smtClean="0">
                  <a:ln w="0"/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18" name="Multiplizieren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94963" y="2879725"/>
                <a:ext cx="304800" cy="304800"/>
              </a:xfrm>
              <a:prstGeom prst="mathMultiply">
                <a:avLst>
                  <a:gd name="adj1" fmla="val 3230"/>
                </a:avLst>
              </a:prstGeom>
              <a:blipFill rotWithShape="0">
                <a:blip r:embed="rId3"/>
                <a:stretch>
                  <a:fillRect r="-133333" b="-166667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Multiplizieren 31"/>
              <p:cNvSpPr/>
              <p:nvPr/>
            </p:nvSpPr>
            <p:spPr bwMode="auto">
              <a:xfrm>
                <a:off x="1690702" y="1527209"/>
                <a:ext cx="304800" cy="304800"/>
              </a:xfrm>
              <a:prstGeom prst="mathMultiply">
                <a:avLst>
                  <a:gd name="adj1" fmla="val 3230"/>
                </a:avLst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de-DE" sz="2400" b="0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de-DE" sz="2400" b="1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𝒙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0" lang="de-DE" sz="2400" b="0" i="0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R</m:t>
                          </m:r>
                        </m:sub>
                      </m:sSub>
                    </m:oMath>
                  </m:oMathPara>
                </a14:m>
                <a:endParaRPr kumimoji="0" lang="en-US" sz="2400" i="0" u="none" strike="noStrike" normalizeH="0" baseline="0" dirty="0" smtClean="0">
                  <a:ln w="0"/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32" name="Multiplizieren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90702" y="1527209"/>
                <a:ext cx="304800" cy="304800"/>
              </a:xfrm>
              <a:prstGeom prst="mathMultiply">
                <a:avLst>
                  <a:gd name="adj1" fmla="val 3230"/>
                </a:avLst>
              </a:prstGeom>
              <a:blipFill rotWithShape="0">
                <a:blip r:embed="rId4"/>
                <a:stretch>
                  <a:fillRect r="-173333" b="-163333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Gerader Verbinder 23"/>
          <p:cNvCxnSpPr/>
          <p:nvPr/>
        </p:nvCxnSpPr>
        <p:spPr bwMode="auto">
          <a:xfrm flipV="1">
            <a:off x="1847451" y="1674813"/>
            <a:ext cx="561975" cy="4762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accent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Gerader Verbinder 38"/>
          <p:cNvCxnSpPr/>
          <p:nvPr/>
        </p:nvCxnSpPr>
        <p:spPr bwMode="auto">
          <a:xfrm flipV="1">
            <a:off x="1128727" y="3032125"/>
            <a:ext cx="561975" cy="4762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accent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Gerader Verbinder 33"/>
          <p:cNvCxnSpPr/>
          <p:nvPr/>
        </p:nvCxnSpPr>
        <p:spPr bwMode="auto">
          <a:xfrm flipH="1">
            <a:off x="1150539" y="1676400"/>
            <a:ext cx="701674" cy="135255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Bogen 44"/>
              <p:cNvSpPr/>
              <p:nvPr/>
            </p:nvSpPr>
            <p:spPr bwMode="auto">
              <a:xfrm>
                <a:off x="1442638" y="1339849"/>
                <a:ext cx="685800" cy="685800"/>
              </a:xfrm>
              <a:prstGeom prst="arc">
                <a:avLst>
                  <a:gd name="adj1" fmla="val 6639261"/>
                  <a:gd name="adj2" fmla="val 0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1080000" tIns="360000" rIns="396000" bIns="122400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  <m:t>𝛼</m:t>
                        </m:r>
                      </m:e>
                      <m:sub>
                        <m: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 </a:t>
                </a:r>
              </a:p>
            </p:txBody>
          </p:sp>
        </mc:Choice>
        <mc:Fallback xmlns="">
          <p:sp>
            <p:nvSpPr>
              <p:cNvPr id="45" name="Bogen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42638" y="1339849"/>
                <a:ext cx="685800" cy="685800"/>
              </a:xfrm>
              <a:prstGeom prst="arc">
                <a:avLst>
                  <a:gd name="adj1" fmla="val 6639261"/>
                  <a:gd name="adj2" fmla="val 0"/>
                </a:avLst>
              </a:prstGeom>
              <a:blipFill rotWithShape="0">
                <a:blip r:embed="rId5"/>
                <a:stretch>
                  <a:fillRect r="-53043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Bogen 48"/>
              <p:cNvSpPr/>
              <p:nvPr/>
            </p:nvSpPr>
            <p:spPr bwMode="auto">
              <a:xfrm>
                <a:off x="823942" y="2686050"/>
                <a:ext cx="685800" cy="685800"/>
              </a:xfrm>
              <a:prstGeom prst="arc">
                <a:avLst>
                  <a:gd name="adj1" fmla="val 17793903"/>
                  <a:gd name="adj2" fmla="val 0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288000" tIns="504000" rIns="0" bIns="100800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𝛽</m:t>
                          </m:r>
                        </m:e>
                        <m:sub>
                          <m: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49" name="Bogen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3942" y="2686050"/>
                <a:ext cx="685800" cy="685800"/>
              </a:xfrm>
              <a:prstGeom prst="arc">
                <a:avLst>
                  <a:gd name="adj1" fmla="val 17793903"/>
                  <a:gd name="adj2" fmla="val 0"/>
                </a:avLst>
              </a:prstGeom>
              <a:blipFill rotWithShape="0">
                <a:blip r:embed="rId7"/>
                <a:stretch>
                  <a:fillRect t="-4762" r="-146667" b="-25397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" name="Gruppieren 50"/>
          <p:cNvGrpSpPr/>
          <p:nvPr/>
        </p:nvGrpSpPr>
        <p:grpSpPr>
          <a:xfrm>
            <a:off x="228601" y="829257"/>
            <a:ext cx="2180825" cy="493129"/>
            <a:chOff x="2372597" y="2414365"/>
            <a:chExt cx="2312864" cy="49244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Textfeld 52"/>
                <p:cNvSpPr txBox="1"/>
                <p:nvPr/>
              </p:nvSpPr>
              <p:spPr>
                <a:xfrm>
                  <a:off x="2372597" y="2414365"/>
                  <a:ext cx="2312864" cy="492443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de-DE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DE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de-DE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sSub>
                        <m:sSubPr>
                          <m:ctrlP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de-DE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de-DE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de-DE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r>
                    <a:rPr lang="en-US" sz="1600" dirty="0" smtClean="0">
                      <a:solidFill>
                        <a:schemeClr val="tx1"/>
                      </a:solidFill>
                    </a:rPr>
                    <a:t> – 2D position</a:t>
                  </a:r>
                </a:p>
                <a:p>
                  <a:r>
                    <a:rPr lang="en-US" sz="1600" dirty="0">
                      <a:solidFill>
                        <a:schemeClr val="tx1"/>
                      </a:solidFill>
                    </a:rPr>
                    <a:t> 	</a:t>
                  </a:r>
                  <a:r>
                    <a:rPr lang="en-US" sz="1600" dirty="0" smtClean="0">
                      <a:solidFill>
                        <a:schemeClr val="tx1"/>
                      </a:solidFill>
                    </a:rPr>
                    <a:t>: angular reference</a:t>
                  </a:r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3" name="Textfeld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72597" y="2414365"/>
                  <a:ext cx="2312864" cy="492443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262" t="-10843" b="-22892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4" name="Gerader Verbinder 53" title="asdfsdafdf"/>
            <p:cNvCxnSpPr/>
            <p:nvPr/>
          </p:nvCxnSpPr>
          <p:spPr bwMode="auto">
            <a:xfrm flipV="1">
              <a:off x="2449247" y="2803766"/>
              <a:ext cx="331582" cy="7732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feld 41"/>
              <p:cNvSpPr txBox="1"/>
              <p:nvPr/>
            </p:nvSpPr>
            <p:spPr>
              <a:xfrm>
                <a:off x="1423022" y="2206922"/>
                <a:ext cx="5557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3022" y="2206922"/>
                <a:ext cx="555793" cy="461665"/>
              </a:xfrm>
              <a:prstGeom prst="rect">
                <a:avLst/>
              </a:prstGeom>
              <a:blipFill rotWithShape="0">
                <a:blip r:embed="rId9"/>
                <a:stretch>
                  <a:fillRect l="-3261"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feld 18"/>
          <p:cNvSpPr txBox="1"/>
          <p:nvPr/>
        </p:nvSpPr>
        <p:spPr>
          <a:xfrm>
            <a:off x="1404952" y="2084623"/>
            <a:ext cx="515894" cy="18286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/>
              <p:cNvSpPr txBox="1"/>
              <p:nvPr/>
            </p:nvSpPr>
            <p:spPr>
              <a:xfrm>
                <a:off x="3124200" y="1424930"/>
                <a:ext cx="5107646" cy="6412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solidFill>
                      <a:srgbClr val="FF0000"/>
                    </a:solidFill>
                  </a:rPr>
                  <a:t>In case of obstructed LOS (</a:t>
                </a:r>
                <a:r>
                  <a:rPr lang="en-US" sz="1600" dirty="0" err="1" smtClean="0">
                    <a:solidFill>
                      <a:srgbClr val="FF0000"/>
                    </a:solidFill>
                  </a:rPr>
                  <a:t>oLOS</a:t>
                </a:r>
                <a:r>
                  <a:rPr lang="en-US" sz="1600" dirty="0" smtClean="0">
                    <a:solidFill>
                      <a:srgbClr val="FF0000"/>
                    </a:solidFill>
                  </a:rPr>
                  <a:t>), accuracy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de-D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de-DE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de-DE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acc>
                          </m:e>
                          <m:sub>
                            <m:r>
                              <a:rPr lang="de-DE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  <m:sub>
                        <m:r>
                          <a:rPr lang="de-DE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sSub>
                      <m:sSubPr>
                        <m:ctrlPr>
                          <a:rPr lang="de-D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6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de-D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rgbClr val="FF0000"/>
                    </a:solidFill>
                  </a:rPr>
                  <a:t> may decrease and therefore increase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de-DE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de-DE" sz="1600" b="0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err</m:t>
                            </m:r>
                          </m:sub>
                        </m:sSub>
                        <m:r>
                          <a:rPr lang="de-DE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‖"/>
                            <m:endChr m:val="‖"/>
                            <m:ctrlPr>
                              <a:rPr lang="de-DE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de-DE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 sz="16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sub>
                            </m:sSub>
                            <m:r>
                              <a:rPr lang="de-DE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̃"/>
                                    <m:ctrlPr>
                                      <a:rPr lang="en-US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 sz="1600" b="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de-DE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rgbClr val="FF0000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1424930"/>
                <a:ext cx="5107646" cy="641201"/>
              </a:xfrm>
              <a:prstGeom prst="rect">
                <a:avLst/>
              </a:prstGeom>
              <a:blipFill rotWithShape="1">
                <a:blip r:embed="rId10"/>
                <a:stretch>
                  <a:fillRect l="-717" b="-1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Gerade Verbindung mit Pfeil 24"/>
          <p:cNvCxnSpPr/>
          <p:nvPr/>
        </p:nvCxnSpPr>
        <p:spPr bwMode="auto">
          <a:xfrm flipV="1">
            <a:off x="2144726" y="1770643"/>
            <a:ext cx="903274" cy="3375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feld 47"/>
              <p:cNvSpPr txBox="1"/>
              <p:nvPr/>
            </p:nvSpPr>
            <p:spPr>
              <a:xfrm>
                <a:off x="1710443" y="3178141"/>
                <a:ext cx="3090157" cy="26974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u="sng" dirty="0" smtClean="0">
                    <a:solidFill>
                      <a:schemeClr val="tx1"/>
                    </a:solidFill>
                  </a:rPr>
                  <a:t>Option I:</a:t>
                </a:r>
              </a:p>
              <a:p>
                <a:pPr marL="457200" indent="-457200">
                  <a:buAutoNum type="arabicPeriod"/>
                </a:pPr>
                <a:r>
                  <a:rPr lang="en-US" sz="1800" b="0" dirty="0" smtClean="0">
                    <a:solidFill>
                      <a:schemeClr val="tx1"/>
                    </a:solidFill>
                  </a:rPr>
                  <a:t>ISTA observes:</a:t>
                </a:r>
                <a:br>
                  <a:rPr lang="en-US" sz="1800" b="0" dirty="0" smtClean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sub>
                            </m:sSub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de-DE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FTM</m:t>
                        </m:r>
                      </m:sub>
                    </m:sSub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1800" dirty="0" smtClean="0">
                  <a:solidFill>
                    <a:schemeClr val="tx1"/>
                  </a:solidFill>
                </a:endParaRPr>
              </a:p>
              <a:p>
                <a:pPr marL="457200" indent="-457200">
                  <a:buAutoNum type="arabicPeriod"/>
                </a:pPr>
                <a:r>
                  <a:rPr lang="en-US" sz="1800" dirty="0" smtClean="0">
                    <a:solidFill>
                      <a:schemeClr val="tx1"/>
                    </a:solidFill>
                  </a:rPr>
                  <a:t>RSTA provides:</a:t>
                </a:r>
                <a:br>
                  <a:rPr lang="en-US" sz="1800" dirty="0" smtClean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sub>
                    </m:sSub>
                  </m:oMath>
                </a14:m>
                <a:endParaRPr lang="en-US" sz="1800" dirty="0" smtClean="0">
                  <a:solidFill>
                    <a:schemeClr val="tx1"/>
                  </a:solidFill>
                </a:endParaRPr>
              </a:p>
              <a:p>
                <a:pPr marL="457200" indent="-457200">
                  <a:buFont typeface="Times New Roman" pitchFamily="16" charset="0"/>
                  <a:buAutoNum type="arabicPeriod"/>
                </a:pPr>
                <a:r>
                  <a:rPr lang="en-US" sz="1800" dirty="0" smtClean="0">
                    <a:solidFill>
                      <a:schemeClr val="tx1"/>
                    </a:solidFill>
                  </a:rPr>
                  <a:t>ISTA calculates:</a:t>
                </a:r>
                <a:br>
                  <a:rPr lang="en-US" sz="1800" dirty="0" smtClean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de-DE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de-DE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  <m:r>
                                <m:rPr>
                                  <m:sty m:val="p"/>
                                </m:rPr>
                                <a:rPr lang="de-DE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os</m:t>
                              </m:r>
                              <m:r>
                                <m:rPr>
                                  <m:brk m:alnAt="7"/>
                                </m:rP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⁡</m:t>
                              </m:r>
                              <m: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de-DE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80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𝛽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de-DE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⁡(</m:t>
                              </m:r>
                              <m:sSub>
                                <m:sSubPr>
                                  <m:ctrlP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de-DE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80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𝛽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mr>
                        </m:m>
                      </m:e>
                    </m:d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sub>
                    </m:sSub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  <a:p>
                <a:pPr marL="457200" indent="-457200">
                  <a:buAutoNum type="arabicPeriod"/>
                </a:pPr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0443" y="3178141"/>
                <a:ext cx="3090157" cy="2697405"/>
              </a:xfrm>
              <a:prstGeom prst="rect">
                <a:avLst/>
              </a:prstGeom>
              <a:blipFill rotWithShape="0">
                <a:blip r:embed="rId11"/>
                <a:stretch>
                  <a:fillRect l="-1775" t="-11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54"/>
              <p:cNvSpPr txBox="1"/>
              <p:nvPr/>
            </p:nvSpPr>
            <p:spPr>
              <a:xfrm>
                <a:off x="5357818" y="3184525"/>
                <a:ext cx="4648200" cy="28871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u="sng" dirty="0" smtClean="0">
                    <a:solidFill>
                      <a:schemeClr val="tx1"/>
                    </a:solidFill>
                  </a:rPr>
                  <a:t>Option II:</a:t>
                </a:r>
              </a:p>
              <a:p>
                <a:pPr marL="457200" indent="-457200">
                  <a:buAutoNum type="arabicPeriod"/>
                </a:pPr>
                <a:r>
                  <a:rPr lang="en-US" sz="1800" dirty="0" smtClean="0">
                    <a:solidFill>
                      <a:schemeClr val="tx1"/>
                    </a:solidFill>
                  </a:rPr>
                  <a:t>I</a:t>
                </a:r>
                <a:r>
                  <a:rPr lang="en-US" sz="1800" b="0" dirty="0" smtClean="0">
                    <a:solidFill>
                      <a:schemeClr val="tx1"/>
                    </a:solidFill>
                  </a:rPr>
                  <a:t>STA observes:</a:t>
                </a:r>
                <a:br>
                  <a:rPr lang="en-US" sz="1800" b="0" dirty="0" smtClean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sub>
                            </m:sSub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de-DE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FTM</m:t>
                        </m:r>
                      </m:sub>
                    </m:sSub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sz="1800" i="1" dirty="0" smtClean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457200" indent="-457200">
                  <a:buAutoNum type="arabicPeriod"/>
                </a:pPr>
                <a:r>
                  <a:rPr lang="en-US" sz="1800" dirty="0" smtClean="0">
                    <a:solidFill>
                      <a:schemeClr val="tx1"/>
                    </a:solidFill>
                  </a:rPr>
                  <a:t>RSTA provides:</a:t>
                </a:r>
                <a:br>
                  <a:rPr lang="en-US" sz="1800" dirty="0" smtClean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acc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1800" i="1" dirty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de-DE" sz="1800" i="1" dirty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→ 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needs to be signaled by 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RSTA</a:t>
                </a:r>
              </a:p>
              <a:p>
                <a:pPr marL="457200" indent="-457200">
                  <a:buFont typeface="Times New Roman" pitchFamily="16" charset="0"/>
                  <a:buAutoNum type="arabicPeriod"/>
                </a:pPr>
                <a:r>
                  <a:rPr lang="en-US" sz="1800" dirty="0" smtClean="0">
                    <a:solidFill>
                      <a:schemeClr val="tx1"/>
                    </a:solidFill>
                  </a:rPr>
                  <a:t>ISTA calculates:</a:t>
                </a:r>
                <a:br>
                  <a:rPr lang="en-US" sz="1800" dirty="0" smtClean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de-DE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de-DE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  <m:r>
                                <m:rPr>
                                  <m:sty m:val="p"/>
                                </m:rPr>
                                <a:rPr lang="de-DE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os</m:t>
                              </m:r>
                              <m:r>
                                <m:rPr>
                                  <m:brk m:alnAt="7"/>
                                </m:rP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⁡</m:t>
                              </m:r>
                              <m: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de-DE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de-DE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⁡(</m:t>
                              </m:r>
                              <m:sSub>
                                <m:sSubPr>
                                  <m:ctrlP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de-DE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de-DE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mr>
                        </m:m>
                      </m:e>
                    </m:d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DE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1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sub>
                    </m:sSub>
                  </m:oMath>
                </a14:m>
                <a:endParaRPr lang="en-US" sz="1800" dirty="0"/>
              </a:p>
              <a:p>
                <a:pPr marL="457200" indent="-457200">
                  <a:buAutoNum type="arabicPeriod"/>
                </a:pPr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feld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7818" y="3184525"/>
                <a:ext cx="4648200" cy="2887137"/>
              </a:xfrm>
              <a:prstGeom prst="rect">
                <a:avLst/>
              </a:prstGeom>
              <a:blipFill rotWithShape="0">
                <a:blip r:embed="rId12"/>
                <a:stretch>
                  <a:fillRect l="-1181" t="-10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993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1"/>
          <p:cNvSpPr>
            <a:spLocks noGrp="1"/>
          </p:cNvSpPr>
          <p:nvPr>
            <p:ph type="title"/>
          </p:nvPr>
        </p:nvSpPr>
        <p:spPr>
          <a:xfrm>
            <a:off x="-839787" y="381000"/>
            <a:ext cx="10821988" cy="1065213"/>
          </a:xfrm>
        </p:spPr>
        <p:txBody>
          <a:bodyPr/>
          <a:lstStyle/>
          <a:p>
            <a:r>
              <a:rPr lang="en-US" dirty="0" smtClean="0"/>
              <a:t>FTM with </a:t>
            </a:r>
            <a:r>
              <a:rPr lang="en-US" dirty="0" smtClean="0">
                <a:solidFill>
                  <a:srgbClr val="00FF00"/>
                </a:solidFill>
              </a:rPr>
              <a:t>best path</a:t>
            </a:r>
            <a:r>
              <a:rPr lang="en-US" dirty="0" smtClean="0"/>
              <a:t> beamforming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/>
              <p:cNvSpPr txBox="1"/>
              <p:nvPr/>
            </p:nvSpPr>
            <p:spPr>
              <a:xfrm>
                <a:off x="146709" y="4938301"/>
                <a:ext cx="1754455" cy="1245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de-DE" sz="1200" dirty="0" err="1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s</a:t>
                </a:r>
                <a:r>
                  <a:rPr lang="de-DE" sz="1200" b="0" dirty="0" err="1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cenario</a:t>
                </a:r>
                <a:r>
                  <a:rPr lang="de-DE" sz="1200" b="0" dirty="0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de-DE" sz="1200" b="0" dirty="0" err="1" smtClean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vector</a:t>
                </a:r>
                <a:r>
                  <a:rPr lang="de-DE" sz="120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:</a:t>
                </a:r>
                <a:endParaRPr lang="de-DE" sz="1200" b="0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de-D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  <m:r>
                            <a:rPr lang="de-D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de-DE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de-DE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sub>
                          </m:sSub>
                          <m:r>
                            <a:rPr lang="de-D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de-DE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sub>
                          </m:sSub>
                          <m:r>
                            <a:rPr lang="de-D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de-DE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  <m:r>
                            <a:rPr lang="de-D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de-D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de-DE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DE" sz="12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de-DE" sz="12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ℓ</m:t>
                                        </m:r>
                                      </m:e>
                                      <m:sub>
                                        <m:r>
                                          <a:rPr lang="de-DE" sz="12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eqArr>
                                      <m:eqArrPr>
                                        <m:ctrlPr>
                                          <a:rPr lang="de-DE" sz="12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eqArrPr>
                                      <m:e>
                                        <m:sSub>
                                          <m:sSubPr>
                                            <m:ctrlPr>
                                              <a:rPr lang="de-DE" sz="12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de-DE" sz="12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ℓ</m:t>
                                            </m:r>
                                          </m:e>
                                          <m:sub>
                                            <m:r>
                                              <a:rPr lang="de-DE" sz="1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b>
                                        </m:sSub>
                                      </m:e>
                                      <m:e>
                                        <m:sSub>
                                          <m:sSubPr>
                                            <m:ctrlPr>
                                              <a:rPr lang="de-DE" sz="1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de-DE" sz="1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𝛼</m:t>
                                            </m:r>
                                          </m:e>
                                          <m:sub>
                                            <m:r>
                                              <a:rPr lang="de-DE" sz="1200" b="0" i="1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</m:eqArr>
                                  </m:e>
                                </m:mr>
                              </m:m>
                            </m:e>
                            <m:e>
                              <m:sSub>
                                <m:sSubPr>
                                  <m:ctrlP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709" y="4938301"/>
                <a:ext cx="1754455" cy="1245277"/>
              </a:xfrm>
              <a:prstGeom prst="rect">
                <a:avLst/>
              </a:prstGeom>
              <a:blipFill rotWithShape="0">
                <a:blip r:embed="rId2"/>
                <a:stretch>
                  <a:fillRect l="-5208" t="-39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feld 24"/>
              <p:cNvSpPr txBox="1"/>
              <p:nvPr/>
            </p:nvSpPr>
            <p:spPr>
              <a:xfrm>
                <a:off x="311025" y="3255452"/>
                <a:ext cx="2711833" cy="14773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e>
                        <m:sub>
                          <m: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de-DE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R</m:t>
                                  </m:r>
                                </m:sub>
                              </m:sSub>
                              <m: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de-DE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I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1600" b="0" i="1" dirty="0" smtClean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ℓ</m:t>
                          </m:r>
                        </m:e>
                        <m: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S</m:t>
                                  </m:r>
                                </m:sub>
                              </m:sSub>
                              <m: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de-DE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I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R</m:t>
                                  </m:r>
                                </m:sub>
                              </m:sSub>
                              <m: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de-DE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S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600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16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atan</m:t>
                      </m:r>
                      <m:r>
                        <a:rPr lang="de-DE" sz="16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R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R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16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atan</m:t>
                      </m:r>
                      <m:r>
                        <a:rPr lang="de-DE" sz="16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e-DE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</m:sub>
                          </m:s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e-DE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</m:sub>
                          </m:s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e-DE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</m:sub>
                          </m:s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de-DE" sz="16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de-DE" sz="1600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160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atan</m:t>
                      </m:r>
                      <m:r>
                        <a:rPr lang="de-DE" sz="160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R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R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de-DE" sz="16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atan</m:t>
                      </m:r>
                      <m:r>
                        <a:rPr lang="de-DE" sz="16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S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6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lang="de-DE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025" y="3255452"/>
                <a:ext cx="2711833" cy="1477328"/>
              </a:xfrm>
              <a:prstGeom prst="rect">
                <a:avLst/>
              </a:prstGeom>
              <a:blipFill rotWithShape="0">
                <a:blip r:embed="rId40"/>
                <a:stretch>
                  <a:fillRect l="-3371" b="-5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feld 31"/>
              <p:cNvSpPr txBox="1"/>
              <p:nvPr/>
            </p:nvSpPr>
            <p:spPr>
              <a:xfrm>
                <a:off x="3357821" y="2237710"/>
                <a:ext cx="5557579" cy="44678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u="sng" dirty="0" smtClean="0">
                    <a:solidFill>
                      <a:schemeClr val="tx1"/>
                    </a:solidFill>
                  </a:rPr>
                  <a:t>To localize ISTA, (1) needs to be solved: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acc>
                          </m:e>
                          <m:sub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𝐼</m:t>
                            </m:r>
                          </m:sub>
                        </m:s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limLow>
                          <m:limLow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de-DE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arg</m:t>
                            </m:r>
                            <m:r>
                              <a:rPr lang="de-DE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sSub>
                              <m:sSub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sub>
                            </m:sSub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sz="1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𝑭</m:t>
                                    </m:r>
                                    <m:d>
                                      <m:dPr>
                                        <m:ctrlPr>
                                          <a:rPr lang="en-US" sz="1800" b="1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sz="18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b="1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𝒙</m:t>
                                            </m:r>
                                          </m:e>
                                          <m:sub>
                                            <m:r>
                                              <a:rPr lang="en-US" sz="18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𝐼</m:t>
                                            </m:r>
                                          </m:sub>
                                        </m:sSub>
                                        <m:r>
                                          <a:rPr lang="en-US" sz="18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8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b="1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𝒙</m:t>
                                            </m:r>
                                          </m:e>
                                          <m:sub>
                                            <m:r>
                                              <a:rPr lang="en-US" sz="18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𝑅</m:t>
                                            </m:r>
                                          </m:sub>
                                        </m:sSub>
                                        <m:r>
                                          <a:rPr lang="en-US" sz="18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8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b="1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𝒙</m:t>
                                            </m:r>
                                          </m:e>
                                          <m:sub>
                                            <m:r>
                                              <a:rPr lang="en-US" sz="18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𝑆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r>
                                      <a:rPr lang="en-US" sz="1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18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acc>
                                          <m:accPr>
                                            <m:chr m:val="̃"/>
                                            <m:ctrlPr>
                                              <a:rPr lang="en-US" sz="18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sz="1800" b="1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𝒙</m:t>
                                            </m:r>
                                          </m:e>
                                        </m:acc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meas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de-DE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  <m:r>
                          <a:rPr lang="de-DE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   (1)</m:t>
                        </m:r>
                      </m:e>
                    </m:func>
                  </m:oMath>
                </a14:m>
                <a:endParaRPr lang="en-US" sz="1800" dirty="0" smtClean="0"/>
              </a:p>
              <a:p>
                <a:r>
                  <a:rPr lang="en-US" sz="1800" dirty="0" smtClean="0">
                    <a:solidFill>
                      <a:schemeClr val="tx1"/>
                    </a:solidFill>
                  </a:rPr>
                  <a:t>(i.e. by using iterative solving algorithms [3], [4])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endParaRPr lang="en-US" sz="1800" u="sng" dirty="0" smtClean="0">
                  <a:solidFill>
                    <a:schemeClr val="tx1"/>
                  </a:solidFill>
                </a:endParaRPr>
              </a:p>
              <a:p>
                <a:r>
                  <a:rPr lang="en-US" sz="1800" u="sng" dirty="0" smtClean="0">
                    <a:solidFill>
                      <a:schemeClr val="tx1"/>
                    </a:solidFill>
                  </a:rPr>
                  <a:t>Assume ISTA performs calculations: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dirty="0">
                    <a:solidFill>
                      <a:schemeClr val="tx1"/>
                    </a:solidFill>
                  </a:rPr>
                  <a:t>current draft allows ISTA to 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acquire</a:t>
                </a:r>
              </a:p>
              <a:p>
                <a:pPr marL="1028700"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provided by RSTA (LCI)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pPr marL="1028700"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de-DE" sz="1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using </a:t>
                </a:r>
                <a:r>
                  <a:rPr lang="en-US" sz="1800" dirty="0">
                    <a:solidFill>
                      <a:schemeClr val="tx1"/>
                    </a:solidFill>
                  </a:rPr>
                  <a:t>FTM and first path beamforming training</a:t>
                </a:r>
              </a:p>
              <a:p>
                <a:pPr marL="1028700" lvl="1">
                  <a:buFont typeface="Arial" panose="020B0604020202020204" pitchFamily="34" charset="0"/>
                  <a:buChar char="•"/>
                </a:pPr>
                <a:r>
                  <a:rPr lang="en-US" sz="1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de-DE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,</a:t>
                </a:r>
                <a:r>
                  <a:rPr lang="de-DE" sz="1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acc>
                      </m:e>
                      <m:sub>
                        <m:r>
                          <a:rPr lang="de-DE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using </a:t>
                </a:r>
                <a:r>
                  <a:rPr lang="en-US" sz="1800" dirty="0">
                    <a:solidFill>
                      <a:schemeClr val="tx1"/>
                    </a:solidFill>
                  </a:rPr>
                  <a:t>AOA/AOD measurement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dirty="0">
                    <a:solidFill>
                      <a:schemeClr val="tx1"/>
                    </a:solidFill>
                  </a:rPr>
                  <a:t>extension required to acquire</a:t>
                </a:r>
              </a:p>
              <a:p>
                <a:pPr marL="1028700"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de-DE" sz="1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using FTM and best path beamforming 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training</a:t>
                </a:r>
              </a:p>
              <a:p>
                <a:pPr marL="1028700"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de-DE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,</a:t>
                </a:r>
                <a:r>
                  <a:rPr lang="de-DE" sz="1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acc>
                      </m:e>
                      <m:sub>
                        <m:r>
                          <a:rPr lang="de-DE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using AOA/AOD measurement</a:t>
                </a:r>
              </a:p>
              <a:p>
                <a:endParaRPr lang="en-US" sz="1800" u="sng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7821" y="2237710"/>
                <a:ext cx="5557579" cy="4467890"/>
              </a:xfrm>
              <a:prstGeom prst="rect">
                <a:avLst/>
              </a:prstGeom>
              <a:blipFill rotWithShape="1">
                <a:blip r:embed="rId41"/>
                <a:stretch>
                  <a:fillRect l="-987" t="-6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hteck 33"/>
              <p:cNvSpPr/>
              <p:nvPr/>
            </p:nvSpPr>
            <p:spPr>
              <a:xfrm>
                <a:off x="1944292" y="4908484"/>
                <a:ext cx="1442767" cy="15087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DE" sz="1200" dirty="0" smtClean="0">
                    <a:solidFill>
                      <a:schemeClr val="tx1"/>
                    </a:solidFill>
                  </a:rPr>
                  <a:t>observation </a:t>
                </a:r>
                <a:r>
                  <a:rPr lang="de-DE" sz="1200" dirty="0" err="1" smtClean="0">
                    <a:solidFill>
                      <a:schemeClr val="tx1"/>
                    </a:solidFill>
                  </a:rPr>
                  <a:t>vector</a:t>
                </a:r>
                <a:r>
                  <a:rPr lang="de-DE" sz="1200" dirty="0" smtClean="0">
                    <a:solidFill>
                      <a:schemeClr val="tx1"/>
                    </a:solidFill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de-DE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DE" sz="12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acc>
                        </m:e>
                        <m:sub>
                          <m:r>
                            <m:rPr>
                              <m:sty m:val="p"/>
                            </m:rPr>
                            <a:rPr lang="de-DE" sz="1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meas</m:t>
                          </m:r>
                        </m:sub>
                      </m:sSub>
                      <m:r>
                        <a:rPr lang="de-DE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DE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ℓ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m:rPr>
                                  <m:nor/>
                                </m:rPr>
                                <a:rPr lang="de-DE" sz="1200" dirty="0">
                                  <a:solidFill>
                                    <a:schemeClr val="tx1"/>
                                  </a:solidFill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ℓ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r>
                                <m:rPr>
                                  <m:nor/>
                                </m:rPr>
                                <a:rPr lang="de-DE" sz="1200" dirty="0">
                                  <a:solidFill>
                                    <a:schemeClr val="tx1"/>
                                  </a:solidFill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de-DE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̃"/>
                                          <m:ctrlPr>
                                            <a:rPr lang="en-US" sz="12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de-DE" sz="12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𝛼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de-DE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  <m:sub>
                                  <m:r>
                                    <a:rPr lang="de-DE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</m:sSub>
                            </m:e>
                            <m:e>
                              <m:r>
                                <m:rPr>
                                  <m:nor/>
                                </m:rPr>
                                <a:rPr lang="de-DE" sz="1200" dirty="0">
                                  <a:solidFill>
                                    <a:schemeClr val="tx1"/>
                                  </a:solidFill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20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𝛽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m:rPr>
                                  <m:nor/>
                                </m:rPr>
                                <a:rPr lang="de-DE" sz="1200" dirty="0">
                                  <a:solidFill>
                                    <a:schemeClr val="tx1"/>
                                  </a:solidFill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2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DE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𝛽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de-DE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4" name="Rechteck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292" y="4908484"/>
                <a:ext cx="1442767" cy="1508746"/>
              </a:xfrm>
              <a:prstGeom prst="rect">
                <a:avLst/>
              </a:prstGeom>
              <a:blipFill rotWithShape="0">
                <a:blip r:embed="rId42"/>
                <a:stretch>
                  <a:fillRect l="-4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feld 46"/>
              <p:cNvSpPr txBox="1"/>
              <p:nvPr/>
            </p:nvSpPr>
            <p:spPr>
              <a:xfrm>
                <a:off x="3124200" y="1424930"/>
                <a:ext cx="5107646" cy="8874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</a:rPr>
                  <a:t>In case of obstructed LOS (</a:t>
                </a:r>
                <a:r>
                  <a:rPr lang="en-US" sz="1600" dirty="0" err="1">
                    <a:solidFill>
                      <a:srgbClr val="FF0000"/>
                    </a:solidFill>
                  </a:rPr>
                  <a:t>oLOS</a:t>
                </a:r>
                <a:r>
                  <a:rPr lang="en-US" sz="1600" dirty="0">
                    <a:solidFill>
                      <a:srgbClr val="FF0000"/>
                    </a:solidFill>
                  </a:rPr>
                  <a:t>), accuracy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ℓ</m:t>
                            </m:r>
                          </m:e>
                        </m:acc>
                      </m:e>
                      <m:sub>
                        <m:r>
                          <a:rPr lang="de-D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de-DE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en-US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de-DE" sz="18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acc>
                          </m:e>
                          <m:sub>
                            <m:r>
                              <a:rPr lang="de-DE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  <m:sub>
                        <m:r>
                          <a:rPr lang="de-DE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sSub>
                      <m:sSubPr>
                        <m:ctrlPr>
                          <a:rPr lang="de-D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de-D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rgbClr val="FF0000"/>
                    </a:solidFill>
                  </a:rPr>
                  <a:t> may decrease and therefore increase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de-DE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de-DE" sz="16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err</m:t>
                            </m:r>
                          </m:sub>
                        </m:sSub>
                        <m:r>
                          <a:rPr lang="de-DE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‖"/>
                            <m:endChr m:val="‖"/>
                            <m:ctrlPr>
                              <a:rPr lang="de-DE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de-DE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16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 sz="160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sub>
                            </m:sSub>
                            <m:r>
                              <a:rPr lang="de-DE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̃"/>
                                    <m:ctrlPr>
                                      <a:rPr lang="en-US" sz="16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6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de-DE" sz="160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de-DE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rgbClr val="FF0000"/>
                    </a:solidFill>
                  </a:rPr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00FF00"/>
                        </a:solidFill>
                        <a:latin typeface="Cambria Math" panose="02040503050406030204" pitchFamily="18" charset="0"/>
                      </a:rPr>
                      <m:t>→ </m:t>
                    </m:r>
                  </m:oMath>
                </a14:m>
                <a:r>
                  <a:rPr lang="en-US" sz="1600" dirty="0">
                    <a:solidFill>
                      <a:srgbClr val="00FF00"/>
                    </a:solidFill>
                  </a:rPr>
                  <a:t>Use of reflected path can improve </a:t>
                </a:r>
                <a:r>
                  <a:rPr lang="en-US" sz="1600" dirty="0" smtClean="0">
                    <a:solidFill>
                      <a:srgbClr val="00FF00"/>
                    </a:solidFill>
                  </a:rPr>
                  <a:t>accuracy</a:t>
                </a:r>
                <a:endParaRPr lang="en-US" sz="1600" dirty="0">
                  <a:solidFill>
                    <a:srgbClr val="00FF00"/>
                  </a:solidFill>
                </a:endParaRPr>
              </a:p>
            </p:txBody>
          </p:sp>
        </mc:Choice>
        <mc:Fallback xmlns="">
          <p:sp>
            <p:nvSpPr>
              <p:cNvPr id="47" name="Textfeld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1424930"/>
                <a:ext cx="5107646" cy="887422"/>
              </a:xfrm>
              <a:prstGeom prst="rect">
                <a:avLst/>
              </a:prstGeom>
              <a:blipFill rotWithShape="1">
                <a:blip r:embed="rId43"/>
                <a:stretch>
                  <a:fillRect l="-717" b="-82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Gerade Verbindung mit Pfeil 48"/>
          <p:cNvCxnSpPr/>
          <p:nvPr/>
        </p:nvCxnSpPr>
        <p:spPr bwMode="auto">
          <a:xfrm flipV="1">
            <a:off x="2144726" y="1770643"/>
            <a:ext cx="903274" cy="3375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28" name="Tabel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512214"/>
              </p:ext>
            </p:extLst>
          </p:nvPr>
        </p:nvGraphicFramePr>
        <p:xfrm>
          <a:off x="-233027" y="1476632"/>
          <a:ext cx="533400" cy="796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69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9" name="Multiplizieren 6"/>
              <p:cNvSpPr/>
              <p:nvPr/>
            </p:nvSpPr>
            <p:spPr bwMode="auto">
              <a:xfrm>
                <a:off x="1023937" y="2774948"/>
                <a:ext cx="304800" cy="304800"/>
              </a:xfrm>
              <a:prstGeom prst="mathMultiply">
                <a:avLst>
                  <a:gd name="adj1" fmla="val 3230"/>
                </a:avLst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de-DE" sz="2400" b="0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de-DE" sz="2400" b="1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𝒙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0" lang="de-DE" sz="2400" b="0" i="0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I</m:t>
                          </m:r>
                        </m:sub>
                      </m:sSub>
                    </m:oMath>
                  </m:oMathPara>
                </a14:m>
                <a:endParaRPr kumimoji="0" lang="en-US" sz="2400" i="0" u="none" strike="noStrike" normalizeH="0" baseline="0" dirty="0" smtClean="0">
                  <a:ln w="0"/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29" name="Multiplizieren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23937" y="2774948"/>
                <a:ext cx="304800" cy="304800"/>
              </a:xfrm>
              <a:prstGeom prst="mathMultiply">
                <a:avLst>
                  <a:gd name="adj1" fmla="val 3230"/>
                </a:avLst>
              </a:prstGeom>
              <a:blipFill rotWithShape="1">
                <a:blip r:embed="rId44"/>
                <a:stretch>
                  <a:fillRect r="-133333" b="-166667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Multiplizieren 7"/>
              <p:cNvSpPr/>
              <p:nvPr/>
            </p:nvSpPr>
            <p:spPr bwMode="auto">
              <a:xfrm>
                <a:off x="1719676" y="1422432"/>
                <a:ext cx="304800" cy="304800"/>
              </a:xfrm>
              <a:prstGeom prst="mathMultiply">
                <a:avLst>
                  <a:gd name="adj1" fmla="val 3230"/>
                </a:avLst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de-DE" sz="2400" b="0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de-DE" sz="2400" b="1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𝒙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0" lang="de-DE" sz="2400" b="0" i="0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R</m:t>
                          </m:r>
                        </m:sub>
                      </m:sSub>
                    </m:oMath>
                  </m:oMathPara>
                </a14:m>
                <a:endParaRPr kumimoji="0" lang="en-US" sz="2400" i="0" u="none" strike="noStrike" normalizeH="0" baseline="0" dirty="0" smtClean="0">
                  <a:ln w="0"/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30" name="Multiplizieren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19676" y="1422432"/>
                <a:ext cx="304800" cy="304800"/>
              </a:xfrm>
              <a:prstGeom prst="mathMultiply">
                <a:avLst>
                  <a:gd name="adj1" fmla="val 3230"/>
                </a:avLst>
              </a:prstGeom>
              <a:blipFill rotWithShape="1">
                <a:blip r:embed="rId45"/>
                <a:stretch>
                  <a:fillRect r="-176667" b="-166667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Gerader Verbinder 8"/>
          <p:cNvCxnSpPr/>
          <p:nvPr/>
        </p:nvCxnSpPr>
        <p:spPr bwMode="auto">
          <a:xfrm flipV="1">
            <a:off x="1876425" y="1570036"/>
            <a:ext cx="561975" cy="476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Gerader Verbinder 9"/>
          <p:cNvCxnSpPr/>
          <p:nvPr/>
        </p:nvCxnSpPr>
        <p:spPr bwMode="auto">
          <a:xfrm flipV="1">
            <a:off x="1157701" y="2927348"/>
            <a:ext cx="561975" cy="476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Gerader Verbinder 10"/>
          <p:cNvCxnSpPr/>
          <p:nvPr/>
        </p:nvCxnSpPr>
        <p:spPr bwMode="auto">
          <a:xfrm flipH="1">
            <a:off x="1179513" y="1571623"/>
            <a:ext cx="701674" cy="135255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Bogen 11"/>
              <p:cNvSpPr/>
              <p:nvPr/>
            </p:nvSpPr>
            <p:spPr bwMode="auto">
              <a:xfrm>
                <a:off x="844550" y="2582861"/>
                <a:ext cx="685800" cy="685800"/>
              </a:xfrm>
              <a:prstGeom prst="arc">
                <a:avLst>
                  <a:gd name="adj1" fmla="val 17793903"/>
                  <a:gd name="adj2" fmla="val 0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468000" tIns="108000" rIns="36000" bIns="54000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𝛽</m:t>
                          </m:r>
                        </m:e>
                        <m:sub>
                          <m: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36" name="Bogen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44550" y="2582861"/>
                <a:ext cx="685800" cy="685800"/>
              </a:xfrm>
              <a:prstGeom prst="arc">
                <a:avLst>
                  <a:gd name="adj1" fmla="val 17793903"/>
                  <a:gd name="adj2" fmla="val 0"/>
                </a:avLst>
              </a:prstGeom>
              <a:blipFill rotWithShape="1">
                <a:blip r:embed="rId46"/>
                <a:stretch>
                  <a:fillRect r="-173333" b="-34921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Bogen 12"/>
              <p:cNvSpPr/>
              <p:nvPr/>
            </p:nvSpPr>
            <p:spPr bwMode="auto">
              <a:xfrm>
                <a:off x="1471612" y="1235072"/>
                <a:ext cx="685800" cy="685800"/>
              </a:xfrm>
              <a:prstGeom prst="arc">
                <a:avLst>
                  <a:gd name="adj1" fmla="val 6639261"/>
                  <a:gd name="adj2" fmla="val 0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1368000" tIns="504000" rIns="396000" bIns="140400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  <m:t>𝛼</m:t>
                        </m:r>
                      </m:e>
                      <m:sub>
                        <m: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 </a:t>
                </a:r>
              </a:p>
            </p:txBody>
          </p:sp>
        </mc:Choice>
        <mc:Fallback xmlns="">
          <p:sp>
            <p:nvSpPr>
              <p:cNvPr id="38" name="Bogen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71612" y="1235072"/>
                <a:ext cx="685800" cy="685800"/>
              </a:xfrm>
              <a:prstGeom prst="arc">
                <a:avLst>
                  <a:gd name="adj1" fmla="val 6639261"/>
                  <a:gd name="adj2" fmla="val 0"/>
                </a:avLst>
              </a:prstGeom>
              <a:blipFill rotWithShape="1">
                <a:blip r:embed="rId47"/>
                <a:stretch>
                  <a:fillRect r="-73276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Gerader Verbinder 17"/>
          <p:cNvCxnSpPr/>
          <p:nvPr/>
        </p:nvCxnSpPr>
        <p:spPr bwMode="auto">
          <a:xfrm flipH="1" flipV="1">
            <a:off x="316642" y="1968120"/>
            <a:ext cx="882386" cy="98348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Gerader Verbinder 20"/>
          <p:cNvCxnSpPr>
            <a:endCxn id="30" idx="1"/>
          </p:cNvCxnSpPr>
          <p:nvPr/>
        </p:nvCxnSpPr>
        <p:spPr bwMode="auto">
          <a:xfrm flipV="1">
            <a:off x="325438" y="1574798"/>
            <a:ext cx="1552574" cy="37782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Bogen 21"/>
              <p:cNvSpPr/>
              <p:nvPr/>
            </p:nvSpPr>
            <p:spPr bwMode="auto">
              <a:xfrm>
                <a:off x="1328737" y="1098548"/>
                <a:ext cx="963668" cy="958848"/>
              </a:xfrm>
              <a:prstGeom prst="arc">
                <a:avLst>
                  <a:gd name="adj1" fmla="val 9885111"/>
                  <a:gd name="adj2" fmla="val 0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1116000" tIns="0" rIns="266400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  <m:t>𝛼</m:t>
                        </m:r>
                      </m:e>
                      <m:sub>
                        <m: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  <m:t>2</m:t>
                        </m:r>
                      </m:sub>
                    </m:sSub>
                  </m:oMath>
                </a14:m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 </a:t>
                </a:r>
              </a:p>
            </p:txBody>
          </p:sp>
        </mc:Choice>
        <mc:Fallback xmlns="">
          <p:sp>
            <p:nvSpPr>
              <p:cNvPr id="41" name="Bogen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28737" y="1098548"/>
                <a:ext cx="963668" cy="958848"/>
              </a:xfrm>
              <a:prstGeom prst="arc">
                <a:avLst>
                  <a:gd name="adj1" fmla="val 9885111"/>
                  <a:gd name="adj2" fmla="val 0"/>
                </a:avLst>
              </a:prstGeom>
              <a:blipFill rotWithShape="1">
                <a:blip r:embed="rId48"/>
                <a:stretch>
                  <a:fillRect l="-29586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Bogen 22"/>
              <p:cNvSpPr/>
              <p:nvPr/>
            </p:nvSpPr>
            <p:spPr bwMode="auto">
              <a:xfrm>
                <a:off x="741363" y="2435220"/>
                <a:ext cx="892174" cy="993780"/>
              </a:xfrm>
              <a:prstGeom prst="arc">
                <a:avLst>
                  <a:gd name="adj1" fmla="val 13658713"/>
                  <a:gd name="adj2" fmla="val 0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360000" tIns="0" rIns="1620000" bIns="10800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𝛽</m:t>
                          </m:r>
                        </m:e>
                        <m:sub>
                          <m: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45" name="Bogen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1363" y="2435220"/>
                <a:ext cx="892174" cy="993780"/>
              </a:xfrm>
              <a:prstGeom prst="arc">
                <a:avLst>
                  <a:gd name="adj1" fmla="val 13658713"/>
                  <a:gd name="adj2" fmla="val 0"/>
                </a:avLst>
              </a:prstGeom>
              <a:blipFill rotWithShape="1">
                <a:blip r:embed="rId49"/>
                <a:stretch>
                  <a:fillRect l="-37410" b="-1205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Multiplizieren 23"/>
              <p:cNvSpPr/>
              <p:nvPr/>
            </p:nvSpPr>
            <p:spPr bwMode="auto">
              <a:xfrm>
                <a:off x="155893" y="1807911"/>
                <a:ext cx="312420" cy="304800"/>
              </a:xfrm>
              <a:prstGeom prst="mathMultiply">
                <a:avLst>
                  <a:gd name="adj1" fmla="val 3230"/>
                </a:avLst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144000" tIns="45720" rIns="36000" bIns="100800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de-DE" sz="2400" b="0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de-DE" sz="2400" b="1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𝒙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0" lang="de-DE" sz="2400" b="0" i="0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S</m:t>
                          </m:r>
                        </m:sub>
                      </m:sSub>
                    </m:oMath>
                  </m:oMathPara>
                </a14:m>
                <a:endParaRPr kumimoji="0" lang="en-US" sz="2400" i="0" u="none" strike="noStrike" normalizeH="0" baseline="0" dirty="0" smtClean="0">
                  <a:ln w="0"/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46" name="Multiplizieren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5893" y="1807911"/>
                <a:ext cx="312420" cy="304800"/>
              </a:xfrm>
              <a:prstGeom prst="mathMultiply">
                <a:avLst>
                  <a:gd name="adj1" fmla="val 3230"/>
                </a:avLst>
              </a:prstGeom>
              <a:blipFill rotWithShape="1">
                <a:blip r:embed="rId50"/>
                <a:stretch>
                  <a:fillRect t="-160000" r="-183871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feld 42"/>
              <p:cNvSpPr txBox="1"/>
              <p:nvPr/>
            </p:nvSpPr>
            <p:spPr>
              <a:xfrm>
                <a:off x="1470175" y="2184979"/>
                <a:ext cx="5557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Textfeld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175" y="2184979"/>
                <a:ext cx="555793" cy="461665"/>
              </a:xfrm>
              <a:prstGeom prst="rect">
                <a:avLst/>
              </a:prstGeom>
              <a:blipFill rotWithShape="1">
                <a:blip r:embed="rId51"/>
                <a:stretch>
                  <a:fillRect l="-2198"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feld 43"/>
              <p:cNvSpPr txBox="1"/>
              <p:nvPr/>
            </p:nvSpPr>
            <p:spPr>
              <a:xfrm>
                <a:off x="513958" y="1801959"/>
                <a:ext cx="5629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0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958" y="1801959"/>
                <a:ext cx="562911" cy="461665"/>
              </a:xfrm>
              <a:prstGeom prst="rect">
                <a:avLst/>
              </a:prstGeom>
              <a:blipFill rotWithShape="1">
                <a:blip r:embed="rId52"/>
                <a:stretch>
                  <a:fillRect l="-2151"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feld 36"/>
          <p:cNvSpPr txBox="1"/>
          <p:nvPr/>
        </p:nvSpPr>
        <p:spPr>
          <a:xfrm>
            <a:off x="1404952" y="2084623"/>
            <a:ext cx="515894" cy="18286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2998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85800" y="3810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Simulation results</a:t>
            </a:r>
            <a:endParaRPr lang="en-US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3089238" y="1190244"/>
                <a:ext cx="546772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2000" dirty="0" smtClean="0">
                    <a:solidFill>
                      <a:schemeClr val="tx1"/>
                    </a:solidFill>
                  </a:rPr>
                  <a:t>accuracy </a:t>
                </a:r>
                <a:r>
                  <a:rPr lang="de-DE" sz="2000" dirty="0" err="1" smtClean="0">
                    <a:solidFill>
                      <a:schemeClr val="tx1"/>
                    </a:solidFill>
                  </a:rPr>
                  <a:t>improvements</a:t>
                </a:r>
                <a:r>
                  <a:rPr lang="de-DE" sz="2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de-DE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≈20…30%</m:t>
                    </m:r>
                  </m:oMath>
                </a14:m>
                <a:r>
                  <a:rPr lang="de-DE" sz="2000" dirty="0" smtClean="0">
                    <a:solidFill>
                      <a:schemeClr val="tx1"/>
                    </a:solidFill>
                  </a:rPr>
                  <a:t>, </a:t>
                </a:r>
                <a:r>
                  <a:rPr lang="de-DE" sz="2000" dirty="0" err="1" smtClean="0">
                    <a:solidFill>
                      <a:schemeClr val="tx1"/>
                    </a:solidFill>
                  </a:rPr>
                  <a:t>when</a:t>
                </a:r>
                <a:r>
                  <a:rPr lang="de-DE" sz="2000" dirty="0" smtClean="0">
                    <a:solidFill>
                      <a:schemeClr val="tx1"/>
                    </a:solidFill>
                  </a:rPr>
                  <a:t> NLOS FTM </a:t>
                </a:r>
                <a:r>
                  <a:rPr lang="de-DE" sz="2000" dirty="0" err="1" smtClean="0">
                    <a:solidFill>
                      <a:schemeClr val="tx1"/>
                    </a:solidFill>
                  </a:rPr>
                  <a:t>is</a:t>
                </a:r>
                <a:r>
                  <a:rPr lang="de-DE" sz="2000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2000" dirty="0" err="1" smtClean="0">
                    <a:solidFill>
                      <a:schemeClr val="tx1"/>
                    </a:solidFill>
                  </a:rPr>
                  <a:t>included</a:t>
                </a:r>
                <a:r>
                  <a:rPr lang="de-DE" sz="2000" dirty="0" smtClean="0">
                    <a:solidFill>
                      <a:schemeClr val="tx1"/>
                    </a:solidFill>
                  </a:rPr>
                  <a:t> in </a:t>
                </a:r>
                <a:r>
                  <a:rPr lang="de-DE" sz="2000" dirty="0" err="1" smtClean="0">
                    <a:solidFill>
                      <a:schemeClr val="tx1"/>
                    </a:solidFill>
                  </a:rPr>
                  <a:t>positioning</a:t>
                </a:r>
                <a:r>
                  <a:rPr lang="de-DE" sz="2000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2000" dirty="0" err="1" smtClean="0">
                    <a:solidFill>
                      <a:schemeClr val="tx1"/>
                    </a:solidFill>
                  </a:rPr>
                  <a:t>process</a:t>
                </a:r>
                <a:endParaRPr lang="en-US" sz="20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9238" y="1190244"/>
                <a:ext cx="5467726" cy="707886"/>
              </a:xfrm>
              <a:prstGeom prst="rect">
                <a:avLst/>
              </a:prstGeom>
              <a:blipFill rotWithShape="0">
                <a:blip r:embed="rId3"/>
                <a:stretch>
                  <a:fillRect l="-446" t="-4310" r="-1672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hteck 8"/>
          <p:cNvSpPr/>
          <p:nvPr/>
        </p:nvSpPr>
        <p:spPr bwMode="auto">
          <a:xfrm>
            <a:off x="7718989" y="3184888"/>
            <a:ext cx="304800" cy="288547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28"/>
          <a:stretch/>
        </p:blipFill>
        <p:spPr>
          <a:xfrm>
            <a:off x="3710182" y="2039513"/>
            <a:ext cx="4704545" cy="367548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feld 20"/>
              <p:cNvSpPr txBox="1"/>
              <p:nvPr/>
            </p:nvSpPr>
            <p:spPr>
              <a:xfrm>
                <a:off x="5112721" y="5766265"/>
                <a:ext cx="205521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de-DE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‖"/>
                              <m:endChr m:val="‖"/>
                              <m:ctrlP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DE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I</m:t>
                                  </m:r>
                                </m:sub>
                              </m:sSub>
                              <m:r>
                                <a:rPr lang="de-DE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de-DE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6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de-DE" sz="16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I</m:t>
                                  </m:r>
                                </m:sub>
                              </m:sSub>
                            </m:e>
                          </m:d>
                          <m:r>
                            <a:rPr lang="de-DE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m:rPr>
                              <m:sty m:val="p"/>
                            </m:rPr>
                            <a:rPr lang="de-DE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cm</m:t>
                          </m:r>
                          <m:r>
                            <a:rPr lang="de-DE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  <m:sub>
                          <m:r>
                            <a:rPr lang="de-DE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en-US" sz="1600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feld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2721" y="5766265"/>
                <a:ext cx="2055210" cy="246221"/>
              </a:xfrm>
              <a:prstGeom prst="rect">
                <a:avLst/>
              </a:prstGeom>
              <a:blipFill rotWithShape="0">
                <a:blip r:embed="rId5"/>
                <a:stretch>
                  <a:fillRect t="-10000" b="-3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hteck 22"/>
              <p:cNvSpPr/>
              <p:nvPr/>
            </p:nvSpPr>
            <p:spPr>
              <a:xfrm rot="16200000">
                <a:off x="2571505" y="3414055"/>
                <a:ext cx="169071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de-D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𝜉</m:t>
                          </m:r>
                          <m:r>
                            <a:rPr lang="de-DE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de-DE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de-DE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err</m:t>
                          </m:r>
                        </m:sub>
                      </m:sSub>
                      <m:r>
                        <a:rPr lang="de-DE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3" name="Rechteck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2571505" y="3414055"/>
                <a:ext cx="1690717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4" name="Tabel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854924"/>
              </p:ext>
            </p:extLst>
          </p:nvPr>
        </p:nvGraphicFramePr>
        <p:xfrm>
          <a:off x="-233027" y="1476632"/>
          <a:ext cx="533400" cy="796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69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5" name="Multiplizieren 24"/>
              <p:cNvSpPr/>
              <p:nvPr/>
            </p:nvSpPr>
            <p:spPr bwMode="auto">
              <a:xfrm>
                <a:off x="1023937" y="2774948"/>
                <a:ext cx="304800" cy="304800"/>
              </a:xfrm>
              <a:prstGeom prst="mathMultiply">
                <a:avLst>
                  <a:gd name="adj1" fmla="val 3230"/>
                </a:avLst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de-DE" sz="2400" b="0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de-DE" sz="2400" b="1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𝒙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0" lang="de-DE" sz="2400" b="0" i="0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I</m:t>
                          </m:r>
                        </m:sub>
                      </m:sSub>
                    </m:oMath>
                  </m:oMathPara>
                </a14:m>
                <a:endParaRPr kumimoji="0" lang="en-US" sz="2400" i="0" u="none" strike="noStrike" normalizeH="0" baseline="0" dirty="0" smtClean="0">
                  <a:ln w="0"/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25" name="Multiplizieren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23937" y="2774948"/>
                <a:ext cx="304800" cy="304800"/>
              </a:xfrm>
              <a:prstGeom prst="mathMultiply">
                <a:avLst>
                  <a:gd name="adj1" fmla="val 3230"/>
                </a:avLst>
              </a:prstGeom>
              <a:blipFill rotWithShape="0">
                <a:blip r:embed="rId7"/>
                <a:stretch>
                  <a:fillRect r="-133333" b="-166667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Multiplizieren 25"/>
              <p:cNvSpPr/>
              <p:nvPr/>
            </p:nvSpPr>
            <p:spPr bwMode="auto">
              <a:xfrm>
                <a:off x="1719676" y="1422432"/>
                <a:ext cx="304800" cy="304800"/>
              </a:xfrm>
              <a:prstGeom prst="mathMultiply">
                <a:avLst>
                  <a:gd name="adj1" fmla="val 3230"/>
                </a:avLst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de-DE" sz="2400" b="0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de-DE" sz="2400" b="1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𝒙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0" lang="de-DE" sz="2400" b="0" i="0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R</m:t>
                          </m:r>
                        </m:sub>
                      </m:sSub>
                    </m:oMath>
                  </m:oMathPara>
                </a14:m>
                <a:endParaRPr kumimoji="0" lang="en-US" sz="2400" i="0" u="none" strike="noStrike" normalizeH="0" baseline="0" dirty="0" smtClean="0">
                  <a:ln w="0"/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26" name="Multiplizieren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19676" y="1422432"/>
                <a:ext cx="304800" cy="304800"/>
              </a:xfrm>
              <a:prstGeom prst="mathMultiply">
                <a:avLst>
                  <a:gd name="adj1" fmla="val 3230"/>
                </a:avLst>
              </a:prstGeom>
              <a:blipFill rotWithShape="0">
                <a:blip r:embed="rId8"/>
                <a:stretch>
                  <a:fillRect r="-173333" b="-166667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Gerader Verbinder 26"/>
          <p:cNvCxnSpPr/>
          <p:nvPr/>
        </p:nvCxnSpPr>
        <p:spPr bwMode="auto">
          <a:xfrm flipV="1">
            <a:off x="1876425" y="1570036"/>
            <a:ext cx="561975" cy="476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Gerader Verbinder 27"/>
          <p:cNvCxnSpPr/>
          <p:nvPr/>
        </p:nvCxnSpPr>
        <p:spPr bwMode="auto">
          <a:xfrm flipV="1">
            <a:off x="1157701" y="2927348"/>
            <a:ext cx="561975" cy="476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accent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Gerader Verbinder 28"/>
          <p:cNvCxnSpPr/>
          <p:nvPr/>
        </p:nvCxnSpPr>
        <p:spPr bwMode="auto">
          <a:xfrm flipH="1">
            <a:off x="1179513" y="1571623"/>
            <a:ext cx="701674" cy="135255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Bogen 29"/>
              <p:cNvSpPr/>
              <p:nvPr/>
            </p:nvSpPr>
            <p:spPr bwMode="auto">
              <a:xfrm>
                <a:off x="844550" y="2582861"/>
                <a:ext cx="685800" cy="685800"/>
              </a:xfrm>
              <a:prstGeom prst="arc">
                <a:avLst>
                  <a:gd name="adj1" fmla="val 17793903"/>
                  <a:gd name="adj2" fmla="val 0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468000" tIns="108000" rIns="36000" bIns="54000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𝛽</m:t>
                          </m:r>
                        </m:e>
                        <m:sub>
                          <m: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30" name="Bogen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44550" y="2582861"/>
                <a:ext cx="685800" cy="685800"/>
              </a:xfrm>
              <a:prstGeom prst="arc">
                <a:avLst>
                  <a:gd name="adj1" fmla="val 17793903"/>
                  <a:gd name="adj2" fmla="val 0"/>
                </a:avLst>
              </a:prstGeom>
              <a:blipFill rotWithShape="0">
                <a:blip r:embed="rId9"/>
                <a:stretch>
                  <a:fillRect r="-173333" b="-34921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Bogen 30"/>
              <p:cNvSpPr/>
              <p:nvPr/>
            </p:nvSpPr>
            <p:spPr bwMode="auto">
              <a:xfrm>
                <a:off x="1471612" y="1235072"/>
                <a:ext cx="685800" cy="685800"/>
              </a:xfrm>
              <a:prstGeom prst="arc">
                <a:avLst>
                  <a:gd name="adj1" fmla="val 6639261"/>
                  <a:gd name="adj2" fmla="val 0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1368000" tIns="504000" rIns="396000" bIns="140400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  <m:t>𝛼</m:t>
                        </m:r>
                      </m:e>
                      <m:sub>
                        <m: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 </a:t>
                </a:r>
              </a:p>
            </p:txBody>
          </p:sp>
        </mc:Choice>
        <mc:Fallback xmlns="">
          <p:sp>
            <p:nvSpPr>
              <p:cNvPr id="31" name="Bogen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71612" y="1235072"/>
                <a:ext cx="685800" cy="685800"/>
              </a:xfrm>
              <a:prstGeom prst="arc">
                <a:avLst>
                  <a:gd name="adj1" fmla="val 6639261"/>
                  <a:gd name="adj2" fmla="val 0"/>
                </a:avLst>
              </a:prstGeom>
              <a:blipFill rotWithShape="0">
                <a:blip r:embed="rId10"/>
                <a:stretch>
                  <a:fillRect r="-72414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Gerader Verbinder 31"/>
          <p:cNvCxnSpPr/>
          <p:nvPr/>
        </p:nvCxnSpPr>
        <p:spPr bwMode="auto">
          <a:xfrm flipH="1" flipV="1">
            <a:off x="316642" y="1968120"/>
            <a:ext cx="882386" cy="98348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Gerader Verbinder 32"/>
          <p:cNvCxnSpPr>
            <a:endCxn id="26" idx="1"/>
          </p:cNvCxnSpPr>
          <p:nvPr/>
        </p:nvCxnSpPr>
        <p:spPr bwMode="auto">
          <a:xfrm flipV="1">
            <a:off x="325438" y="1574798"/>
            <a:ext cx="1552574" cy="37782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Bogen 33"/>
              <p:cNvSpPr/>
              <p:nvPr/>
            </p:nvSpPr>
            <p:spPr bwMode="auto">
              <a:xfrm>
                <a:off x="1328737" y="1098548"/>
                <a:ext cx="963668" cy="958848"/>
              </a:xfrm>
              <a:prstGeom prst="arc">
                <a:avLst>
                  <a:gd name="adj1" fmla="val 9885111"/>
                  <a:gd name="adj2" fmla="val 0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1116000" tIns="0" rIns="266400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  <m:t>𝛼</m:t>
                        </m:r>
                      </m:e>
                      <m:sub>
                        <m:r>
                          <a:rPr kumimoji="0" lang="de-DE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MS Gothic" charset="-128"/>
                          </a:rPr>
                          <m:t>2</m:t>
                        </m:r>
                      </m:sub>
                    </m:sSub>
                  </m:oMath>
                </a14:m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 </a:t>
                </a:r>
              </a:p>
            </p:txBody>
          </p:sp>
        </mc:Choice>
        <mc:Fallback xmlns="">
          <p:sp>
            <p:nvSpPr>
              <p:cNvPr id="34" name="Bogen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28737" y="1098548"/>
                <a:ext cx="963668" cy="958848"/>
              </a:xfrm>
              <a:prstGeom prst="arc">
                <a:avLst>
                  <a:gd name="adj1" fmla="val 9885111"/>
                  <a:gd name="adj2" fmla="val 0"/>
                </a:avLst>
              </a:prstGeom>
              <a:blipFill rotWithShape="0">
                <a:blip r:embed="rId11"/>
                <a:stretch>
                  <a:fillRect l="-29586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Multiplizieren 34"/>
              <p:cNvSpPr/>
              <p:nvPr/>
            </p:nvSpPr>
            <p:spPr bwMode="auto">
              <a:xfrm>
                <a:off x="155893" y="1807911"/>
                <a:ext cx="312420" cy="304800"/>
              </a:xfrm>
              <a:prstGeom prst="mathMultiply">
                <a:avLst>
                  <a:gd name="adj1" fmla="val 3230"/>
                </a:avLst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144000" tIns="45720" rIns="36000" bIns="100800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de-DE" sz="2400" b="0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de-DE" sz="2400" b="1" i="1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𝒙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0" lang="de-DE" sz="2400" b="0" i="0" u="none" strike="noStrike" normalizeH="0" baseline="0" dirty="0" smtClean="0">
                              <a:ln w="0"/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S</m:t>
                          </m:r>
                        </m:sub>
                      </m:sSub>
                    </m:oMath>
                  </m:oMathPara>
                </a14:m>
                <a:endParaRPr kumimoji="0" lang="en-US" sz="2400" i="0" u="none" strike="noStrike" normalizeH="0" baseline="0" dirty="0" smtClean="0">
                  <a:ln w="0"/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35" name="Multiplizieren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5893" y="1807911"/>
                <a:ext cx="312420" cy="304800"/>
              </a:xfrm>
              <a:prstGeom prst="mathMultiply">
                <a:avLst>
                  <a:gd name="adj1" fmla="val 3230"/>
                </a:avLst>
              </a:prstGeom>
              <a:blipFill rotWithShape="0">
                <a:blip r:embed="rId12"/>
                <a:stretch>
                  <a:fillRect t="-160000" r="-180645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feld 35"/>
              <p:cNvSpPr txBox="1"/>
              <p:nvPr/>
            </p:nvSpPr>
            <p:spPr>
              <a:xfrm>
                <a:off x="1470175" y="2184979"/>
                <a:ext cx="5557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feld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175" y="2184979"/>
                <a:ext cx="555793" cy="461665"/>
              </a:xfrm>
              <a:prstGeom prst="rect">
                <a:avLst/>
              </a:prstGeom>
              <a:blipFill rotWithShape="0">
                <a:blip r:embed="rId13"/>
                <a:stretch>
                  <a:fillRect l="-3297"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feld 36"/>
              <p:cNvSpPr txBox="1"/>
              <p:nvPr/>
            </p:nvSpPr>
            <p:spPr>
              <a:xfrm>
                <a:off x="513958" y="1801959"/>
                <a:ext cx="5629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ℓ</m:t>
                        </m:r>
                      </m:e>
                      <m:sub>
                        <m: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958" y="1801959"/>
                <a:ext cx="562911" cy="461665"/>
              </a:xfrm>
              <a:prstGeom prst="rect">
                <a:avLst/>
              </a:prstGeom>
              <a:blipFill rotWithShape="0">
                <a:blip r:embed="rId14"/>
                <a:stretch>
                  <a:fillRect l="-3226"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feld 37"/>
          <p:cNvSpPr txBox="1"/>
          <p:nvPr/>
        </p:nvSpPr>
        <p:spPr>
          <a:xfrm>
            <a:off x="1404952" y="2084623"/>
            <a:ext cx="515894" cy="18286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sz="1600" dirty="0"/>
          </a:p>
        </p:txBody>
      </p:sp>
      <p:cxnSp>
        <p:nvCxnSpPr>
          <p:cNvPr id="41" name="Gerade Verbindung mit Pfeil 40"/>
          <p:cNvCxnSpPr/>
          <p:nvPr/>
        </p:nvCxnSpPr>
        <p:spPr bwMode="auto">
          <a:xfrm flipH="1" flipV="1">
            <a:off x="4357487" y="2399848"/>
            <a:ext cx="150019" cy="6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Gerade Verbindung mit Pfeil 42"/>
          <p:cNvCxnSpPr/>
          <p:nvPr/>
        </p:nvCxnSpPr>
        <p:spPr bwMode="auto">
          <a:xfrm flipH="1">
            <a:off x="4823389" y="2396655"/>
            <a:ext cx="269081" cy="40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Gerade Verbindung mit Pfeil 44"/>
          <p:cNvCxnSpPr/>
          <p:nvPr/>
        </p:nvCxnSpPr>
        <p:spPr bwMode="auto">
          <a:xfrm flipH="1" flipV="1">
            <a:off x="5630653" y="2394864"/>
            <a:ext cx="759610" cy="17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feld 48"/>
              <p:cNvSpPr txBox="1"/>
              <p:nvPr/>
            </p:nvSpPr>
            <p:spPr>
              <a:xfrm>
                <a:off x="5331187" y="3313969"/>
                <a:ext cx="2869286" cy="107721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84138" indent="-84138">
                  <a:tabLst>
                    <a:tab pos="442913" algn="l"/>
                  </a:tabLst>
                </a:pPr>
                <a:r>
                  <a:rPr lang="de-DE" sz="1600" b="0" dirty="0" err="1" smtClean="0">
                    <a:solidFill>
                      <a:schemeClr val="tx1"/>
                    </a:solidFill>
                  </a:rPr>
                  <a:t>error</a:t>
                </a:r>
                <a:r>
                  <a:rPr lang="de-DE" sz="16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1600" b="0" dirty="0" err="1" smtClean="0">
                    <a:solidFill>
                      <a:schemeClr val="tx1"/>
                    </a:solidFill>
                  </a:rPr>
                  <a:t>reduction</a:t>
                </a:r>
                <a:r>
                  <a:rPr lang="de-DE" sz="1600" b="0" dirty="0" smtClean="0">
                    <a:solidFill>
                      <a:schemeClr val="tx1"/>
                    </a:solidFill>
                  </a:rPr>
                  <a:t> @ 90</a:t>
                </a:r>
                <a:r>
                  <a:rPr lang="de-DE" sz="1600" b="0" baseline="30000" dirty="0" smtClean="0">
                    <a:solidFill>
                      <a:schemeClr val="tx1"/>
                    </a:solidFill>
                  </a:rPr>
                  <a:t>th</a:t>
                </a:r>
                <a:r>
                  <a:rPr lang="de-DE" sz="16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1600" dirty="0" err="1" smtClean="0">
                    <a:solidFill>
                      <a:schemeClr val="tx1"/>
                    </a:solidFill>
                  </a:rPr>
                  <a:t>p</a:t>
                </a:r>
                <a:r>
                  <a:rPr lang="de-DE" sz="1600" b="0" dirty="0" err="1" smtClean="0">
                    <a:solidFill>
                      <a:schemeClr val="tx1"/>
                    </a:solidFill>
                  </a:rPr>
                  <a:t>ercentile</a:t>
                </a:r>
                <a:endParaRPr lang="de-DE" sz="1600" b="0" dirty="0" smtClean="0">
                  <a:solidFill>
                    <a:schemeClr val="tx1"/>
                  </a:solidFill>
                </a:endParaRPr>
              </a:p>
              <a:p>
                <a:pPr marL="84138" indent="-84138">
                  <a:tabLst>
                    <a:tab pos="442913" algn="l"/>
                  </a:tabLst>
                </a:pPr>
                <a:r>
                  <a:rPr lang="de-DE" sz="1600" b="0" dirty="0" smtClean="0">
                    <a:solidFill>
                      <a:schemeClr val="tx1"/>
                    </a:solidFill>
                  </a:rPr>
                  <a:t>A:	</a:t>
                </a:r>
                <a14:m>
                  <m:oMath xmlns:m="http://schemas.openxmlformats.org/officeDocument/2006/math">
                    <m:r>
                      <a:rPr lang="de-DE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5.</m:t>
                    </m:r>
                    <m:r>
                      <a:rPr lang="de-DE" sz="1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75 </m:t>
                    </m:r>
                    <m:r>
                      <m:rPr>
                        <m:sty m:val="p"/>
                      </m:rPr>
                      <a:rPr lang="de-DE" sz="1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cm</m:t>
                    </m:r>
                    <m:r>
                      <a:rPr lang="de-DE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(27.5%)</m:t>
                    </m:r>
                  </m:oMath>
                </a14:m>
                <a:endParaRPr lang="en-US" sz="1600" dirty="0" smtClean="0"/>
              </a:p>
              <a:p>
                <a:pPr marL="84138" indent="-84138" defTabSz="631825">
                  <a:tabLst>
                    <a:tab pos="442913" algn="l"/>
                  </a:tabLst>
                </a:pPr>
                <a:r>
                  <a:rPr lang="de-DE" sz="1600" dirty="0">
                    <a:solidFill>
                      <a:schemeClr val="tx1"/>
                    </a:solidFill>
                  </a:rPr>
                  <a:t>B</a:t>
                </a:r>
                <a:r>
                  <a:rPr lang="de-DE" sz="1600" dirty="0" smtClean="0">
                    <a:solidFill>
                      <a:schemeClr val="tx1"/>
                    </a:solidFill>
                  </a:rPr>
                  <a:t>:	</a:t>
                </a:r>
                <a14:m>
                  <m:oMath xmlns:m="http://schemas.openxmlformats.org/officeDocument/2006/math">
                    <m:r>
                      <a:rPr lang="de-DE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10.5</m:t>
                    </m:r>
                    <m:r>
                      <a:rPr lang="de-DE" sz="1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de-DE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cm</m:t>
                    </m:r>
                    <m:r>
                      <a:rPr lang="de-DE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(25.4%)</m:t>
                    </m:r>
                  </m:oMath>
                </a14:m>
                <a:endParaRPr lang="en-US" sz="1600" dirty="0" smtClean="0"/>
              </a:p>
              <a:p>
                <a:pPr marL="84138" indent="-84138">
                  <a:tabLst>
                    <a:tab pos="442913" algn="l"/>
                  </a:tabLst>
                </a:pPr>
                <a:r>
                  <a:rPr lang="de-DE" sz="1600" dirty="0" smtClean="0">
                    <a:solidFill>
                      <a:schemeClr val="tx1"/>
                    </a:solidFill>
                  </a:rPr>
                  <a:t>C:	</a:t>
                </a:r>
                <a14:m>
                  <m:oMath xmlns:m="http://schemas.openxmlformats.org/officeDocument/2006/math">
                    <m:r>
                      <a:rPr lang="de-DE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25.34</m:t>
                    </m:r>
                    <m:r>
                      <a:rPr lang="de-DE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de-DE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cm</m:t>
                    </m:r>
                    <m:r>
                      <a:rPr lang="de-DE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(30.3%)</m:t>
                    </m:r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49" name="Textfeld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1187" y="3313969"/>
                <a:ext cx="2869286" cy="1077218"/>
              </a:xfrm>
              <a:prstGeom prst="rect">
                <a:avLst/>
              </a:prstGeom>
              <a:blipFill rotWithShape="0">
                <a:blip r:embed="rId15"/>
                <a:stretch>
                  <a:fillRect l="-1059" t="-1124" b="-6180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Flussdiagramm: Verbindungsstelle 51"/>
          <p:cNvSpPr/>
          <p:nvPr/>
        </p:nvSpPr>
        <p:spPr bwMode="auto">
          <a:xfrm>
            <a:off x="4357487" y="2113606"/>
            <a:ext cx="237302" cy="216829"/>
          </a:xfrm>
          <a:prstGeom prst="flowChartConnector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</a:p>
        </p:txBody>
      </p:sp>
      <p:sp>
        <p:nvSpPr>
          <p:cNvPr id="53" name="Flussdiagramm: Verbindungsstelle 52"/>
          <p:cNvSpPr/>
          <p:nvPr/>
        </p:nvSpPr>
        <p:spPr bwMode="auto">
          <a:xfrm>
            <a:off x="4875419" y="2113606"/>
            <a:ext cx="237302" cy="216829"/>
          </a:xfrm>
          <a:prstGeom prst="flowChartConnector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</a:p>
        </p:txBody>
      </p:sp>
      <p:sp>
        <p:nvSpPr>
          <p:cNvPr id="54" name="Flussdiagramm: Verbindungsstelle 53"/>
          <p:cNvSpPr/>
          <p:nvPr/>
        </p:nvSpPr>
        <p:spPr bwMode="auto">
          <a:xfrm>
            <a:off x="5894995" y="2113606"/>
            <a:ext cx="237302" cy="216829"/>
          </a:xfrm>
          <a:prstGeom prst="flowChartConnector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Bogen 55"/>
              <p:cNvSpPr/>
              <p:nvPr/>
            </p:nvSpPr>
            <p:spPr bwMode="auto">
              <a:xfrm>
                <a:off x="741363" y="2435220"/>
                <a:ext cx="892174" cy="993780"/>
              </a:xfrm>
              <a:prstGeom prst="arc">
                <a:avLst>
                  <a:gd name="adj1" fmla="val 13658713"/>
                  <a:gd name="adj2" fmla="val 0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 vert="horz" wrap="square" lIns="360000" tIns="0" rIns="1620000" bIns="10800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𝛽</m:t>
                          </m:r>
                        </m:e>
                        <m:sub>
                          <m:r>
                            <a:rPr kumimoji="0" lang="de-DE" sz="24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MS Gothic" charset="-128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 xmlns="">
          <p:sp>
            <p:nvSpPr>
              <p:cNvPr id="56" name="Bogen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1363" y="2435220"/>
                <a:ext cx="892174" cy="993780"/>
              </a:xfrm>
              <a:prstGeom prst="arc">
                <a:avLst>
                  <a:gd name="adj1" fmla="val 13658713"/>
                  <a:gd name="adj2" fmla="val 0"/>
                </a:avLst>
              </a:prstGeom>
              <a:blipFill rotWithShape="0">
                <a:blip r:embed="rId16"/>
                <a:stretch>
                  <a:fillRect l="-37410" b="-1099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feld 56"/>
              <p:cNvSpPr txBox="1"/>
              <p:nvPr/>
            </p:nvSpPr>
            <p:spPr>
              <a:xfrm>
                <a:off x="155893" y="4231322"/>
                <a:ext cx="3558820" cy="21660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u="sng" dirty="0" smtClean="0">
                    <a:solidFill>
                      <a:schemeClr val="tx1"/>
                    </a:solidFill>
                  </a:rPr>
                  <a:t>Parameters: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de-D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de-DE" sz="1200" b="0" i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de-DE" sz="1200" b="0" i="0" smtClean="0">
                        <a:solidFill>
                          <a:schemeClr val="tx1"/>
                        </a:solidFill>
                        <a:latin typeface="Cambria Math"/>
                      </a:rPr>
                      <m:t>various</m:t>
                    </m:r>
                    <m:r>
                      <a:rPr lang="de-DE" sz="1200" b="0" i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de-DE" sz="1200" b="0" i="0" smtClean="0">
                        <a:solidFill>
                          <a:schemeClr val="tx1"/>
                        </a:solidFill>
                        <a:latin typeface="Cambria Math"/>
                      </a:rPr>
                      <m:t>positions</m:t>
                    </m:r>
                    <m:r>
                      <a:rPr lang="de-DE" sz="1200" b="0" i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de-DE" sz="1200" b="0" i="0" smtClean="0">
                        <a:solidFill>
                          <a:schemeClr val="tx1"/>
                        </a:solidFill>
                        <a:latin typeface="Cambria Math"/>
                      </a:rPr>
                      <m:t>on</m:t>
                    </m:r>
                    <m:r>
                      <a:rPr lang="de-DE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de-DE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regular</m:t>
                    </m:r>
                    <m:r>
                      <a:rPr lang="de-DE" sz="1200" b="0" i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de-D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20×20</m:t>
                    </m:r>
                  </m:oMath>
                </a14:m>
                <a:r>
                  <a:rPr lang="en-US" sz="1200" dirty="0" smtClean="0">
                    <a:solidFill>
                      <a:schemeClr val="tx1"/>
                    </a:solidFill>
                  </a:rPr>
                  <a:t>-grid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R</m:t>
                        </m:r>
                      </m:sub>
                    </m:sSub>
                    <m:r>
                      <a:rPr lang="de-DE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de-DE" sz="1200" b="0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de-D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(0,0)</m:t>
                    </m:r>
                  </m:oMath>
                </a14:m>
                <a:r>
                  <a:rPr lang="en-US" sz="1200" dirty="0" smtClean="0">
                    <a:solidFill>
                      <a:schemeClr val="tx1"/>
                    </a:solidFill>
                  </a:rPr>
                  <a:t>, in center of scenario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200" dirty="0" smtClean="0">
                    <a:solidFill>
                      <a:schemeClr val="tx1"/>
                    </a:solidFill>
                  </a:rPr>
                  <a:t>Room Dimensions: </a:t>
                </a:r>
                <a14:m>
                  <m:oMath xmlns:m="http://schemas.openxmlformats.org/officeDocument/2006/math">
                    <m:r>
                      <a:rPr lang="de-D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15</m:t>
                    </m:r>
                    <m:r>
                      <a:rPr lang="de-DE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×20</m:t>
                    </m:r>
                    <m:r>
                      <a:rPr lang="de-D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m:rPr>
                        <m:sty m:val="p"/>
                      </m:rPr>
                      <a:rPr lang="de-DE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m</m:t>
                    </m:r>
                    <m:r>
                      <a:rPr lang="de-D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1200" dirty="0" smtClean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200" dirty="0" smtClean="0">
                    <a:solidFill>
                      <a:schemeClr val="tx1"/>
                    </a:solidFill>
                  </a:rPr>
                  <a:t>Realizations: </a:t>
                </a:r>
                <a14:m>
                  <m:oMath xmlns:m="http://schemas.openxmlformats.org/officeDocument/2006/math">
                    <m:r>
                      <a:rPr lang="de-DE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10</m:t>
                    </m:r>
                    <m:r>
                      <a:rPr lang="de-D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lang="de-DE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20×20</m:t>
                    </m:r>
                    <m:r>
                      <a:rPr lang="de-D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=4000</m:t>
                    </m:r>
                  </m:oMath>
                </a14:m>
                <a:endParaRPr lang="de-DE" sz="1200" b="0" dirty="0" smtClean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200" dirty="0" smtClean="0">
                    <a:solidFill>
                      <a:schemeClr val="tx1"/>
                    </a:solidFill>
                  </a:rPr>
                  <a:t>FTM inaccuracy: </a:t>
                </a:r>
                <a14:m>
                  <m:oMath xmlns:m="http://schemas.openxmlformats.org/officeDocument/2006/math">
                    <m:r>
                      <a:rPr lang="de-D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de-D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(0,</m:t>
                    </m:r>
                    <m:sSubSup>
                      <m:sSubSupPr>
                        <m:ctrlPr>
                          <a:rPr lang="de-D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TOF</m:t>
                        </m:r>
                      </m:sub>
                      <m:sup>
                        <m:r>
                          <a:rPr lang="de-D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de-D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200" dirty="0" smtClean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200" dirty="0" smtClean="0">
                    <a:solidFill>
                      <a:schemeClr val="tx1"/>
                    </a:solidFill>
                  </a:rPr>
                  <a:t>Angular inaccuracy</a:t>
                </a:r>
                <a:r>
                  <a:rPr lang="en-US" sz="1200" dirty="0">
                    <a:solidFill>
                      <a:schemeClr val="tx1"/>
                    </a:solidFill>
                  </a:rPr>
                  <a:t>: </a:t>
                </a:r>
                <a14:m>
                  <m:oMath xmlns:m="http://schemas.openxmlformats.org/officeDocument/2006/math">
                    <m:r>
                      <a:rPr lang="de-DE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de-DE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(0,</m:t>
                    </m:r>
                    <m:sSubSup>
                      <m:sSubSupPr>
                        <m:ctrlPr>
                          <a:rPr lang="de-D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de-DE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AOA</m:t>
                        </m:r>
                        <m:r>
                          <a:rPr lang="de-DE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m:rPr>
                            <m:sty m:val="p"/>
                          </m:rPr>
                          <a:rPr lang="de-DE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sub>
                      <m:sup>
                        <m:r>
                          <a:rPr lang="de-D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de-DE" sz="1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200" dirty="0" smtClean="0">
                  <a:solidFill>
                    <a:schemeClr val="tx1"/>
                  </a:solidFill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200" dirty="0">
                    <a:solidFill>
                      <a:schemeClr val="tx1"/>
                    </a:solidFill>
                  </a:rPr>
                  <a:t>I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naccuracy </a:t>
                </a:r>
                <a:r>
                  <a:rPr lang="en-US" sz="1200" dirty="0">
                    <a:solidFill>
                      <a:schemeClr val="tx1"/>
                    </a:solidFill>
                  </a:rPr>
                  <a:t>of 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AOA/D, TOF equal </a:t>
                </a:r>
                <a:r>
                  <a:rPr lang="en-US" sz="1200" dirty="0">
                    <a:solidFill>
                      <a:schemeClr val="tx1"/>
                    </a:solidFill>
                  </a:rPr>
                  <a:t>for 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both paths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US" sz="1200" dirty="0" smtClean="0">
                    <a:solidFill>
                      <a:schemeClr val="tx1"/>
                    </a:solidFill>
                  </a:rPr>
                  <a:t>eq. (1) </a:t>
                </a:r>
                <a:r>
                  <a:rPr lang="en-US" sz="1200" dirty="0">
                    <a:solidFill>
                      <a:schemeClr val="tx1"/>
                    </a:solidFill>
                  </a:rPr>
                  <a:t>solved with </a:t>
                </a:r>
                <a:r>
                  <a:rPr lang="en-US" sz="1200" dirty="0" err="1">
                    <a:solidFill>
                      <a:schemeClr val="tx1"/>
                    </a:solidFill>
                  </a:rPr>
                  <a:t>Levenberg</a:t>
                </a:r>
                <a:r>
                  <a:rPr lang="en-US" sz="1200" dirty="0">
                    <a:solidFill>
                      <a:schemeClr val="tx1"/>
                    </a:solidFill>
                  </a:rPr>
                  <a:t>–Marquardt 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algorithm</a:t>
                </a:r>
              </a:p>
              <a:p>
                <a:r>
                  <a:rPr lang="en-US" sz="1200" u="sng" dirty="0" smtClean="0">
                    <a:solidFill>
                      <a:schemeClr val="tx1"/>
                    </a:solidFill>
                  </a:rPr>
                  <a:t>NOTE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: LOS in figure refers to noisy LOS due to obstruction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7" name="Textfeld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93" y="4231322"/>
                <a:ext cx="3558820" cy="2166042"/>
              </a:xfrm>
              <a:prstGeom prst="rect">
                <a:avLst/>
              </a:prstGeom>
              <a:blipFill rotWithShape="1">
                <a:blip r:embed="rId17"/>
                <a:stretch>
                  <a:fillRect l="-172" b="-1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Flussdiagramm: Verbindungsstelle 51"/>
          <p:cNvSpPr/>
          <p:nvPr/>
        </p:nvSpPr>
        <p:spPr bwMode="auto">
          <a:xfrm>
            <a:off x="5212536" y="4572000"/>
            <a:ext cx="237302" cy="216829"/>
          </a:xfrm>
          <a:prstGeom prst="flowChartConnector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</a:p>
        </p:txBody>
      </p:sp>
      <p:sp>
        <p:nvSpPr>
          <p:cNvPr id="40" name="Flussdiagramm: Verbindungsstelle 52"/>
          <p:cNvSpPr/>
          <p:nvPr/>
        </p:nvSpPr>
        <p:spPr bwMode="auto">
          <a:xfrm>
            <a:off x="5212536" y="4894262"/>
            <a:ext cx="237302" cy="216829"/>
          </a:xfrm>
          <a:prstGeom prst="flowChartConnector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</a:p>
        </p:txBody>
      </p:sp>
      <p:sp>
        <p:nvSpPr>
          <p:cNvPr id="42" name="Flussdiagramm: Verbindungsstelle 53"/>
          <p:cNvSpPr/>
          <p:nvPr/>
        </p:nvSpPr>
        <p:spPr bwMode="auto">
          <a:xfrm>
            <a:off x="5212536" y="5181600"/>
            <a:ext cx="237302" cy="216829"/>
          </a:xfrm>
          <a:prstGeom prst="flowChartConnector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3710922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Strongest</a:t>
            </a:r>
            <a:r>
              <a:rPr lang="de-DE" dirty="0" smtClean="0"/>
              <a:t> </a:t>
            </a:r>
            <a:r>
              <a:rPr lang="de-DE" dirty="0" err="1" smtClean="0"/>
              <a:t>Tap</a:t>
            </a:r>
            <a:r>
              <a:rPr lang="de-DE" dirty="0" smtClean="0"/>
              <a:t> FTM</a:t>
            </a:r>
            <a:r>
              <a:rPr lang="en-US" dirty="0"/>
              <a:t> for PDMG/PEDMG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graphicFrame>
        <p:nvGraphicFramePr>
          <p:cNvPr id="8" name="Tabel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231767"/>
              </p:ext>
            </p:extLst>
          </p:nvPr>
        </p:nvGraphicFramePr>
        <p:xfrm>
          <a:off x="-9525" y="1571538"/>
          <a:ext cx="309898" cy="796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69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Multiplizieren 6"/>
          <p:cNvSpPr/>
          <p:nvPr/>
        </p:nvSpPr>
        <p:spPr bwMode="auto">
          <a:xfrm>
            <a:off x="1023937" y="2869854"/>
            <a:ext cx="304800" cy="304800"/>
          </a:xfrm>
          <a:prstGeom prst="mathMultiply">
            <a:avLst>
              <a:gd name="adj1" fmla="val 32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ln w="0"/>
              <a:solidFill>
                <a:srgbClr val="000000"/>
              </a:solidFill>
            </a:endParaRPr>
          </a:p>
        </p:txBody>
      </p:sp>
      <p:sp>
        <p:nvSpPr>
          <p:cNvPr id="10" name="Multiplizieren 7"/>
          <p:cNvSpPr/>
          <p:nvPr/>
        </p:nvSpPr>
        <p:spPr bwMode="auto">
          <a:xfrm>
            <a:off x="1719676" y="1517338"/>
            <a:ext cx="304800" cy="304800"/>
          </a:xfrm>
          <a:prstGeom prst="mathMultiply">
            <a:avLst>
              <a:gd name="adj1" fmla="val 32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ln w="0"/>
              <a:solidFill>
                <a:srgbClr val="000000"/>
              </a:solidFill>
            </a:endParaRPr>
          </a:p>
        </p:txBody>
      </p:sp>
      <p:cxnSp>
        <p:nvCxnSpPr>
          <p:cNvPr id="13" name="Gerader Verbinder 10"/>
          <p:cNvCxnSpPr/>
          <p:nvPr/>
        </p:nvCxnSpPr>
        <p:spPr bwMode="auto">
          <a:xfrm flipH="1">
            <a:off x="1179513" y="1666529"/>
            <a:ext cx="701674" cy="135255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Gerader Verbinder 17"/>
          <p:cNvCxnSpPr/>
          <p:nvPr/>
        </p:nvCxnSpPr>
        <p:spPr bwMode="auto">
          <a:xfrm flipH="1" flipV="1">
            <a:off x="316642" y="2063026"/>
            <a:ext cx="882386" cy="98348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Gerader Verbinder 20"/>
          <p:cNvCxnSpPr>
            <a:endCxn id="10" idx="1"/>
          </p:cNvCxnSpPr>
          <p:nvPr/>
        </p:nvCxnSpPr>
        <p:spPr bwMode="auto">
          <a:xfrm flipV="1">
            <a:off x="325438" y="1669704"/>
            <a:ext cx="1552574" cy="37782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Multiplizieren 23"/>
          <p:cNvSpPr/>
          <p:nvPr/>
        </p:nvSpPr>
        <p:spPr bwMode="auto">
          <a:xfrm>
            <a:off x="155893" y="1902817"/>
            <a:ext cx="312420" cy="304800"/>
          </a:xfrm>
          <a:prstGeom prst="mathMultiply">
            <a:avLst>
              <a:gd name="adj1" fmla="val 32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44000" tIns="45720" rIns="36000" bIns="1008000" numCol="1" rtlCol="0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ln w="0"/>
              <a:solidFill>
                <a:srgbClr val="000000"/>
              </a:solidFill>
            </a:endParaRPr>
          </a:p>
        </p:txBody>
      </p:sp>
      <p:sp>
        <p:nvSpPr>
          <p:cNvPr id="23" name="Textfeld 36"/>
          <p:cNvSpPr txBox="1"/>
          <p:nvPr/>
        </p:nvSpPr>
        <p:spPr>
          <a:xfrm>
            <a:off x="1404952" y="2179529"/>
            <a:ext cx="515894" cy="18286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9525" y="1092999"/>
            <a:ext cx="93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reflector / scatterer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96072" y="1517338"/>
            <a:ext cx="93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RSTA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53176" y="2892623"/>
            <a:ext cx="93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I</a:t>
            </a:r>
            <a:r>
              <a:rPr lang="en-US" sz="1400" dirty="0" smtClean="0">
                <a:solidFill>
                  <a:srgbClr val="000000"/>
                </a:solidFill>
              </a:rPr>
              <a:t>STA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876875" y="2111229"/>
            <a:ext cx="93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obstacle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 rot="20798247">
            <a:off x="452705" y="1555837"/>
            <a:ext cx="12154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FF00"/>
                </a:solidFill>
              </a:rPr>
              <a:t>regular AWV</a:t>
            </a:r>
            <a:endParaRPr lang="en-US" sz="1400" dirty="0">
              <a:solidFill>
                <a:srgbClr val="00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 rot="17986674">
            <a:off x="772193" y="2223477"/>
            <a:ext cx="861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first path AWV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433592" y="5791200"/>
            <a:ext cx="8447088" cy="3352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7150" indent="0"/>
            <a:r>
              <a:rPr lang="en-US" sz="2200" dirty="0" smtClean="0">
                <a:sym typeface="Wingdings" panose="05000000000000000000" pitchFamily="2" charset="2"/>
              </a:rPr>
              <a:t> </a:t>
            </a:r>
            <a:r>
              <a:rPr lang="en-US" sz="2200" dirty="0" smtClean="0"/>
              <a:t>need to allow for </a:t>
            </a:r>
            <a:r>
              <a:rPr lang="en-US" sz="2200" dirty="0" err="1" smtClean="0"/>
              <a:t>ToA</a:t>
            </a:r>
            <a:r>
              <a:rPr lang="en-US" sz="2200" dirty="0" smtClean="0"/>
              <a:t> based on strongest arrival path of CIR</a:t>
            </a:r>
            <a:endParaRPr lang="en-US" sz="2200" dirty="0"/>
          </a:p>
        </p:txBody>
      </p:sp>
      <p:sp>
        <p:nvSpPr>
          <p:cNvPr id="66" name="Content Placeholder 2"/>
          <p:cNvSpPr>
            <a:spLocks noGrp="1"/>
          </p:cNvSpPr>
          <p:nvPr>
            <p:ph idx="1"/>
          </p:nvPr>
        </p:nvSpPr>
        <p:spPr>
          <a:xfrm>
            <a:off x="2971800" y="1557326"/>
            <a:ext cx="6172200" cy="187167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There are cases, </a:t>
            </a:r>
            <a:r>
              <a:rPr lang="en-US" dirty="0"/>
              <a:t>where </a:t>
            </a:r>
            <a:r>
              <a:rPr lang="en-US" dirty="0" err="1"/>
              <a:t>ToA</a:t>
            </a:r>
            <a:r>
              <a:rPr lang="en-US" dirty="0"/>
              <a:t> and AOA/AOD measurements of </a:t>
            </a:r>
            <a:r>
              <a:rPr lang="en-US" u="sng" dirty="0"/>
              <a:t>reflected path</a:t>
            </a:r>
            <a:r>
              <a:rPr lang="en-US" dirty="0"/>
              <a:t> </a:t>
            </a:r>
            <a:r>
              <a:rPr lang="en-US" dirty="0" smtClean="0"/>
              <a:t>using strongest CIR tap are </a:t>
            </a:r>
            <a:r>
              <a:rPr lang="en-US" dirty="0"/>
              <a:t>of </a:t>
            </a:r>
            <a:r>
              <a:rPr lang="en-US" dirty="0" smtClean="0"/>
              <a:t>interest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for devices </a:t>
            </a:r>
            <a:r>
              <a:rPr lang="en-US" dirty="0"/>
              <a:t>not capable of first path </a:t>
            </a:r>
            <a:r>
              <a:rPr lang="en-US" dirty="0" smtClean="0"/>
              <a:t>BF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unambiguous LOS vs. NLOS TOF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simple LOS/NLOS </a:t>
            </a:r>
            <a:r>
              <a:rPr lang="en-US" dirty="0" smtClean="0"/>
              <a:t>discrimination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TOF measurements of reflected paths </a:t>
            </a:r>
            <a:r>
              <a:rPr lang="en-US" dirty="0" smtClean="0"/>
              <a:t>(precise clock </a:t>
            </a:r>
            <a:r>
              <a:rPr lang="en-US" dirty="0"/>
              <a:t>offset </a:t>
            </a:r>
            <a:r>
              <a:rPr lang="en-US" dirty="0" smtClean="0"/>
              <a:t>estimation)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TOF and AOA/AOD measurements for enhanced </a:t>
            </a:r>
            <a:r>
              <a:rPr lang="en-US" dirty="0" err="1"/>
              <a:t>oLOS</a:t>
            </a:r>
            <a:r>
              <a:rPr lang="en-US" dirty="0"/>
              <a:t> positioning (see appendix</a:t>
            </a:r>
            <a:r>
              <a:rPr lang="en-US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using </a:t>
            </a:r>
            <a:r>
              <a:rPr lang="en-US" dirty="0"/>
              <a:t>measurements </a:t>
            </a:r>
            <a:r>
              <a:rPr lang="en-US" dirty="0" smtClean="0"/>
              <a:t>based on both regular and best path FTM exchange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18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799" y="606425"/>
            <a:ext cx="7770813" cy="1065213"/>
          </a:xfrm>
        </p:spPr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447800"/>
            <a:ext cx="8229600" cy="51816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presentation covers comments </a:t>
            </a:r>
            <a:r>
              <a:rPr lang="en-US" dirty="0" smtClean="0"/>
              <a:t>open CIDs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FTM measurement for strongest CIR tap for </a:t>
            </a:r>
            <a:r>
              <a:rPr lang="en-US" dirty="0"/>
              <a:t>PDMG/PEDMG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CID #: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1425: DMG capability for strongest path FTM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1427: R2I / I2R </a:t>
            </a:r>
            <a:r>
              <a:rPr lang="en-US" dirty="0" err="1" smtClean="0"/>
              <a:t>ToA</a:t>
            </a:r>
            <a:r>
              <a:rPr lang="en-US" dirty="0" smtClean="0"/>
              <a:t> Type to distinguish </a:t>
            </a:r>
            <a:r>
              <a:rPr lang="en-US" dirty="0" err="1" smtClean="0"/>
              <a:t>bw</a:t>
            </a:r>
            <a:r>
              <a:rPr lang="en-US" dirty="0" smtClean="0"/>
              <a:t>. first vs. strongest tap FTM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2349: option to include strongest tap FTM with new trigger field 5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presentations shows the motivation behind these comments and proposes corresponding resolutions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241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799" y="381000"/>
            <a:ext cx="7770813" cy="1065213"/>
          </a:xfrm>
        </p:spPr>
        <p:txBody>
          <a:bodyPr/>
          <a:lstStyle/>
          <a:p>
            <a:r>
              <a:rPr lang="de-DE" dirty="0" smtClean="0"/>
              <a:t>Motivation 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799" y="1219200"/>
            <a:ext cx="7453463" cy="2537091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ToA</a:t>
            </a:r>
            <a:r>
              <a:rPr lang="en-US" dirty="0" smtClean="0"/>
              <a:t> and optionally AOA/AOD measurements </a:t>
            </a:r>
            <a:r>
              <a:rPr lang="en-US" u="sng" dirty="0" smtClean="0"/>
              <a:t>of </a:t>
            </a:r>
            <a:r>
              <a:rPr lang="en-US" u="sng" dirty="0"/>
              <a:t>strongest arrival </a:t>
            </a:r>
            <a:r>
              <a:rPr lang="en-US" u="sng" dirty="0" smtClean="0"/>
              <a:t>path (tap)</a:t>
            </a:r>
            <a:r>
              <a:rPr lang="en-US" dirty="0" smtClean="0"/>
              <a:t> of the CIR may be required for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/>
              <a:t>precise clock offset estimation </a:t>
            </a:r>
            <a:r>
              <a:rPr lang="en-US" sz="1900" dirty="0" smtClean="0"/>
              <a:t>in obstructed LOS (</a:t>
            </a:r>
            <a:r>
              <a:rPr lang="en-US" sz="1900" dirty="0" err="1" smtClean="0"/>
              <a:t>oLOS</a:t>
            </a:r>
            <a:r>
              <a:rPr lang="en-US" sz="1900" dirty="0" smtClean="0"/>
              <a:t>) scenarios, e.g., for sync of wireless speakers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700" dirty="0" smtClean="0"/>
              <a:t>synchronization of multiple wireless speakers in </a:t>
            </a:r>
            <a:r>
              <a:rPr lang="en-US" sz="1700" dirty="0" err="1" smtClean="0"/>
              <a:t>oLOS</a:t>
            </a:r>
            <a:r>
              <a:rPr lang="en-US" sz="1700" dirty="0" smtClean="0"/>
              <a:t> scenario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700" dirty="0" smtClean="0"/>
              <a:t>strongest tap FTM provides higher SNR </a:t>
            </a:r>
            <a:r>
              <a:rPr lang="en-US" sz="1700" dirty="0" smtClean="0">
                <a:sym typeface="Wingdings" panose="05000000000000000000" pitchFamily="2" charset="2"/>
              </a:rPr>
              <a:t></a:t>
            </a:r>
            <a:r>
              <a:rPr lang="en-US" sz="1700" dirty="0" smtClean="0"/>
              <a:t> more precise synchronization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28" name="Inhaltsplatzhalter 2"/>
          <p:cNvSpPr txBox="1">
            <a:spLocks/>
          </p:cNvSpPr>
          <p:nvPr/>
        </p:nvSpPr>
        <p:spPr bwMode="auto">
          <a:xfrm>
            <a:off x="661416" y="3581400"/>
            <a:ext cx="5290365" cy="21261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250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7200" kern="0" dirty="0" smtClean="0"/>
              <a:t>enhanced positioning in </a:t>
            </a:r>
            <a:r>
              <a:rPr lang="en-US" sz="7200" kern="0" dirty="0" err="1" smtClean="0"/>
              <a:t>oLOS</a:t>
            </a:r>
            <a:r>
              <a:rPr lang="en-US" sz="7200" kern="0" dirty="0" smtClean="0"/>
              <a:t> scenario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6400" kern="0" dirty="0" smtClean="0"/>
              <a:t>in addition to First Path measurements perform FTM based on strongest arrival path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6800" kern="0" dirty="0" smtClean="0"/>
              <a:t>unknown reflector position, but additional AOA/AOD/</a:t>
            </a:r>
            <a:r>
              <a:rPr lang="en-US" sz="6800" kern="0" dirty="0" err="1" smtClean="0"/>
              <a:t>ToA</a:t>
            </a:r>
            <a:r>
              <a:rPr lang="en-US" sz="6800" kern="0" dirty="0" smtClean="0"/>
              <a:t> measurements</a:t>
            </a:r>
          </a:p>
          <a:p>
            <a:pPr marL="1657350" lvl="3" indent="-285750">
              <a:buFont typeface="Wingdings"/>
              <a:buChar char="à"/>
            </a:pPr>
            <a:r>
              <a:rPr lang="en-US" sz="6400" kern="0" dirty="0" smtClean="0">
                <a:sym typeface="Wingdings" panose="05000000000000000000" pitchFamily="2" charset="2"/>
              </a:rPr>
              <a:t>solve overdetermined system of equations (see appendix) </a:t>
            </a:r>
            <a:br>
              <a:rPr lang="en-US" sz="6400" kern="0" dirty="0" smtClean="0">
                <a:sym typeface="Wingdings" panose="05000000000000000000" pitchFamily="2" charset="2"/>
              </a:rPr>
            </a:br>
            <a:r>
              <a:rPr lang="en-US" sz="6400" kern="0" dirty="0" smtClean="0">
                <a:sym typeface="Wingdings" panose="05000000000000000000" pitchFamily="2" charset="2"/>
              </a:rPr>
              <a:t> ~ 25% accuracy improvement</a:t>
            </a:r>
          </a:p>
          <a:p>
            <a:pPr marL="857250" lvl="1" indent="-342900">
              <a:buFont typeface="Arial" panose="020B0604020202020204" pitchFamily="34" charset="0"/>
              <a:buChar char="•"/>
            </a:pPr>
            <a:r>
              <a:rPr lang="en-US" sz="7600" kern="0" dirty="0" smtClean="0"/>
              <a:t>simple LOS/NLOS discrimination</a:t>
            </a:r>
            <a:endParaRPr lang="en-US" sz="7600" kern="0" dirty="0"/>
          </a:p>
        </p:txBody>
      </p:sp>
      <p:graphicFrame>
        <p:nvGraphicFramePr>
          <p:cNvPr id="30" name="Tabel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371036"/>
              </p:ext>
            </p:extLst>
          </p:nvPr>
        </p:nvGraphicFramePr>
        <p:xfrm>
          <a:off x="6172200" y="4754646"/>
          <a:ext cx="309898" cy="796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69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1" name="Multiplizieren 6"/>
          <p:cNvSpPr/>
          <p:nvPr/>
        </p:nvSpPr>
        <p:spPr bwMode="auto">
          <a:xfrm>
            <a:off x="7205662" y="6052962"/>
            <a:ext cx="304800" cy="304800"/>
          </a:xfrm>
          <a:prstGeom prst="mathMultiply">
            <a:avLst>
              <a:gd name="adj1" fmla="val 32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u="none" strike="noStrike" normalizeH="0" baseline="0" dirty="0" smtClean="0">
              <a:ln w="0"/>
              <a:solidFill>
                <a:schemeClr val="tx1"/>
              </a:solidFill>
              <a:effectLst/>
              <a:ea typeface="MS Gothic" charset="-128"/>
            </a:endParaRPr>
          </a:p>
        </p:txBody>
      </p:sp>
      <p:sp>
        <p:nvSpPr>
          <p:cNvPr id="32" name="Multiplizieren 7"/>
          <p:cNvSpPr/>
          <p:nvPr/>
        </p:nvSpPr>
        <p:spPr bwMode="auto">
          <a:xfrm>
            <a:off x="7901401" y="4700446"/>
            <a:ext cx="304800" cy="304800"/>
          </a:xfrm>
          <a:prstGeom prst="mathMultiply">
            <a:avLst>
              <a:gd name="adj1" fmla="val 32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i="0" u="none" strike="noStrike" normalizeH="0" baseline="0" dirty="0" smtClean="0">
              <a:ln w="0"/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Gerader Verbinder 10"/>
          <p:cNvCxnSpPr/>
          <p:nvPr/>
        </p:nvCxnSpPr>
        <p:spPr bwMode="auto">
          <a:xfrm flipH="1">
            <a:off x="7361238" y="4849637"/>
            <a:ext cx="701674" cy="135255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Gerader Verbinder 17"/>
          <p:cNvCxnSpPr/>
          <p:nvPr/>
        </p:nvCxnSpPr>
        <p:spPr bwMode="auto">
          <a:xfrm flipH="1" flipV="1">
            <a:off x="6498367" y="5246134"/>
            <a:ext cx="882386" cy="98348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Gerader Verbinder 20"/>
          <p:cNvCxnSpPr>
            <a:endCxn id="32" idx="1"/>
          </p:cNvCxnSpPr>
          <p:nvPr/>
        </p:nvCxnSpPr>
        <p:spPr bwMode="auto">
          <a:xfrm flipV="1">
            <a:off x="6507163" y="4852812"/>
            <a:ext cx="1552574" cy="37782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Multiplizieren 23"/>
          <p:cNvSpPr/>
          <p:nvPr/>
        </p:nvSpPr>
        <p:spPr bwMode="auto">
          <a:xfrm>
            <a:off x="6337618" y="5085925"/>
            <a:ext cx="312420" cy="304800"/>
          </a:xfrm>
          <a:prstGeom prst="mathMultiply">
            <a:avLst>
              <a:gd name="adj1" fmla="val 32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44000" tIns="45720" rIns="36000" bIns="100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i="0" u="none" strike="noStrike" normalizeH="0" baseline="0" dirty="0" smtClean="0">
              <a:ln w="0"/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7586677" y="5362637"/>
            <a:ext cx="515894" cy="18286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6172200" y="4276107"/>
            <a:ext cx="93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reflector / scatterer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077797" y="4700446"/>
            <a:ext cx="93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RSTA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434901" y="6075731"/>
            <a:ext cx="93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I</a:t>
            </a:r>
            <a:r>
              <a:rPr lang="en-US" sz="1400" dirty="0" smtClean="0">
                <a:solidFill>
                  <a:schemeClr val="tx1"/>
                </a:solidFill>
              </a:rPr>
              <a:t>STA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058600" y="5294337"/>
            <a:ext cx="93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obstacle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 rot="20798247">
            <a:off x="6634430" y="4738945"/>
            <a:ext cx="12154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FF00"/>
                </a:solidFill>
              </a:rPr>
              <a:t>regular AWV</a:t>
            </a:r>
            <a:endParaRPr lang="en-US" sz="1400" dirty="0">
              <a:solidFill>
                <a:srgbClr val="00FF00"/>
              </a:solidFill>
            </a:endParaRPr>
          </a:p>
        </p:txBody>
      </p:sp>
      <p:sp>
        <p:nvSpPr>
          <p:cNvPr id="43" name="TextBox 29"/>
          <p:cNvSpPr txBox="1"/>
          <p:nvPr/>
        </p:nvSpPr>
        <p:spPr>
          <a:xfrm rot="17986674">
            <a:off x="6953918" y="5406585"/>
            <a:ext cx="861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first path AWV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78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FTM for PDMG/PEDMG in </a:t>
            </a:r>
            <a:r>
              <a:rPr lang="en-US" dirty="0" smtClean="0"/>
              <a:t>D1.0/1.4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468312" y="1544637"/>
            <a:ext cx="8218488" cy="272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FTM procedure with trigger field = 1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initiating FTM exchange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performing FTM with regular AWV acc. to 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19/11-19-0666-01-00az-d3-0-bug-fixes.docx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[2], it was motivated to select first path usage for FTM for </a:t>
            </a:r>
            <a:r>
              <a:rPr lang="en-US" dirty="0" err="1"/>
              <a:t>oLOS</a:t>
            </a:r>
            <a:r>
              <a:rPr lang="en-US" dirty="0"/>
              <a:t> cases to obtain correct location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introduced trigger field = 2 in the FTM Request Action </a:t>
            </a:r>
            <a:r>
              <a:rPr lang="en-US" dirty="0" smtClean="0"/>
              <a:t>field </a:t>
            </a:r>
            <a:r>
              <a:rPr lang="en-US" dirty="0"/>
              <a:t>for first path AWV setting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21" name="Tabel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499485"/>
              </p:ext>
            </p:extLst>
          </p:nvPr>
        </p:nvGraphicFramePr>
        <p:xfrm>
          <a:off x="6172200" y="4754646"/>
          <a:ext cx="309898" cy="796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69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Multiplizieren 6"/>
          <p:cNvSpPr/>
          <p:nvPr/>
        </p:nvSpPr>
        <p:spPr bwMode="auto">
          <a:xfrm>
            <a:off x="7205662" y="6052962"/>
            <a:ext cx="304800" cy="304800"/>
          </a:xfrm>
          <a:prstGeom prst="mathMultiply">
            <a:avLst>
              <a:gd name="adj1" fmla="val 32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u="none" strike="noStrike" normalizeH="0" baseline="0" dirty="0" smtClean="0">
              <a:ln w="0"/>
              <a:solidFill>
                <a:schemeClr val="tx1"/>
              </a:solidFill>
              <a:effectLst/>
              <a:ea typeface="MS Gothic" charset="-128"/>
            </a:endParaRPr>
          </a:p>
        </p:txBody>
      </p:sp>
      <p:sp>
        <p:nvSpPr>
          <p:cNvPr id="30" name="Multiplizieren 7"/>
          <p:cNvSpPr/>
          <p:nvPr/>
        </p:nvSpPr>
        <p:spPr bwMode="auto">
          <a:xfrm>
            <a:off x="7901401" y="4700446"/>
            <a:ext cx="304800" cy="304800"/>
          </a:xfrm>
          <a:prstGeom prst="mathMultiply">
            <a:avLst>
              <a:gd name="adj1" fmla="val 32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i="0" u="none" strike="noStrike" normalizeH="0" baseline="0" dirty="0" smtClean="0">
              <a:ln w="0"/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" name="Gerader Verbinder 10"/>
          <p:cNvCxnSpPr/>
          <p:nvPr/>
        </p:nvCxnSpPr>
        <p:spPr bwMode="auto">
          <a:xfrm flipH="1">
            <a:off x="7361238" y="4849637"/>
            <a:ext cx="701674" cy="135255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Gerader Verbinder 17"/>
          <p:cNvCxnSpPr/>
          <p:nvPr/>
        </p:nvCxnSpPr>
        <p:spPr bwMode="auto">
          <a:xfrm flipH="1" flipV="1">
            <a:off x="6498367" y="5246134"/>
            <a:ext cx="882386" cy="98348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Gerader Verbinder 20"/>
          <p:cNvCxnSpPr>
            <a:endCxn id="30" idx="1"/>
          </p:cNvCxnSpPr>
          <p:nvPr/>
        </p:nvCxnSpPr>
        <p:spPr bwMode="auto">
          <a:xfrm flipV="1">
            <a:off x="6507163" y="4852812"/>
            <a:ext cx="1552574" cy="37782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Multiplizieren 23"/>
          <p:cNvSpPr/>
          <p:nvPr/>
        </p:nvSpPr>
        <p:spPr bwMode="auto">
          <a:xfrm>
            <a:off x="6337618" y="5085925"/>
            <a:ext cx="312420" cy="304800"/>
          </a:xfrm>
          <a:prstGeom prst="mathMultiply">
            <a:avLst>
              <a:gd name="adj1" fmla="val 32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44000" tIns="45720" rIns="36000" bIns="100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i="0" u="none" strike="noStrike" normalizeH="0" baseline="0" dirty="0" smtClean="0">
              <a:ln w="0"/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Textfeld 36"/>
          <p:cNvSpPr txBox="1"/>
          <p:nvPr/>
        </p:nvSpPr>
        <p:spPr>
          <a:xfrm>
            <a:off x="7586677" y="5362637"/>
            <a:ext cx="515894" cy="18286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6172200" y="4276107"/>
            <a:ext cx="93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reflector / scatterer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077797" y="4700446"/>
            <a:ext cx="93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RSTA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434901" y="6075731"/>
            <a:ext cx="93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I</a:t>
            </a:r>
            <a:r>
              <a:rPr lang="en-US" sz="1400" dirty="0" smtClean="0">
                <a:solidFill>
                  <a:schemeClr val="tx1"/>
                </a:solidFill>
              </a:rPr>
              <a:t>STA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058600" y="5294337"/>
            <a:ext cx="93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obstacle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 rot="20798247">
            <a:off x="6634430" y="4738945"/>
            <a:ext cx="12154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FF00"/>
                </a:solidFill>
              </a:rPr>
              <a:t>regular AWV</a:t>
            </a:r>
            <a:endParaRPr lang="en-US" sz="1400" dirty="0">
              <a:solidFill>
                <a:srgbClr val="00FF00"/>
              </a:solidFill>
            </a:endParaRPr>
          </a:p>
        </p:txBody>
      </p:sp>
      <p:sp>
        <p:nvSpPr>
          <p:cNvPr id="42" name="TextBox 29"/>
          <p:cNvSpPr txBox="1"/>
          <p:nvPr/>
        </p:nvSpPr>
        <p:spPr>
          <a:xfrm rot="17986674">
            <a:off x="6953918" y="5406585"/>
            <a:ext cx="861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first path AWV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0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42734" cy="1065213"/>
          </a:xfrm>
        </p:spPr>
        <p:txBody>
          <a:bodyPr/>
          <a:lstStyle/>
          <a:p>
            <a:r>
              <a:rPr lang="en-US" sz="2800" dirty="0"/>
              <a:t>FTM for </a:t>
            </a:r>
            <a:r>
              <a:rPr lang="en-US" sz="2800" dirty="0" smtClean="0"/>
              <a:t>PDMG/PEDMG </a:t>
            </a:r>
            <a:r>
              <a:rPr lang="de-DE" sz="2800" dirty="0"/>
              <a:t>in </a:t>
            </a:r>
            <a:r>
              <a:rPr lang="de-DE" sz="2800" dirty="0" smtClean="0"/>
              <a:t>D1.0</a:t>
            </a:r>
            <a:r>
              <a:rPr lang="en-US" sz="2800" dirty="0" smtClean="0"/>
              <a:t>: </a:t>
            </a:r>
            <a:r>
              <a:rPr lang="de-DE" sz="2800" dirty="0" err="1" smtClean="0"/>
              <a:t>Drawbacks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10" y="1524000"/>
            <a:ext cx="8256090" cy="16417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Trigger field = 2 in </a:t>
            </a:r>
            <a:r>
              <a:rPr lang="en-US" dirty="0" err="1" smtClean="0"/>
              <a:t>oLOS</a:t>
            </a:r>
            <a:r>
              <a:rPr lang="en-US" dirty="0" smtClean="0"/>
              <a:t> scenario: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due to weaker signal contributions on first arrival path, </a:t>
            </a:r>
            <a:r>
              <a:rPr lang="en-US" dirty="0" err="1" smtClean="0"/>
              <a:t>ToA</a:t>
            </a:r>
            <a:r>
              <a:rPr lang="en-US" dirty="0" smtClean="0"/>
              <a:t>/angular measurements may be inaccurate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Trigger </a:t>
            </a:r>
            <a:r>
              <a:rPr lang="en-US" dirty="0"/>
              <a:t>field = </a:t>
            </a:r>
            <a:r>
              <a:rPr lang="en-US" dirty="0" smtClean="0"/>
              <a:t>1 </a:t>
            </a:r>
            <a:r>
              <a:rPr lang="en-US" dirty="0"/>
              <a:t>in </a:t>
            </a:r>
            <a:r>
              <a:rPr lang="en-US" dirty="0" err="1"/>
              <a:t>oLOS</a:t>
            </a:r>
            <a:r>
              <a:rPr lang="en-US" dirty="0"/>
              <a:t> scenario</a:t>
            </a:r>
            <a:r>
              <a:rPr lang="en-US" dirty="0" smtClean="0"/>
              <a:t>: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ToA</a:t>
            </a:r>
            <a:r>
              <a:rPr lang="en-US" dirty="0" smtClean="0"/>
              <a:t> measurement based on best CIR tap not possible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3588095" y="4484901"/>
            <a:ext cx="3429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1828800" y="4154201"/>
            <a:ext cx="1950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FF00"/>
                </a:solidFill>
              </a:rPr>
              <a:t>trigger field 1: using regular AWV</a:t>
            </a:r>
            <a:endParaRPr lang="en-US" sz="1600" dirty="0">
              <a:solidFill>
                <a:srgbClr val="00FF00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 flipV="1">
            <a:off x="3740495" y="3562581"/>
            <a:ext cx="0" cy="11352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3200400" y="3589978"/>
            <a:ext cx="598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|h(</a:t>
            </a:r>
            <a:r>
              <a:rPr lang="en-US" sz="1600" dirty="0" smtClean="0">
                <a:solidFill>
                  <a:schemeClr val="tx1"/>
                </a:solidFill>
                <a:sym typeface="Symbol"/>
              </a:rPr>
              <a:t></a:t>
            </a:r>
            <a:r>
              <a:rPr lang="en-US" sz="1600" dirty="0" smtClean="0">
                <a:solidFill>
                  <a:schemeClr val="tx1"/>
                </a:solidFill>
              </a:rPr>
              <a:t>)|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742661" y="4505425"/>
            <a:ext cx="274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sym typeface="Symbol"/>
              </a:rPr>
              <a:t>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 flipV="1">
            <a:off x="4176810" y="4184452"/>
            <a:ext cx="0" cy="2952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V="1">
            <a:off x="4338736" y="4350653"/>
            <a:ext cx="0" cy="1342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5407369" y="3759255"/>
            <a:ext cx="0" cy="7235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flipV="1">
            <a:off x="5569295" y="4322565"/>
            <a:ext cx="0" cy="1653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flipV="1">
            <a:off x="5721695" y="4400074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5950295" y="4405248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3627305" y="5732356"/>
            <a:ext cx="3429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1828800" y="5280952"/>
            <a:ext cx="18725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trigger field 2: using first path AWV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 bwMode="auto">
          <a:xfrm flipV="1">
            <a:off x="3779705" y="4810036"/>
            <a:ext cx="0" cy="11352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3239610" y="4837433"/>
            <a:ext cx="598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|h(</a:t>
            </a:r>
            <a:r>
              <a:rPr lang="en-US" sz="1600" dirty="0" smtClean="0">
                <a:solidFill>
                  <a:schemeClr val="tx1"/>
                </a:solidFill>
                <a:sym typeface="Symbol"/>
              </a:rPr>
              <a:t></a:t>
            </a:r>
            <a:r>
              <a:rPr lang="en-US" sz="1600" dirty="0" smtClean="0">
                <a:solidFill>
                  <a:schemeClr val="tx1"/>
                </a:solidFill>
              </a:rPr>
              <a:t>)|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781871" y="5752880"/>
            <a:ext cx="274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sym typeface="Symbol"/>
              </a:rPr>
              <a:t>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 flipV="1">
            <a:off x="4216020" y="5284240"/>
            <a:ext cx="0" cy="4429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 flipV="1">
            <a:off x="4377946" y="5542073"/>
            <a:ext cx="0" cy="19028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flipV="1">
            <a:off x="5446579" y="5204563"/>
            <a:ext cx="0" cy="5256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 flipV="1">
            <a:off x="5608505" y="5644959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 flipV="1">
            <a:off x="5760905" y="5680813"/>
            <a:ext cx="0" cy="49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 flipV="1">
            <a:off x="5989505" y="5687957"/>
            <a:ext cx="0" cy="474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3891813" y="5876836"/>
            <a:ext cx="135954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first path propagation </a:t>
            </a:r>
            <a:r>
              <a:rPr lang="en-US" sz="1100" dirty="0" smtClean="0">
                <a:solidFill>
                  <a:schemeClr val="tx1"/>
                </a:solidFill>
              </a:rPr>
              <a:t>cluster</a:t>
            </a:r>
          </a:p>
          <a:p>
            <a:r>
              <a:rPr lang="en-US" sz="11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low SNR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188295" y="5876836"/>
            <a:ext cx="1295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best path </a:t>
            </a:r>
            <a:r>
              <a:rPr lang="en-US" sz="1100" dirty="0">
                <a:solidFill>
                  <a:schemeClr val="tx1"/>
                </a:solidFill>
              </a:rPr>
              <a:t>propagation </a:t>
            </a:r>
            <a:r>
              <a:rPr lang="en-US" sz="1100" dirty="0" smtClean="0">
                <a:solidFill>
                  <a:schemeClr val="tx1"/>
                </a:solidFill>
              </a:rPr>
              <a:t>cluster</a:t>
            </a:r>
          </a:p>
          <a:p>
            <a:r>
              <a:rPr lang="en-US" sz="1100" b="1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11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high SNR</a:t>
            </a:r>
            <a:endParaRPr lang="en-US" sz="1100" b="1" dirty="0">
              <a:solidFill>
                <a:schemeClr val="tx1"/>
              </a:solidFill>
            </a:endParaRPr>
          </a:p>
        </p:txBody>
      </p:sp>
      <p:cxnSp>
        <p:nvCxnSpPr>
          <p:cNvPr id="54" name="Straight Connector 83"/>
          <p:cNvCxnSpPr/>
          <p:nvPr/>
        </p:nvCxnSpPr>
        <p:spPr bwMode="auto">
          <a:xfrm flipV="1">
            <a:off x="5302595" y="4350652"/>
            <a:ext cx="0" cy="1290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83"/>
          <p:cNvCxnSpPr/>
          <p:nvPr/>
        </p:nvCxnSpPr>
        <p:spPr bwMode="auto">
          <a:xfrm flipV="1">
            <a:off x="5310215" y="5646287"/>
            <a:ext cx="0" cy="800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3740495" y="4254265"/>
            <a:ext cx="313938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7030A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6111368" y="4052065"/>
            <a:ext cx="9295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7030A0"/>
                </a:solidFill>
              </a:rPr>
              <a:t>noise floor</a:t>
            </a:r>
            <a:endParaRPr lang="en-US" sz="1100" dirty="0">
              <a:solidFill>
                <a:srgbClr val="7030A0"/>
              </a:solidFill>
            </a:endParaRPr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3779705" y="5483152"/>
            <a:ext cx="313938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7030A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6150578" y="5280952"/>
            <a:ext cx="9295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7030A0"/>
                </a:solidFill>
              </a:rPr>
              <a:t>noise floor</a:t>
            </a:r>
            <a:endParaRPr lang="en-US" sz="1100" dirty="0">
              <a:solidFill>
                <a:srgbClr val="7030A0"/>
              </a:solidFill>
            </a:endParaRPr>
          </a:p>
        </p:txBody>
      </p:sp>
      <p:sp>
        <p:nvSpPr>
          <p:cNvPr id="60" name="Rounded Rectangle 59"/>
          <p:cNvSpPr/>
          <p:nvPr/>
        </p:nvSpPr>
        <p:spPr bwMode="auto">
          <a:xfrm>
            <a:off x="4045295" y="3660374"/>
            <a:ext cx="533400" cy="2147294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5151304" y="3660374"/>
            <a:ext cx="884715" cy="2147294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ight Arrow 6"/>
          <p:cNvSpPr/>
          <p:nvPr/>
        </p:nvSpPr>
        <p:spPr bwMode="auto">
          <a:xfrm>
            <a:off x="6083427" y="3686727"/>
            <a:ext cx="396183" cy="233166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458639" y="3612438"/>
            <a:ext cx="21619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solidFill>
                  <a:schemeClr val="tx1"/>
                </a:solidFill>
              </a:rPr>
              <a:t>cannot be used so far!</a:t>
            </a:r>
            <a:endParaRPr lang="en-US" sz="16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16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42734" cy="1065213"/>
          </a:xfrm>
        </p:spPr>
        <p:txBody>
          <a:bodyPr/>
          <a:lstStyle/>
          <a:p>
            <a:r>
              <a:rPr lang="en-US" sz="2800" dirty="0"/>
              <a:t>FTM for </a:t>
            </a:r>
            <a:r>
              <a:rPr lang="en-US" sz="2800" dirty="0" smtClean="0"/>
              <a:t>PDMG/PEDMG </a:t>
            </a:r>
            <a:r>
              <a:rPr lang="de-DE" sz="2800" dirty="0"/>
              <a:t>in </a:t>
            </a:r>
            <a:r>
              <a:rPr lang="de-DE" sz="2800" dirty="0" smtClean="0"/>
              <a:t>D1.0</a:t>
            </a:r>
            <a:r>
              <a:rPr lang="en-US" sz="2800" dirty="0" smtClean="0"/>
              <a:t>: </a:t>
            </a:r>
            <a:r>
              <a:rPr lang="de-DE" sz="2800" dirty="0" err="1" smtClean="0"/>
              <a:t>Proposal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10" y="1711063"/>
            <a:ext cx="8256090" cy="16417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Enable </a:t>
            </a:r>
            <a:r>
              <a:rPr lang="en-US" dirty="0" err="1" smtClean="0"/>
              <a:t>ToA</a:t>
            </a:r>
            <a:r>
              <a:rPr lang="en-US" dirty="0" smtClean="0"/>
              <a:t> measurement and exchange based on strongest CIR tap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allows estimation of TOF of strongest path, which may result from NLOS component in case of </a:t>
            </a:r>
            <a:r>
              <a:rPr lang="en-US" dirty="0" err="1" smtClean="0"/>
              <a:t>oLOS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3588095" y="4256301"/>
            <a:ext cx="3429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1828800" y="3925601"/>
            <a:ext cx="19509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solidFill>
                  <a:srgbClr val="00FF00"/>
                </a:solidFill>
              </a:rPr>
              <a:t>trigger field 1: using regular AWV </a:t>
            </a:r>
            <a:br>
              <a:rPr lang="en-US" sz="1600" u="sng" dirty="0" smtClean="0">
                <a:solidFill>
                  <a:srgbClr val="00FF00"/>
                </a:solidFill>
              </a:rPr>
            </a:br>
            <a:r>
              <a:rPr lang="en-DE" sz="1600" u="sng" dirty="0" smtClean="0">
                <a:solidFill>
                  <a:srgbClr val="00FF00"/>
                </a:solidFill>
                <a:sym typeface="Wingdings" panose="05000000000000000000" pitchFamily="2" charset="2"/>
              </a:rPr>
              <a:t></a:t>
            </a:r>
            <a:r>
              <a:rPr lang="de-DE" sz="1600" u="sng" dirty="0" smtClean="0">
                <a:solidFill>
                  <a:srgbClr val="00FF00"/>
                </a:solidFill>
                <a:sym typeface="Wingdings" panose="05000000000000000000" pitchFamily="2" charset="2"/>
              </a:rPr>
              <a:t> </a:t>
            </a:r>
            <a:r>
              <a:rPr lang="en-US" sz="1600" u="sng" dirty="0" smtClean="0">
                <a:solidFill>
                  <a:srgbClr val="00FF00"/>
                </a:solidFill>
              </a:rPr>
              <a:t>first CIR tap</a:t>
            </a:r>
            <a:endParaRPr lang="en-US" sz="1600" u="sng" dirty="0">
              <a:solidFill>
                <a:srgbClr val="00FF00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 flipV="1">
            <a:off x="3740495" y="3333981"/>
            <a:ext cx="0" cy="11352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3200400" y="3361378"/>
            <a:ext cx="598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|h(</a:t>
            </a:r>
            <a:r>
              <a:rPr lang="en-US" sz="1600" dirty="0" smtClean="0">
                <a:solidFill>
                  <a:schemeClr val="tx1"/>
                </a:solidFill>
                <a:sym typeface="Symbol"/>
              </a:rPr>
              <a:t></a:t>
            </a:r>
            <a:r>
              <a:rPr lang="en-US" sz="1600" dirty="0" smtClean="0">
                <a:solidFill>
                  <a:schemeClr val="tx1"/>
                </a:solidFill>
              </a:rPr>
              <a:t>)|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742661" y="4276825"/>
            <a:ext cx="274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sym typeface="Symbol"/>
              </a:rPr>
              <a:t>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 bwMode="auto">
          <a:xfrm flipV="1">
            <a:off x="4176810" y="3955852"/>
            <a:ext cx="0" cy="295276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oval" w="sm" len="sm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V="1">
            <a:off x="4338736" y="4122053"/>
            <a:ext cx="0" cy="1342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5407369" y="3530655"/>
            <a:ext cx="0" cy="7235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flipV="1">
            <a:off x="5569295" y="4093965"/>
            <a:ext cx="0" cy="1653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flipV="1">
            <a:off x="5721695" y="4171474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5950295" y="4176648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83"/>
          <p:cNvCxnSpPr/>
          <p:nvPr/>
        </p:nvCxnSpPr>
        <p:spPr bwMode="auto">
          <a:xfrm flipV="1">
            <a:off x="5302595" y="4122052"/>
            <a:ext cx="0" cy="1290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3740495" y="4025665"/>
            <a:ext cx="313938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7030A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6111368" y="3823465"/>
            <a:ext cx="9295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7030A0"/>
                </a:solidFill>
              </a:rPr>
              <a:t>noise floor</a:t>
            </a:r>
            <a:endParaRPr lang="en-US" sz="1100" dirty="0">
              <a:solidFill>
                <a:srgbClr val="7030A0"/>
              </a:solidFill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4045295" y="3431774"/>
            <a:ext cx="533400" cy="2147294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5151304" y="3431774"/>
            <a:ext cx="884715" cy="2147294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891813" y="5648236"/>
            <a:ext cx="135954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first path propagation </a:t>
            </a:r>
            <a:r>
              <a:rPr lang="en-US" sz="1100" dirty="0" smtClean="0">
                <a:solidFill>
                  <a:schemeClr val="tx1"/>
                </a:solidFill>
              </a:rPr>
              <a:t>cluster</a:t>
            </a:r>
          </a:p>
          <a:p>
            <a:r>
              <a:rPr lang="en-US" sz="11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low SNR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188295" y="5648236"/>
            <a:ext cx="1295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best path </a:t>
            </a:r>
            <a:r>
              <a:rPr lang="en-US" sz="1100" dirty="0">
                <a:solidFill>
                  <a:schemeClr val="tx1"/>
                </a:solidFill>
              </a:rPr>
              <a:t>propagation </a:t>
            </a:r>
            <a:r>
              <a:rPr lang="en-US" sz="1100" dirty="0" smtClean="0">
                <a:solidFill>
                  <a:schemeClr val="tx1"/>
                </a:solidFill>
              </a:rPr>
              <a:t>cluster</a:t>
            </a:r>
          </a:p>
          <a:p>
            <a:r>
              <a:rPr lang="en-US" sz="1100" b="1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11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high SNR</a:t>
            </a:r>
            <a:endParaRPr lang="en-US" sz="1100" b="1" dirty="0">
              <a:solidFill>
                <a:schemeClr val="tx1"/>
              </a:solidFill>
            </a:endParaRPr>
          </a:p>
        </p:txBody>
      </p:sp>
      <p:cxnSp>
        <p:nvCxnSpPr>
          <p:cNvPr id="70" name="Straight Arrow Connector 69"/>
          <p:cNvCxnSpPr/>
          <p:nvPr/>
        </p:nvCxnSpPr>
        <p:spPr bwMode="auto">
          <a:xfrm>
            <a:off x="3588095" y="5508322"/>
            <a:ext cx="3429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1828800" y="5177622"/>
            <a:ext cx="19509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FF00"/>
                </a:solidFill>
              </a:rPr>
              <a:t>trigger field 1: using regular AWV</a:t>
            </a:r>
          </a:p>
          <a:p>
            <a:r>
              <a:rPr lang="en-DE" sz="1600" u="sng" dirty="0" smtClean="0">
                <a:solidFill>
                  <a:srgbClr val="00FF00"/>
                </a:solidFill>
                <a:sym typeface="Wingdings" panose="05000000000000000000" pitchFamily="2" charset="2"/>
              </a:rPr>
              <a:t></a:t>
            </a:r>
            <a:r>
              <a:rPr lang="de-DE" sz="1600" u="sng" dirty="0" smtClean="0">
                <a:solidFill>
                  <a:srgbClr val="00FF00"/>
                </a:solidFill>
                <a:sym typeface="Wingdings" panose="05000000000000000000" pitchFamily="2" charset="2"/>
              </a:rPr>
              <a:t> </a:t>
            </a:r>
            <a:r>
              <a:rPr lang="de-DE" sz="1600" u="sng" dirty="0" err="1" smtClean="0">
                <a:solidFill>
                  <a:srgbClr val="00FF00"/>
                </a:solidFill>
                <a:sym typeface="Wingdings" panose="05000000000000000000" pitchFamily="2" charset="2"/>
              </a:rPr>
              <a:t>strongest</a:t>
            </a:r>
            <a:r>
              <a:rPr lang="de-DE" sz="1600" u="sng" dirty="0" smtClean="0">
                <a:solidFill>
                  <a:srgbClr val="00FF00"/>
                </a:solidFill>
                <a:sym typeface="Wingdings" panose="05000000000000000000" pitchFamily="2" charset="2"/>
              </a:rPr>
              <a:t> CIR </a:t>
            </a:r>
            <a:r>
              <a:rPr lang="de-DE" sz="1600" u="sng" dirty="0" err="1" smtClean="0">
                <a:solidFill>
                  <a:srgbClr val="00FF00"/>
                </a:solidFill>
                <a:sym typeface="Wingdings" panose="05000000000000000000" pitchFamily="2" charset="2"/>
              </a:rPr>
              <a:t>tap</a:t>
            </a:r>
            <a:endParaRPr lang="en-US" sz="1600" u="sng" dirty="0">
              <a:solidFill>
                <a:srgbClr val="00FF00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 bwMode="auto">
          <a:xfrm flipV="1">
            <a:off x="3740495" y="4586002"/>
            <a:ext cx="0" cy="11352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3200400" y="4613399"/>
            <a:ext cx="598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|h(</a:t>
            </a:r>
            <a:r>
              <a:rPr lang="en-US" sz="1600" dirty="0" smtClean="0">
                <a:solidFill>
                  <a:schemeClr val="tx1"/>
                </a:solidFill>
                <a:sym typeface="Symbol"/>
              </a:rPr>
              <a:t></a:t>
            </a:r>
            <a:r>
              <a:rPr lang="en-US" sz="1600" dirty="0" smtClean="0">
                <a:solidFill>
                  <a:schemeClr val="tx1"/>
                </a:solidFill>
              </a:rPr>
              <a:t>)|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742661" y="5528846"/>
            <a:ext cx="274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sym typeface="Symbol"/>
              </a:rPr>
              <a:t>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75" name="Straight Connector 74"/>
          <p:cNvCxnSpPr/>
          <p:nvPr/>
        </p:nvCxnSpPr>
        <p:spPr bwMode="auto">
          <a:xfrm flipV="1">
            <a:off x="4176810" y="5207873"/>
            <a:ext cx="0" cy="2952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 flipV="1">
            <a:off x="4338736" y="5374074"/>
            <a:ext cx="0" cy="1342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 flipV="1">
            <a:off x="5407369" y="4782676"/>
            <a:ext cx="0" cy="723502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oval" w="sm" len="sm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 flipV="1">
            <a:off x="5569295" y="5345986"/>
            <a:ext cx="0" cy="1653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 flipV="1">
            <a:off x="5721695" y="5423495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/>
          <p:cNvCxnSpPr/>
          <p:nvPr/>
        </p:nvCxnSpPr>
        <p:spPr bwMode="auto">
          <a:xfrm flipV="1">
            <a:off x="5950295" y="5428669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3"/>
          <p:cNvCxnSpPr/>
          <p:nvPr/>
        </p:nvCxnSpPr>
        <p:spPr bwMode="auto">
          <a:xfrm flipV="1">
            <a:off x="5302595" y="5374073"/>
            <a:ext cx="0" cy="1290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>
            <a:off x="3740495" y="5277686"/>
            <a:ext cx="3139383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7030A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6111368" y="5075486"/>
            <a:ext cx="9295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7030A0"/>
                </a:solidFill>
              </a:rPr>
              <a:t>noise floor</a:t>
            </a:r>
            <a:endParaRPr lang="en-US" sz="1100" dirty="0">
              <a:solidFill>
                <a:srgbClr val="7030A0"/>
              </a:solidFill>
            </a:endParaRPr>
          </a:p>
        </p:txBody>
      </p:sp>
      <p:sp>
        <p:nvSpPr>
          <p:cNvPr id="41" name="Right Arrow 40"/>
          <p:cNvSpPr/>
          <p:nvPr/>
        </p:nvSpPr>
        <p:spPr bwMode="auto">
          <a:xfrm>
            <a:off x="6072964" y="4758531"/>
            <a:ext cx="396183" cy="233166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448176" y="4684242"/>
            <a:ext cx="21619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solidFill>
                  <a:schemeClr val="tx1"/>
                </a:solidFill>
              </a:rPr>
              <a:t>new: can be used</a:t>
            </a:r>
            <a:endParaRPr lang="en-US" sz="16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12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42734" cy="1065213"/>
          </a:xfrm>
        </p:spPr>
        <p:txBody>
          <a:bodyPr/>
          <a:lstStyle/>
          <a:p>
            <a:r>
              <a:rPr lang="de-DE" sz="2800" dirty="0" err="1" smtClean="0"/>
              <a:t>Strongest</a:t>
            </a:r>
            <a:r>
              <a:rPr lang="de-DE" sz="2800" dirty="0" smtClean="0"/>
              <a:t> </a:t>
            </a:r>
            <a:r>
              <a:rPr lang="de-DE" sz="2800" dirty="0" err="1" smtClean="0"/>
              <a:t>Tap</a:t>
            </a:r>
            <a:r>
              <a:rPr lang="de-DE" sz="2800" dirty="0" smtClean="0"/>
              <a:t> FTM</a:t>
            </a:r>
            <a:r>
              <a:rPr lang="en-US" sz="2800" dirty="0" smtClean="0"/>
              <a:t>: </a:t>
            </a:r>
            <a:r>
              <a:rPr lang="de-DE" sz="2800" dirty="0" err="1" smtClean="0"/>
              <a:t>Required</a:t>
            </a:r>
            <a:r>
              <a:rPr lang="de-DE" sz="2800" dirty="0" smtClean="0"/>
              <a:t> </a:t>
            </a:r>
            <a:r>
              <a:rPr lang="de-DE" sz="2800" dirty="0" err="1" smtClean="0"/>
              <a:t>Changes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10" y="1711063"/>
            <a:ext cx="8256090" cy="16417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FTM Request: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indicate w.r.t. which tap </a:t>
            </a:r>
            <a:r>
              <a:rPr lang="en-US" dirty="0" err="1" smtClean="0"/>
              <a:t>ToA</a:t>
            </a:r>
            <a:r>
              <a:rPr lang="en-US" dirty="0" smtClean="0"/>
              <a:t>/</a:t>
            </a:r>
            <a:r>
              <a:rPr lang="en-US" dirty="0" err="1" smtClean="0"/>
              <a:t>AoA</a:t>
            </a:r>
            <a:r>
              <a:rPr lang="en-US" dirty="0" smtClean="0"/>
              <a:t>/</a:t>
            </a:r>
            <a:r>
              <a:rPr lang="en-US" dirty="0" err="1" smtClean="0"/>
              <a:t>AoD</a:t>
            </a:r>
            <a:r>
              <a:rPr lang="en-US" dirty="0" smtClean="0"/>
              <a:t> is measured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Option 1: </a:t>
            </a:r>
            <a:r>
              <a:rPr lang="en-US" dirty="0" err="1" smtClean="0"/>
              <a:t>ToA</a:t>
            </a:r>
            <a:r>
              <a:rPr lang="en-US" dirty="0" smtClean="0"/>
              <a:t> type definition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Option 2: new trigger field definition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Option 3: PPDU header flag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FTM Report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feedback, which tap was used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 smtClean="0"/>
              <a:t>ToA</a:t>
            </a:r>
            <a:r>
              <a:rPr lang="en-US" dirty="0" smtClean="0"/>
              <a:t> Error in LMR: not possible for PDMG / EPDMG STAs</a:t>
            </a:r>
          </a:p>
          <a:p>
            <a:pPr marL="857250" lvl="2" indent="0"/>
            <a:r>
              <a:rPr lang="en-DE" dirty="0" smtClean="0">
                <a:sym typeface="Wingdings" panose="05000000000000000000" pitchFamily="2" charset="2"/>
              </a:rPr>
              <a:t>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/>
              <a:t>ToA</a:t>
            </a:r>
            <a:r>
              <a:rPr lang="en-US" dirty="0" smtClean="0"/>
              <a:t> Error in FTM Frame / FTM Action Field format (</a:t>
            </a:r>
            <a:r>
              <a:rPr lang="en-DE" b="1" dirty="0"/>
              <a:t>9.6.7.33</a:t>
            </a:r>
            <a:r>
              <a:rPr lang="de-DE" dirty="0" smtClean="0"/>
              <a:t>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282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0813" cy="1065213"/>
          </a:xfrm>
        </p:spPr>
        <p:txBody>
          <a:bodyPr/>
          <a:lstStyle/>
          <a:p>
            <a:r>
              <a:rPr lang="en-US" dirty="0" smtClean="0"/>
              <a:t>Option 1: Enabling Strongest Tap FTM for PDMG/PEDMG – </a:t>
            </a:r>
            <a:r>
              <a:rPr lang="en-US" dirty="0" err="1" smtClean="0"/>
              <a:t>ToA</a:t>
            </a:r>
            <a:r>
              <a:rPr lang="en-US" dirty="0" smtClean="0"/>
              <a:t> Definition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752600"/>
            <a:ext cx="8839200" cy="47742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R2I / I2R </a:t>
            </a:r>
            <a:r>
              <a:rPr lang="en-US" dirty="0" err="1"/>
              <a:t>ToA</a:t>
            </a:r>
            <a:r>
              <a:rPr lang="en-US" dirty="0"/>
              <a:t> Type </a:t>
            </a:r>
            <a:r>
              <a:rPr lang="en-US" dirty="0" smtClean="0"/>
              <a:t>from Ranging Parameters (</a:t>
            </a:r>
            <a:r>
              <a:rPr lang="en-DE" dirty="0" smtClean="0"/>
              <a:t>9.4.2.279</a:t>
            </a:r>
            <a:r>
              <a:rPr lang="de-DE" dirty="0" smtClean="0"/>
              <a:t>)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part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FTM </a:t>
            </a:r>
            <a:r>
              <a:rPr lang="en-US" dirty="0" smtClean="0"/>
              <a:t>Request (</a:t>
            </a:r>
            <a:r>
              <a:rPr lang="en-DE" dirty="0" smtClean="0"/>
              <a:t>9.6.7.32</a:t>
            </a:r>
            <a:r>
              <a:rPr lang="de-DE" dirty="0" smtClean="0"/>
              <a:t>): CID 1427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original definition: distinguish </a:t>
            </a:r>
            <a:r>
              <a:rPr lang="en-US" sz="1800" dirty="0" err="1" smtClean="0"/>
              <a:t>bw</a:t>
            </a:r>
            <a:r>
              <a:rPr lang="en-US" sz="1800" dirty="0" smtClean="0"/>
              <a:t>. time or frequency domain </a:t>
            </a:r>
            <a:r>
              <a:rPr lang="en-US" sz="1800" dirty="0" err="1" smtClean="0"/>
              <a:t>ToA</a:t>
            </a:r>
            <a:r>
              <a:rPr lang="en-US" sz="1800" dirty="0" smtClean="0"/>
              <a:t> estimation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makes sense for OFDM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u="sng" dirty="0" smtClean="0"/>
              <a:t>proposal</a:t>
            </a:r>
            <a:r>
              <a:rPr lang="en-US" sz="1800" dirty="0" smtClean="0"/>
              <a:t>: redefinition for PDMG/PEDMG in SC mode: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err="1" smtClean="0"/>
              <a:t>ToA</a:t>
            </a:r>
            <a:r>
              <a:rPr lang="en-US" sz="1800" dirty="0" smtClean="0"/>
              <a:t> Type subfield indicates, if the </a:t>
            </a:r>
            <a:r>
              <a:rPr lang="en-US" sz="1800" dirty="0" err="1" smtClean="0"/>
              <a:t>ToA</a:t>
            </a:r>
            <a:r>
              <a:rPr lang="en-US" sz="1800" dirty="0" smtClean="0"/>
              <a:t> timestamp shall be performed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on the first arrival tap of the CIR (if set to 0)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or the strongest tap of the CIR (if set to 1)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alternatively use reserved bit in Ranging Parameters field </a:t>
            </a:r>
            <a:r>
              <a:rPr lang="en-US" sz="1800" dirty="0" smtClean="0"/>
              <a:t>format (B22/23/46/47)</a:t>
            </a:r>
            <a:endParaRPr lang="en-US" sz="1800" dirty="0"/>
          </a:p>
          <a:p>
            <a:pPr marL="0" indent="0"/>
            <a:endParaRPr lang="en-US" dirty="0" smtClean="0"/>
          </a:p>
          <a:p>
            <a:pPr marL="2743200" lvl="6" indent="0"/>
            <a:endParaRPr lang="en-US" dirty="0" smtClean="0"/>
          </a:p>
          <a:p>
            <a:pPr lvl="3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5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5">
              <a:buFont typeface="Arial" panose="020B0604020202020204" pitchFamily="34" charset="0"/>
              <a:buChar char="•"/>
            </a:pPr>
            <a:endParaRPr lang="en-US" dirty="0"/>
          </a:p>
          <a:p>
            <a:pPr lvl="5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5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4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cxnSp>
        <p:nvCxnSpPr>
          <p:cNvPr id="61" name="Straight Arrow Connector 60"/>
          <p:cNvCxnSpPr/>
          <p:nvPr/>
        </p:nvCxnSpPr>
        <p:spPr bwMode="auto">
          <a:xfrm>
            <a:off x="580216" y="5844093"/>
            <a:ext cx="3429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 flipV="1">
            <a:off x="732616" y="4921773"/>
            <a:ext cx="0" cy="11352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732616" y="4921773"/>
            <a:ext cx="598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|h(</a:t>
            </a:r>
            <a:r>
              <a:rPr lang="en-US" sz="1600" dirty="0" smtClean="0">
                <a:solidFill>
                  <a:schemeClr val="tx1"/>
                </a:solidFill>
                <a:sym typeface="Symbol"/>
              </a:rPr>
              <a:t></a:t>
            </a:r>
            <a:r>
              <a:rPr lang="en-US" sz="1600" dirty="0" smtClean="0">
                <a:solidFill>
                  <a:schemeClr val="tx1"/>
                </a:solidFill>
              </a:rPr>
              <a:t>)|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734782" y="5864617"/>
            <a:ext cx="274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sym typeface="Symbol"/>
              </a:rPr>
              <a:t>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 bwMode="auto">
          <a:xfrm flipV="1">
            <a:off x="1168931" y="5543644"/>
            <a:ext cx="0" cy="295276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oval" w="sm" len="sm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 flipV="1">
            <a:off x="1330857" y="5709845"/>
            <a:ext cx="0" cy="1342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 flipV="1">
            <a:off x="2399490" y="5118447"/>
            <a:ext cx="0" cy="7235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/>
          <p:nvPr/>
        </p:nvCxnSpPr>
        <p:spPr bwMode="auto">
          <a:xfrm flipV="1">
            <a:off x="2561416" y="5681757"/>
            <a:ext cx="0" cy="1653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 flipV="1">
            <a:off x="2713816" y="5759266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 flipV="1">
            <a:off x="2942416" y="5764440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Arrow Connector 75"/>
          <p:cNvCxnSpPr/>
          <p:nvPr/>
        </p:nvCxnSpPr>
        <p:spPr bwMode="auto">
          <a:xfrm>
            <a:off x="4800600" y="5844093"/>
            <a:ext cx="3429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 flipV="1">
            <a:off x="4953000" y="4921773"/>
            <a:ext cx="0" cy="11352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4953000" y="4921773"/>
            <a:ext cx="598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|h(</a:t>
            </a:r>
            <a:r>
              <a:rPr lang="en-US" sz="1600" dirty="0" smtClean="0">
                <a:solidFill>
                  <a:schemeClr val="tx1"/>
                </a:solidFill>
                <a:sym typeface="Symbol"/>
              </a:rPr>
              <a:t></a:t>
            </a:r>
            <a:r>
              <a:rPr lang="en-US" sz="1600" dirty="0" smtClean="0">
                <a:solidFill>
                  <a:schemeClr val="tx1"/>
                </a:solidFill>
              </a:rPr>
              <a:t>)|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955166" y="5864617"/>
            <a:ext cx="274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sym typeface="Symbol"/>
              </a:rPr>
              <a:t>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80" name="Straight Connector 79"/>
          <p:cNvCxnSpPr/>
          <p:nvPr/>
        </p:nvCxnSpPr>
        <p:spPr bwMode="auto">
          <a:xfrm flipV="1">
            <a:off x="5389315" y="5543644"/>
            <a:ext cx="0" cy="2952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 flipV="1">
            <a:off x="5551241" y="5709845"/>
            <a:ext cx="0" cy="1342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6619874" y="5118447"/>
            <a:ext cx="0" cy="723502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oval" w="sm" len="sm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 flipV="1">
            <a:off x="6781800" y="5681757"/>
            <a:ext cx="0" cy="1653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/>
          <p:nvPr/>
        </p:nvCxnSpPr>
        <p:spPr bwMode="auto">
          <a:xfrm flipV="1">
            <a:off x="6934200" y="5755400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7162800" y="5764440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TextBox 89"/>
          <p:cNvSpPr txBox="1"/>
          <p:nvPr/>
        </p:nvSpPr>
        <p:spPr>
          <a:xfrm>
            <a:off x="2818591" y="5320525"/>
            <a:ext cx="13393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solidFill>
                  <a:schemeClr val="tx1"/>
                </a:solidFill>
              </a:rPr>
              <a:t>ToA</a:t>
            </a:r>
            <a:r>
              <a:rPr lang="en-US" sz="1600" b="1" dirty="0" smtClean="0">
                <a:solidFill>
                  <a:schemeClr val="tx1"/>
                </a:solidFill>
              </a:rPr>
              <a:t> Type = 0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982807" y="5310921"/>
            <a:ext cx="13393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solidFill>
                  <a:schemeClr val="tx1"/>
                </a:solidFill>
              </a:rPr>
              <a:t>ToA</a:t>
            </a:r>
            <a:r>
              <a:rPr lang="en-US" sz="1600" b="1" dirty="0" smtClean="0">
                <a:solidFill>
                  <a:schemeClr val="tx1"/>
                </a:solidFill>
              </a:rPr>
              <a:t> Type = 1</a:t>
            </a:r>
            <a:endParaRPr lang="en-US" sz="16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64"/>
              <p:cNvSpPr txBox="1"/>
              <p:nvPr/>
            </p:nvSpPr>
            <p:spPr>
              <a:xfrm>
                <a:off x="997447" y="5836681"/>
                <a:ext cx="4208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sSubPr>
                      <m:e>
                        <m:r>
                          <a:rPr lang="en-US" sz="16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</m:t>
                        </m:r>
                      </m:e>
                      <m:sub>
                        <m:r>
                          <a:rPr lang="de-DE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  <a:sym typeface="Symbol"/>
                  </a:rPr>
                  <a:t> 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447" y="5836681"/>
                <a:ext cx="420821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64"/>
              <p:cNvSpPr txBox="1"/>
              <p:nvPr/>
            </p:nvSpPr>
            <p:spPr>
              <a:xfrm>
                <a:off x="6495190" y="5794067"/>
                <a:ext cx="4208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sSubPr>
                      <m:e>
                        <m:r>
                          <a:rPr lang="en-US" sz="16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</m:t>
                        </m:r>
                      </m:e>
                      <m:sub>
                        <m:r>
                          <a:rPr lang="de-DE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  <a:sym typeface="Symbol"/>
                  </a:rPr>
                  <a:t> 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5190" y="5794067"/>
                <a:ext cx="420821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Gerader Verbinder 7"/>
          <p:cNvCxnSpPr/>
          <p:nvPr/>
        </p:nvCxnSpPr>
        <p:spPr bwMode="auto">
          <a:xfrm flipH="1" flipV="1">
            <a:off x="1172383" y="5811209"/>
            <a:ext cx="727" cy="605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Gerader Verbinder 43"/>
          <p:cNvCxnSpPr/>
          <p:nvPr/>
        </p:nvCxnSpPr>
        <p:spPr bwMode="auto">
          <a:xfrm flipH="1" flipV="1">
            <a:off x="6624331" y="5806383"/>
            <a:ext cx="727" cy="605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935168" y="6046113"/>
            <a:ext cx="1359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first path propagation cluster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255506" y="6046113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best path </a:t>
            </a:r>
            <a:r>
              <a:rPr lang="en-US" sz="1100" dirty="0">
                <a:solidFill>
                  <a:schemeClr val="tx1"/>
                </a:solidFill>
              </a:rPr>
              <a:t>propagation cluster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155552" y="6046113"/>
            <a:ext cx="1359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first path propagation cluster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475890" y="6046113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best path </a:t>
            </a:r>
            <a:r>
              <a:rPr lang="en-US" sz="1100" dirty="0">
                <a:solidFill>
                  <a:schemeClr val="tx1"/>
                </a:solidFill>
              </a:rPr>
              <a:t>propagation cluster</a:t>
            </a:r>
          </a:p>
        </p:txBody>
      </p:sp>
      <p:cxnSp>
        <p:nvCxnSpPr>
          <p:cNvPr id="46" name="Straight Connector 83"/>
          <p:cNvCxnSpPr/>
          <p:nvPr/>
        </p:nvCxnSpPr>
        <p:spPr bwMode="auto">
          <a:xfrm flipV="1">
            <a:off x="6490369" y="5709007"/>
            <a:ext cx="0" cy="1290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83"/>
          <p:cNvCxnSpPr/>
          <p:nvPr/>
        </p:nvCxnSpPr>
        <p:spPr bwMode="auto">
          <a:xfrm flipV="1">
            <a:off x="2273637" y="5712873"/>
            <a:ext cx="0" cy="1290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0135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0813" cy="1065213"/>
          </a:xfrm>
        </p:spPr>
        <p:txBody>
          <a:bodyPr/>
          <a:lstStyle/>
          <a:p>
            <a:r>
              <a:rPr lang="en-US" dirty="0" smtClean="0"/>
              <a:t>Option 2: Enabling </a:t>
            </a:r>
            <a:r>
              <a:rPr lang="en-US" dirty="0"/>
              <a:t>Strongest Tap </a:t>
            </a:r>
            <a:r>
              <a:rPr lang="en-US" dirty="0" smtClean="0"/>
              <a:t>FTM </a:t>
            </a:r>
            <a:r>
              <a:rPr lang="en-US" dirty="0"/>
              <a:t>for PDMG/PEDMG – </a:t>
            </a:r>
            <a:r>
              <a:rPr lang="en-US" dirty="0" smtClean="0"/>
              <a:t>New Trigger Field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778913"/>
            <a:ext cx="8534400" cy="47742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Introduce </a:t>
            </a:r>
            <a:r>
              <a:rPr lang="en-US" sz="2000" dirty="0"/>
              <a:t>new trigger field = 5 option for PDMG/PEDMG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using regular (best path) AWV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support AOA/AOD measurements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err="1"/>
              <a:t>ToA</a:t>
            </a:r>
            <a:r>
              <a:rPr lang="en-US" sz="1800" dirty="0"/>
              <a:t> timestamp shall be based on the </a:t>
            </a:r>
            <a:r>
              <a:rPr lang="en-US" sz="1800" u="sng" dirty="0"/>
              <a:t>strongest arrival path</a:t>
            </a:r>
            <a:r>
              <a:rPr lang="en-US" sz="1800" dirty="0"/>
              <a:t> of the </a:t>
            </a:r>
            <a:r>
              <a:rPr lang="en-US" sz="1800" dirty="0" smtClean="0"/>
              <a:t>CIR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relates to comment 2349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457200" lvl="1" indent="0"/>
            <a:endParaRPr lang="en-US" sz="1800" dirty="0"/>
          </a:p>
          <a:p>
            <a:pPr marL="457200" lvl="1" indent="0"/>
            <a:endParaRPr lang="en-US" sz="1800" dirty="0"/>
          </a:p>
          <a:p>
            <a:pPr lvl="4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lvl="4">
              <a:buFont typeface="Arial" panose="020B0604020202020204" pitchFamily="34" charset="0"/>
              <a:buChar char="•"/>
            </a:pPr>
            <a:endParaRPr lang="en-US" sz="1200" dirty="0"/>
          </a:p>
          <a:p>
            <a:pPr lvl="5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lvl="5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lvl="4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lvl="3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1371600" lvl="3" indent="0"/>
            <a:endParaRPr lang="en-US" sz="14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Nabil Loghin, SONY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Oct. 2019</a:t>
            </a:r>
            <a:endParaRPr lang="en-GB" dirty="0"/>
          </a:p>
        </p:txBody>
      </p:sp>
      <p:cxnSp>
        <p:nvCxnSpPr>
          <p:cNvPr id="105" name="Straight Arrow Connector 104"/>
          <p:cNvCxnSpPr/>
          <p:nvPr/>
        </p:nvCxnSpPr>
        <p:spPr bwMode="auto">
          <a:xfrm>
            <a:off x="580216" y="5799120"/>
            <a:ext cx="3429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6" name="Straight Arrow Connector 105"/>
          <p:cNvCxnSpPr/>
          <p:nvPr/>
        </p:nvCxnSpPr>
        <p:spPr bwMode="auto">
          <a:xfrm flipV="1">
            <a:off x="732616" y="4876800"/>
            <a:ext cx="0" cy="11352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7" name="TextBox 106"/>
          <p:cNvSpPr txBox="1"/>
          <p:nvPr/>
        </p:nvSpPr>
        <p:spPr>
          <a:xfrm>
            <a:off x="732616" y="4876800"/>
            <a:ext cx="598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|h(</a:t>
            </a:r>
            <a:r>
              <a:rPr lang="en-US" sz="1600" dirty="0" smtClean="0">
                <a:solidFill>
                  <a:schemeClr val="tx1"/>
                </a:solidFill>
                <a:sym typeface="Symbol"/>
              </a:rPr>
              <a:t></a:t>
            </a:r>
            <a:r>
              <a:rPr lang="en-US" sz="1600" dirty="0" smtClean="0">
                <a:solidFill>
                  <a:schemeClr val="tx1"/>
                </a:solidFill>
              </a:rPr>
              <a:t>)|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734782" y="5819644"/>
            <a:ext cx="274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sym typeface="Symbol"/>
              </a:rPr>
              <a:t>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09" name="Straight Connector 108"/>
          <p:cNvCxnSpPr/>
          <p:nvPr/>
        </p:nvCxnSpPr>
        <p:spPr bwMode="auto">
          <a:xfrm flipV="1">
            <a:off x="1168931" y="5498671"/>
            <a:ext cx="0" cy="295276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oval" w="sm" len="sm"/>
          </a:ln>
          <a:effectLst/>
        </p:spPr>
      </p:cxnSp>
      <p:cxnSp>
        <p:nvCxnSpPr>
          <p:cNvPr id="110" name="Straight Connector 109"/>
          <p:cNvCxnSpPr/>
          <p:nvPr/>
        </p:nvCxnSpPr>
        <p:spPr bwMode="auto">
          <a:xfrm flipV="1">
            <a:off x="1330857" y="5664872"/>
            <a:ext cx="0" cy="1342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/>
          <p:nvPr/>
        </p:nvCxnSpPr>
        <p:spPr bwMode="auto">
          <a:xfrm flipV="1">
            <a:off x="2399490" y="5073474"/>
            <a:ext cx="0" cy="7235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/>
          <p:nvPr/>
        </p:nvCxnSpPr>
        <p:spPr bwMode="auto">
          <a:xfrm flipV="1">
            <a:off x="2561416" y="5636784"/>
            <a:ext cx="0" cy="1653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/>
          <p:nvPr/>
        </p:nvCxnSpPr>
        <p:spPr bwMode="auto">
          <a:xfrm flipV="1">
            <a:off x="2713816" y="5714293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113"/>
          <p:cNvCxnSpPr/>
          <p:nvPr/>
        </p:nvCxnSpPr>
        <p:spPr bwMode="auto">
          <a:xfrm flipV="1">
            <a:off x="2942416" y="5719467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Arrow Connector 114"/>
          <p:cNvCxnSpPr/>
          <p:nvPr/>
        </p:nvCxnSpPr>
        <p:spPr bwMode="auto">
          <a:xfrm>
            <a:off x="4800600" y="5799120"/>
            <a:ext cx="3429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/>
          <p:nvPr/>
        </p:nvCxnSpPr>
        <p:spPr bwMode="auto">
          <a:xfrm flipV="1">
            <a:off x="4953000" y="4876800"/>
            <a:ext cx="0" cy="11352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7" name="TextBox 116"/>
          <p:cNvSpPr txBox="1"/>
          <p:nvPr/>
        </p:nvSpPr>
        <p:spPr>
          <a:xfrm>
            <a:off x="4953000" y="4876800"/>
            <a:ext cx="598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|h(</a:t>
            </a:r>
            <a:r>
              <a:rPr lang="en-US" sz="1600" dirty="0" smtClean="0">
                <a:solidFill>
                  <a:schemeClr val="tx1"/>
                </a:solidFill>
                <a:sym typeface="Symbol"/>
              </a:rPr>
              <a:t></a:t>
            </a:r>
            <a:r>
              <a:rPr lang="en-US" sz="1600" dirty="0" smtClean="0">
                <a:solidFill>
                  <a:schemeClr val="tx1"/>
                </a:solidFill>
              </a:rPr>
              <a:t>)|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7955166" y="5819644"/>
            <a:ext cx="2744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sym typeface="Symbol"/>
              </a:rPr>
              <a:t>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19" name="Straight Connector 118"/>
          <p:cNvCxnSpPr/>
          <p:nvPr/>
        </p:nvCxnSpPr>
        <p:spPr bwMode="auto">
          <a:xfrm flipV="1">
            <a:off x="5389315" y="5498671"/>
            <a:ext cx="0" cy="2952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/>
          <p:nvPr/>
        </p:nvCxnSpPr>
        <p:spPr bwMode="auto">
          <a:xfrm flipV="1">
            <a:off x="5551241" y="5664872"/>
            <a:ext cx="0" cy="1342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/>
          <p:nvPr/>
        </p:nvCxnSpPr>
        <p:spPr bwMode="auto">
          <a:xfrm flipV="1">
            <a:off x="6619874" y="5073474"/>
            <a:ext cx="0" cy="723502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0FF00"/>
            </a:solidFill>
            <a:prstDash val="solid"/>
            <a:round/>
            <a:headEnd type="none" w="med" len="med"/>
            <a:tailEnd type="oval" w="sm" len="sm"/>
          </a:ln>
          <a:effectLst/>
        </p:spPr>
      </p:cxnSp>
      <p:cxnSp>
        <p:nvCxnSpPr>
          <p:cNvPr id="122" name="Straight Connector 121"/>
          <p:cNvCxnSpPr/>
          <p:nvPr/>
        </p:nvCxnSpPr>
        <p:spPr bwMode="auto">
          <a:xfrm flipV="1">
            <a:off x="6781800" y="5636784"/>
            <a:ext cx="0" cy="16536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/>
          <p:cNvCxnSpPr/>
          <p:nvPr/>
        </p:nvCxnSpPr>
        <p:spPr bwMode="auto">
          <a:xfrm flipV="1">
            <a:off x="6934200" y="5710427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/>
          <p:nvPr/>
        </p:nvCxnSpPr>
        <p:spPr bwMode="auto">
          <a:xfrm flipV="1">
            <a:off x="7162800" y="5719467"/>
            <a:ext cx="0" cy="8268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2818591" y="5275552"/>
            <a:ext cx="16019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Trigger field = 1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982807" y="5265948"/>
            <a:ext cx="16019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Trigger field = 5</a:t>
            </a:r>
            <a:endParaRPr lang="en-US" sz="16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Box 64"/>
              <p:cNvSpPr txBox="1"/>
              <p:nvPr/>
            </p:nvSpPr>
            <p:spPr>
              <a:xfrm>
                <a:off x="997447" y="5791708"/>
                <a:ext cx="4208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sSubPr>
                      <m:e>
                        <m:r>
                          <a:rPr lang="en-US" sz="16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</m:t>
                        </m:r>
                      </m:e>
                      <m:sub>
                        <m:r>
                          <a:rPr lang="de-DE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  <a:sym typeface="Symbol"/>
                  </a:rPr>
                  <a:t> 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7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447" y="5791708"/>
                <a:ext cx="420821" cy="33855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TextBox 64"/>
              <p:cNvSpPr txBox="1"/>
              <p:nvPr/>
            </p:nvSpPr>
            <p:spPr>
              <a:xfrm>
                <a:off x="6495190" y="5749094"/>
                <a:ext cx="4208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</m:ctrlPr>
                      </m:sSubPr>
                      <m:e>
                        <m:r>
                          <a:rPr lang="en-US" sz="16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</m:t>
                        </m:r>
                      </m:e>
                      <m:sub>
                        <m:r>
                          <a:rPr lang="de-DE" sz="16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  <a:sym typeface="Symbol"/>
                  </a:rPr>
                  <a:t> 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8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5190" y="5749094"/>
                <a:ext cx="420821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9" name="Gerader Verbinder 7"/>
          <p:cNvCxnSpPr/>
          <p:nvPr/>
        </p:nvCxnSpPr>
        <p:spPr bwMode="auto">
          <a:xfrm flipH="1" flipV="1">
            <a:off x="1172383" y="5766236"/>
            <a:ext cx="727" cy="605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Gerader Verbinder 43"/>
          <p:cNvCxnSpPr/>
          <p:nvPr/>
        </p:nvCxnSpPr>
        <p:spPr bwMode="auto">
          <a:xfrm flipH="1" flipV="1">
            <a:off x="6624331" y="5761410"/>
            <a:ext cx="727" cy="605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1" name="TextBox 130"/>
          <p:cNvSpPr txBox="1"/>
          <p:nvPr/>
        </p:nvSpPr>
        <p:spPr>
          <a:xfrm>
            <a:off x="935168" y="6001140"/>
            <a:ext cx="1359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first path propagation cluster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2255506" y="6001140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best path </a:t>
            </a:r>
            <a:r>
              <a:rPr lang="en-US" sz="1100" dirty="0">
                <a:solidFill>
                  <a:schemeClr val="tx1"/>
                </a:solidFill>
              </a:rPr>
              <a:t>propagation cluster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155552" y="6001140"/>
            <a:ext cx="13595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first path propagation cluster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6475890" y="6001140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best path </a:t>
            </a:r>
            <a:r>
              <a:rPr lang="en-US" sz="1100" dirty="0">
                <a:solidFill>
                  <a:schemeClr val="tx1"/>
                </a:solidFill>
              </a:rPr>
              <a:t>propagation cluster</a:t>
            </a:r>
          </a:p>
        </p:txBody>
      </p:sp>
      <p:cxnSp>
        <p:nvCxnSpPr>
          <p:cNvPr id="135" name="Straight Connector 83"/>
          <p:cNvCxnSpPr/>
          <p:nvPr/>
        </p:nvCxnSpPr>
        <p:spPr bwMode="auto">
          <a:xfrm flipV="1">
            <a:off x="6490369" y="5664034"/>
            <a:ext cx="0" cy="1290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6" name="Straight Connector 83"/>
          <p:cNvCxnSpPr/>
          <p:nvPr/>
        </p:nvCxnSpPr>
        <p:spPr bwMode="auto">
          <a:xfrm flipV="1">
            <a:off x="2273637" y="5667900"/>
            <a:ext cx="0" cy="1290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79384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LAN_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WLAN_template</Template>
  <TotalTime>1526</TotalTime>
  <Words>1402</Words>
  <Application>Microsoft Office PowerPoint</Application>
  <PresentationFormat>On-screen Show (4:3)</PresentationFormat>
  <Paragraphs>359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 Unicode MS</vt:lpstr>
      <vt:lpstr>MS Gothic</vt:lpstr>
      <vt:lpstr>Arial</vt:lpstr>
      <vt:lpstr>Cambria Math</vt:lpstr>
      <vt:lpstr>Symbol</vt:lpstr>
      <vt:lpstr>Times New Roman</vt:lpstr>
      <vt:lpstr>Wingdings</vt:lpstr>
      <vt:lpstr>WLAN_template</vt:lpstr>
      <vt:lpstr>Document</vt:lpstr>
      <vt:lpstr>PowerPoint Presentation</vt:lpstr>
      <vt:lpstr>Abstract</vt:lpstr>
      <vt:lpstr>Motivation </vt:lpstr>
      <vt:lpstr> FTM for PDMG/PEDMG in D1.0/1.4</vt:lpstr>
      <vt:lpstr>FTM for PDMG/PEDMG in D1.0: Drawbacks</vt:lpstr>
      <vt:lpstr>FTM for PDMG/PEDMG in D1.0: Proposal</vt:lpstr>
      <vt:lpstr>Strongest Tap FTM: Required Changes</vt:lpstr>
      <vt:lpstr>Option 1: Enabling Strongest Tap FTM for PDMG/PEDMG – ToA Definition </vt:lpstr>
      <vt:lpstr>Option 2: Enabling Strongest Tap FTM for PDMG/PEDMG – New Trigger Field </vt:lpstr>
      <vt:lpstr>Option 3: Enabling Strongest Tap FTM for PDMG/PEDMG – PPDU Header Definition </vt:lpstr>
      <vt:lpstr>ToA Error Field in FTM Frame</vt:lpstr>
      <vt:lpstr>References</vt:lpstr>
      <vt:lpstr>PowerPoint Presentation</vt:lpstr>
      <vt:lpstr>oLOS Scenario</vt:lpstr>
      <vt:lpstr>   Current method in 11az: oLOS</vt:lpstr>
      <vt:lpstr>FTM with best path beamforming</vt:lpstr>
      <vt:lpstr>PowerPoint Presentation</vt:lpstr>
      <vt:lpstr>Strongest Tap FTM for PDMG/PEDMG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60GHz Direction Measurement SFD text</dc:title>
  <dc:creator>Assaf Kasher</dc:creator>
  <cp:lastModifiedBy>Loghin, Nabil</cp:lastModifiedBy>
  <cp:revision>399</cp:revision>
  <cp:lastPrinted>1601-01-01T00:00:00Z</cp:lastPrinted>
  <dcterms:created xsi:type="dcterms:W3CDTF">2018-01-11T11:47:16Z</dcterms:created>
  <dcterms:modified xsi:type="dcterms:W3CDTF">2019-10-02T12:03:11Z</dcterms:modified>
</cp:coreProperties>
</file>