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302" r:id="rId2"/>
    <p:sldId id="303" r:id="rId3"/>
    <p:sldId id="324" r:id="rId4"/>
    <p:sldId id="311" r:id="rId5"/>
    <p:sldId id="312" r:id="rId6"/>
    <p:sldId id="331" r:id="rId7"/>
    <p:sldId id="334" r:id="rId8"/>
    <p:sldId id="332" r:id="rId9"/>
    <p:sldId id="323" r:id="rId10"/>
    <p:sldId id="329" r:id="rId11"/>
    <p:sldId id="335" r:id="rId12"/>
    <p:sldId id="289" r:id="rId13"/>
    <p:sldId id="326" r:id="rId14"/>
    <p:sldId id="327" r:id="rId15"/>
    <p:sldId id="294" r:id="rId16"/>
    <p:sldId id="306" r:id="rId17"/>
    <p:sldId id="310" r:id="rId18"/>
    <p:sldId id="307" r:id="rId19"/>
    <p:sldId id="308" r:id="rId20"/>
    <p:sldId id="309" r:id="rId21"/>
    <p:sldId id="328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x Fellhauer" initials="FF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FF00"/>
    <a:srgbClr val="606060"/>
    <a:srgbClr val="A7FFA7"/>
    <a:srgbClr val="4E4EFF"/>
    <a:srgbClr val="DD9051"/>
    <a:srgbClr val="D26E1A"/>
    <a:srgbClr val="606D37"/>
    <a:srgbClr val="02CDFF"/>
    <a:srgbClr val="5E5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91" autoAdjust="0"/>
    <p:restoredTop sz="94660"/>
  </p:normalViewPr>
  <p:slideViewPr>
    <p:cSldViewPr>
      <p:cViewPr varScale="1">
        <p:scale>
          <a:sx n="101" d="100"/>
          <a:sy n="101" d="100"/>
        </p:scale>
        <p:origin x="880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3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2018,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9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802.11-19/0xxxr0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802.11-19/1717r0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0.png"/><Relationship Id="rId5" Type="http://schemas.openxmlformats.org/officeDocument/2006/relationships/image" Target="../media/image50.png"/><Relationship Id="rId10" Type="http://schemas.openxmlformats.org/officeDocument/2006/relationships/image" Target="../media/image90.png"/><Relationship Id="rId4" Type="http://schemas.openxmlformats.org/officeDocument/2006/relationships/image" Target="../media/image23.png"/><Relationship Id="rId9" Type="http://schemas.openxmlformats.org/officeDocument/2006/relationships/image" Target="../media/image70.png"/></Relationships>
</file>

<file path=ppt/slides/_rels/slide19.xml.rels><?xml version="1.0" encoding="UTF-8" standalone="yes"?>
<Relationships xmlns="http://schemas.openxmlformats.org/package/2006/relationships"><Relationship Id="rId51" Type="http://schemas.openxmlformats.org/officeDocument/2006/relationships/image" Target="../media/image20.png"/><Relationship Id="rId42" Type="http://schemas.openxmlformats.org/officeDocument/2006/relationships/image" Target="../media/image64.png"/><Relationship Id="rId47" Type="http://schemas.openxmlformats.org/officeDocument/2006/relationships/image" Target="../media/image16.png"/><Relationship Id="rId50" Type="http://schemas.openxmlformats.org/officeDocument/2006/relationships/image" Target="../media/image19.png"/><Relationship Id="rId46" Type="http://schemas.openxmlformats.org/officeDocument/2006/relationships/image" Target="../media/image15.png"/><Relationship Id="rId2" Type="http://schemas.openxmlformats.org/officeDocument/2006/relationships/image" Target="../media/image10.png"/><Relationship Id="rId41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40" Type="http://schemas.openxmlformats.org/officeDocument/2006/relationships/image" Target="../media/image62.png"/><Relationship Id="rId45" Type="http://schemas.openxmlformats.org/officeDocument/2006/relationships/image" Target="../media/image14.png"/><Relationship Id="rId49" Type="http://schemas.openxmlformats.org/officeDocument/2006/relationships/image" Target="../media/image18.png"/><Relationship Id="rId44" Type="http://schemas.openxmlformats.org/officeDocument/2006/relationships/image" Target="../media/image13.png"/><Relationship Id="rId52" Type="http://schemas.openxmlformats.org/officeDocument/2006/relationships/image" Target="../media/image21.png"/><Relationship Id="rId43" Type="http://schemas.openxmlformats.org/officeDocument/2006/relationships/image" Target="../media/image12.png"/><Relationship Id="rId48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70.png"/><Relationship Id="rId3" Type="http://schemas.openxmlformats.org/officeDocument/2006/relationships/image" Target="../media/image131.png"/><Relationship Id="rId7" Type="http://schemas.openxmlformats.org/officeDocument/2006/relationships/image" Target="../media/image110.png"/><Relationship Id="rId12" Type="http://schemas.openxmlformats.org/officeDocument/2006/relationships/image" Target="../media/image160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11" Type="http://schemas.openxmlformats.org/officeDocument/2006/relationships/image" Target="../media/image150.png"/><Relationship Id="rId5" Type="http://schemas.openxmlformats.org/officeDocument/2006/relationships/image" Target="../media/image141.png"/><Relationship Id="rId15" Type="http://schemas.openxmlformats.org/officeDocument/2006/relationships/image" Target="../media/image161.png"/><Relationship Id="rId10" Type="http://schemas.openxmlformats.org/officeDocument/2006/relationships/image" Target="../media/image140.png"/><Relationship Id="rId4" Type="http://schemas.openxmlformats.org/officeDocument/2006/relationships/image" Target="../media/image9.png"/><Relationship Id="rId9" Type="http://schemas.openxmlformats.org/officeDocument/2006/relationships/image" Target="../media/image130.png"/><Relationship Id="rId14" Type="http://schemas.openxmlformats.org/officeDocument/2006/relationships/image" Target="../media/image18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666-01-00az-d3-0-bug-fix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547642" y="757237"/>
            <a:ext cx="8367757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Strongest Tap FTM for PDMG/PEDMG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2019-10-02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62903"/>
              </p:ext>
            </p:extLst>
          </p:nvPr>
        </p:nvGraphicFramePr>
        <p:xfrm>
          <a:off x="522288" y="2281238"/>
          <a:ext cx="79184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Document" r:id="rId3" imgW="8252039" imgH="2534496" progId="Word.Document.8">
                  <p:embed/>
                </p:oleObj>
              </mc:Choice>
              <mc:Fallback>
                <p:oleObj name="Document" r:id="rId3" imgW="8252039" imgH="253449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1238"/>
                        <a:ext cx="791845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Option 3: Enabling </a:t>
            </a:r>
            <a:r>
              <a:rPr lang="en-US" dirty="0"/>
              <a:t>Strongest Tap </a:t>
            </a:r>
            <a:r>
              <a:rPr lang="en-US" dirty="0" smtClean="0"/>
              <a:t>FTM </a:t>
            </a:r>
            <a:r>
              <a:rPr lang="en-US" dirty="0"/>
              <a:t>for PDMG/PEDMG – </a:t>
            </a:r>
            <a:r>
              <a:rPr lang="en-US" dirty="0" smtClean="0"/>
              <a:t>PPDU Header 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" y="1778913"/>
            <a:ext cx="4923452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reserved bit in PPDU Header to request first path vs. strongest </a:t>
            </a:r>
            <a:r>
              <a:rPr lang="en-US" dirty="0"/>
              <a:t>path </a:t>
            </a:r>
            <a:r>
              <a:rPr lang="en-US" dirty="0" smtClean="0"/>
              <a:t>measurement: signal, if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/>
              <a:t>timestamp shall be based on the </a:t>
            </a:r>
            <a:r>
              <a:rPr lang="en-US" u="sng" dirty="0"/>
              <a:t>strongest arrival path</a:t>
            </a:r>
            <a:r>
              <a:rPr lang="en-US" dirty="0"/>
              <a:t> of the </a:t>
            </a:r>
            <a:r>
              <a:rPr lang="en-US" dirty="0" smtClean="0"/>
              <a:t>CIR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timestamp shall be based on the </a:t>
            </a:r>
            <a:r>
              <a:rPr lang="en-US" u="sng" dirty="0"/>
              <a:t>first arrival path</a:t>
            </a:r>
            <a:r>
              <a:rPr lang="en-US" dirty="0"/>
              <a:t> of the </a:t>
            </a:r>
            <a:r>
              <a:rPr lang="en-US" dirty="0" smtClean="0"/>
              <a:t>CIR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71600" lvl="3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80216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32616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32616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734782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1168931" y="5498671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330857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399490" y="5073474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2561416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2713816" y="5714293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942416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4800600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953000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4953000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55166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 flipV="1">
            <a:off x="5389315" y="5498671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5551241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19874" y="5073474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6781800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934200" y="571042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7162800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758566" y="5079834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PPDU Header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 bit = 0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64"/>
              <p:cNvSpPr txBox="1"/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64"/>
              <p:cNvSpPr txBox="1"/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Gerader Verbinder 7"/>
          <p:cNvCxnSpPr/>
          <p:nvPr/>
        </p:nvCxnSpPr>
        <p:spPr bwMode="auto">
          <a:xfrm flipH="1" flipV="1">
            <a:off x="1172383" y="5766236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Gerader Verbinder 43"/>
          <p:cNvCxnSpPr/>
          <p:nvPr/>
        </p:nvCxnSpPr>
        <p:spPr bwMode="auto">
          <a:xfrm flipH="1" flipV="1">
            <a:off x="6624331" y="5761410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935168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255506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55552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75890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135" name="Straight Connector 83"/>
          <p:cNvCxnSpPr/>
          <p:nvPr/>
        </p:nvCxnSpPr>
        <p:spPr bwMode="auto">
          <a:xfrm flipV="1">
            <a:off x="6490369" y="5664034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83"/>
          <p:cNvCxnSpPr/>
          <p:nvPr/>
        </p:nvCxnSpPr>
        <p:spPr bwMode="auto">
          <a:xfrm flipV="1">
            <a:off x="2273637" y="5667900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358744" y="5079834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PPDU Header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 bit = 1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3371" y="1708923"/>
            <a:ext cx="4076910" cy="5715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5778" y="2395415"/>
            <a:ext cx="4318222" cy="229246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 bwMode="auto">
          <a:xfrm>
            <a:off x="4873625" y="4293035"/>
            <a:ext cx="4177242" cy="13926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8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err="1" smtClean="0"/>
              <a:t>ToA</a:t>
            </a:r>
            <a:r>
              <a:rPr lang="en-US" dirty="0" smtClean="0"/>
              <a:t> Error Field in FTM Frame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78913"/>
            <a:ext cx="85344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Report after FTM measurement, how </a:t>
            </a:r>
            <a:r>
              <a:rPr lang="en-US" dirty="0" err="1" smtClean="0"/>
              <a:t>ToA</a:t>
            </a:r>
            <a:r>
              <a:rPr lang="en-US" dirty="0" smtClean="0"/>
              <a:t> was measured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FTM </a:t>
            </a:r>
            <a:r>
              <a:rPr lang="en-US" dirty="0" smtClean="0"/>
              <a:t>Frame / FTM action field format (9.6.7.33)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reserved bit to indicate, </a:t>
            </a:r>
            <a:r>
              <a:rPr lang="en-US" dirty="0"/>
              <a:t>if the </a:t>
            </a:r>
            <a:r>
              <a:rPr lang="en-US" dirty="0" err="1"/>
              <a:t>ToA</a:t>
            </a:r>
            <a:r>
              <a:rPr lang="en-US" dirty="0"/>
              <a:t> timestamp </a:t>
            </a:r>
            <a:r>
              <a:rPr lang="en-US" dirty="0" smtClean="0"/>
              <a:t>was calculated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 the first </a:t>
            </a:r>
            <a:r>
              <a:rPr lang="en-US" dirty="0" smtClean="0"/>
              <a:t>tap of </a:t>
            </a:r>
            <a:r>
              <a:rPr lang="en-US" dirty="0"/>
              <a:t>the CIR (if set to 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 the strongest tap of the CIR (if set to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71600" lvl="3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839" y="4343400"/>
            <a:ext cx="4095961" cy="137167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6612737" y="4648200"/>
            <a:ext cx="1453284" cy="46268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6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3213"/>
          </a:xfrm>
        </p:spPr>
        <p:txBody>
          <a:bodyPr/>
          <a:lstStyle/>
          <a:p>
            <a:r>
              <a:rPr lang="en-US" dirty="0" smtClean="0"/>
              <a:t>Do you agree to add to D1.4 modifications to support </a:t>
            </a:r>
            <a:r>
              <a:rPr lang="en-US" dirty="0" err="1" smtClean="0"/>
              <a:t>ToA</a:t>
            </a:r>
            <a:r>
              <a:rPr lang="en-US" dirty="0" smtClean="0"/>
              <a:t> measurements based on the strongest tap of CIR for PDMG/PEDMG? </a:t>
            </a:r>
          </a:p>
          <a:p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/>
              <a:t>Y</a:t>
            </a:r>
            <a:r>
              <a:rPr lang="de-DE" sz="2400" dirty="0" smtClean="0"/>
              <a:t>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 err="1"/>
              <a:t>N</a:t>
            </a:r>
            <a:r>
              <a:rPr lang="de-DE" sz="2400" dirty="0" err="1" smtClean="0"/>
              <a:t>o</a:t>
            </a:r>
            <a:endParaRPr lang="de-DE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 err="1"/>
              <a:t>A</a:t>
            </a:r>
            <a:r>
              <a:rPr lang="de-DE" sz="2400" dirty="0" err="1" smtClean="0"/>
              <a:t>bstain</a:t>
            </a:r>
            <a:endParaRPr lang="en-US" sz="2400" dirty="0" smtClean="0"/>
          </a:p>
          <a:p>
            <a:endParaRPr lang="en-US" b="0" dirty="0" smtClean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67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3213"/>
          </a:xfrm>
        </p:spPr>
        <p:txBody>
          <a:bodyPr/>
          <a:lstStyle/>
          <a:p>
            <a:r>
              <a:rPr lang="en-US" dirty="0" smtClean="0"/>
              <a:t>Which option should be chosen to indicate strongest tap FTM? </a:t>
            </a:r>
          </a:p>
          <a:p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b="0" dirty="0" smtClean="0"/>
              <a:t>Option 1: </a:t>
            </a:r>
            <a:r>
              <a:rPr lang="de-DE" sz="2400" b="0" dirty="0" err="1" smtClean="0"/>
              <a:t>ToA</a:t>
            </a:r>
            <a:r>
              <a:rPr lang="de-DE" sz="2400" b="0" dirty="0" smtClean="0"/>
              <a:t> Type </a:t>
            </a:r>
            <a:r>
              <a:rPr lang="de-DE" sz="2400" b="0" dirty="0" err="1" smtClean="0"/>
              <a:t>definition</a:t>
            </a:r>
            <a:r>
              <a:rPr lang="de-DE" sz="2400" b="0" dirty="0" smtClean="0"/>
              <a:t> (</a:t>
            </a:r>
            <a:r>
              <a:rPr lang="de-DE" sz="2400" b="0" dirty="0" err="1" smtClean="0"/>
              <a:t>slide</a:t>
            </a:r>
            <a:r>
              <a:rPr lang="de-DE" sz="2400" b="0" dirty="0" smtClean="0"/>
              <a:t> 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/>
              <a:t>Option </a:t>
            </a:r>
            <a:r>
              <a:rPr lang="de-DE" sz="2400" dirty="0" smtClean="0"/>
              <a:t>2: New </a:t>
            </a:r>
            <a:r>
              <a:rPr lang="de-DE" sz="2400" dirty="0" err="1" smtClean="0"/>
              <a:t>trigger</a:t>
            </a:r>
            <a:r>
              <a:rPr lang="de-DE" sz="2400" dirty="0" smtClean="0"/>
              <a:t> </a:t>
            </a:r>
            <a:r>
              <a:rPr lang="de-DE" sz="2400" dirty="0" err="1" smtClean="0"/>
              <a:t>field</a:t>
            </a:r>
            <a:r>
              <a:rPr lang="de-DE" sz="2400" dirty="0" smtClean="0"/>
              <a:t> 5 </a:t>
            </a:r>
            <a:r>
              <a:rPr lang="de-DE" sz="2400" dirty="0"/>
              <a:t>(</a:t>
            </a:r>
            <a:r>
              <a:rPr lang="de-DE" sz="2400" dirty="0" err="1"/>
              <a:t>slide</a:t>
            </a:r>
            <a:r>
              <a:rPr lang="de-DE" sz="2400" dirty="0"/>
              <a:t> </a:t>
            </a:r>
            <a:r>
              <a:rPr lang="de-DE" sz="2400" dirty="0" smtClean="0"/>
              <a:t>9)</a:t>
            </a:r>
            <a:endParaRPr lang="de-D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/>
              <a:t>Option </a:t>
            </a:r>
            <a:r>
              <a:rPr lang="de-DE" sz="2400" dirty="0" smtClean="0"/>
              <a:t>3: PPDU Header </a:t>
            </a:r>
            <a:r>
              <a:rPr lang="de-DE" sz="2400" dirty="0" err="1" smtClean="0"/>
              <a:t>bit</a:t>
            </a:r>
            <a:r>
              <a:rPr lang="de-DE" sz="2400" dirty="0" smtClean="0"/>
              <a:t> </a:t>
            </a:r>
            <a:r>
              <a:rPr lang="de-DE" sz="2400" dirty="0"/>
              <a:t>(</a:t>
            </a:r>
            <a:r>
              <a:rPr lang="de-DE" sz="2400" dirty="0" err="1"/>
              <a:t>slide</a:t>
            </a:r>
            <a:r>
              <a:rPr lang="de-DE" sz="2400" dirty="0"/>
              <a:t> </a:t>
            </a:r>
            <a:r>
              <a:rPr lang="de-DE" sz="2400" dirty="0" smtClean="0"/>
              <a:t>10)</a:t>
            </a:r>
            <a:endParaRPr lang="de-D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b="0" dirty="0" err="1" smtClean="0"/>
              <a:t>none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of</a:t>
            </a:r>
            <a:r>
              <a:rPr lang="de-DE" sz="2400" b="0" dirty="0" smtClean="0"/>
              <a:t> </a:t>
            </a:r>
            <a:r>
              <a:rPr lang="de-DE" sz="2400" b="0" dirty="0" err="1" smtClean="0"/>
              <a:t>above</a:t>
            </a:r>
            <a:endParaRPr lang="en-US" sz="2400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79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3213"/>
          </a:xfrm>
        </p:spPr>
        <p:txBody>
          <a:bodyPr/>
          <a:lstStyle/>
          <a:p>
            <a:r>
              <a:rPr lang="en-US" dirty="0"/>
              <a:t>Do you agree to add to </a:t>
            </a:r>
            <a:r>
              <a:rPr lang="en-US" dirty="0" smtClean="0"/>
              <a:t>D1.4 the modification to use a reserved bit in the </a:t>
            </a:r>
            <a:r>
              <a:rPr lang="en-US" dirty="0" err="1" smtClean="0"/>
              <a:t>ToA</a:t>
            </a:r>
            <a:r>
              <a:rPr lang="en-US" dirty="0" smtClean="0"/>
              <a:t> Error Field within the FTM Frame to indicate, on which tap measurements have been performed (slide 11)?</a:t>
            </a:r>
            <a:endParaRPr lang="en-US" dirty="0"/>
          </a:p>
          <a:p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 err="1"/>
              <a:t>No</a:t>
            </a:r>
            <a:endParaRPr lang="de-DE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sz="2400" dirty="0" err="1"/>
              <a:t>Abstain</a:t>
            </a:r>
            <a:endParaRPr lang="en-US" sz="2400" dirty="0"/>
          </a:p>
          <a:p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8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[1</a:t>
            </a:r>
            <a:r>
              <a:rPr lang="en-US" dirty="0">
                <a:solidFill>
                  <a:schemeClr val="tx1"/>
                </a:solidFill>
              </a:rPr>
              <a:t>] Draft P802.11az </a:t>
            </a:r>
            <a:r>
              <a:rPr lang="en-US" dirty="0" smtClean="0">
                <a:solidFill>
                  <a:schemeClr val="tx1"/>
                </a:solidFill>
              </a:rPr>
              <a:t>D1.0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[2] "</a:t>
            </a:r>
            <a:r>
              <a:rPr lang="en-US" dirty="0" smtClean="0"/>
              <a:t>First Path FTM SFD Text", IEEE 802.11-17/1884r1</a:t>
            </a:r>
          </a:p>
          <a:p>
            <a:r>
              <a:rPr lang="en-US" dirty="0" smtClean="0"/>
              <a:t>[3] </a:t>
            </a:r>
            <a:r>
              <a:rPr lang="en-US" dirty="0"/>
              <a:t>D. W. Marquardt, “An Algorithm for Least Square Estimation of Non-Linear Parameters,” Jun. 1963</a:t>
            </a:r>
          </a:p>
          <a:p>
            <a:r>
              <a:rPr lang="en-US" dirty="0" smtClean="0"/>
              <a:t>[4] </a:t>
            </a:r>
            <a:r>
              <a:rPr lang="en-US" dirty="0"/>
              <a:t>F. Fellhauer et al., "Non-Line-of-Sight Positioning for mmWave Communications," IEEE 19th International </a:t>
            </a:r>
            <a:r>
              <a:rPr lang="en-US" dirty="0" smtClean="0"/>
              <a:t>SPAWC Workshop, </a:t>
            </a:r>
            <a:r>
              <a:rPr lang="en-US" dirty="0"/>
              <a:t>Kalamata, Greece, 2018. 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5] 11-19-1507-02-00az-clause-11-22-6-4-9-cids.docx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 anchor="ctr"/>
          <a:lstStyle/>
          <a:p>
            <a:pPr algn="ctr"/>
            <a:r>
              <a:rPr lang="en-US" sz="6600" dirty="0" smtClean="0"/>
              <a:t>APPENDIX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7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oLOS</a:t>
            </a:r>
            <a:r>
              <a:rPr lang="en-US" dirty="0" smtClean="0"/>
              <a:t> Scenario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Using preferably first path AWV and FTM measurement w.r.t. first arrival path of channel impulse response in case of obstructed LOS (</a:t>
            </a:r>
            <a:r>
              <a:rPr lang="en-US" dirty="0" err="1" smtClean="0"/>
              <a:t>oLOS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u="sng" dirty="0" smtClean="0"/>
              <a:t>Problem</a:t>
            </a:r>
            <a:r>
              <a:rPr lang="en-US" dirty="0" smtClean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Unreliable </a:t>
            </a:r>
            <a:r>
              <a:rPr lang="en-US" dirty="0" err="1" smtClean="0"/>
              <a:t>ToA</a:t>
            </a:r>
            <a:r>
              <a:rPr lang="en-US" dirty="0" smtClean="0"/>
              <a:t>, AOA, AOD measurements</a:t>
            </a:r>
          </a:p>
          <a:p>
            <a:r>
              <a:rPr lang="en-US" u="sng" dirty="0" smtClean="0"/>
              <a:t>Solution</a:t>
            </a:r>
            <a:r>
              <a:rPr lang="en-US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Additionally measure </a:t>
            </a:r>
            <a:r>
              <a:rPr lang="en-US" dirty="0" err="1"/>
              <a:t>ToA</a:t>
            </a:r>
            <a:r>
              <a:rPr lang="en-US" dirty="0"/>
              <a:t>, </a:t>
            </a:r>
            <a:r>
              <a:rPr lang="en-US" dirty="0" smtClean="0"/>
              <a:t>AOA</a:t>
            </a:r>
            <a:r>
              <a:rPr lang="en-US" dirty="0"/>
              <a:t>, </a:t>
            </a:r>
            <a:r>
              <a:rPr lang="en-US" dirty="0" smtClean="0"/>
              <a:t>AOD based on strongest arrival path of channel impulse response using regular (best) AWV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solve overdetermined system of equation (next pages)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0" indent="0"/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2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			Current method in 11az: </a:t>
            </a:r>
            <a:r>
              <a:rPr lang="en-US" dirty="0" err="1" smtClean="0"/>
              <a:t>oLOS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FE831-5A77-45F6-8E4F-E18FA8A927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416ED-A23B-41BE-9747-3131DB2F6B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Multiplizieren 17"/>
              <p:cNvSpPr/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18" name="Multiplizieren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3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Multiplizieren 31"/>
              <p:cNvSpPr/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2" name="Multiplizieren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4"/>
                <a:stretch>
                  <a:fillRect r="-173333" b="-16333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/>
          <p:cNvCxnSpPr/>
          <p:nvPr/>
        </p:nvCxnSpPr>
        <p:spPr bwMode="auto">
          <a:xfrm flipV="1">
            <a:off x="1847451" y="1674813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1128727" y="3032125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33"/>
          <p:cNvCxnSpPr/>
          <p:nvPr/>
        </p:nvCxnSpPr>
        <p:spPr bwMode="auto">
          <a:xfrm flipH="1">
            <a:off x="1150539" y="1676400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Bogen 44"/>
              <p:cNvSpPr/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080000" tIns="360000" rIns="396000" bIns="122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5" name="Bogen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0">
                <a:blip r:embed="rId5"/>
                <a:stretch>
                  <a:fillRect r="-5304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Bogen 48"/>
              <p:cNvSpPr/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288000" tIns="504000" rIns="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9" name="Bogen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0">
                <a:blip r:embed="rId7"/>
                <a:stretch>
                  <a:fillRect t="-4762" r="-146667" b="-2539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pieren 50"/>
          <p:cNvGrpSpPr/>
          <p:nvPr/>
        </p:nvGrpSpPr>
        <p:grpSpPr>
          <a:xfrm>
            <a:off x="228601" y="829257"/>
            <a:ext cx="2180825" cy="493129"/>
            <a:chOff x="2372597" y="2414365"/>
            <a:chExt cx="2312864" cy="4924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feld 52"/>
                <p:cNvSpPr txBox="1"/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600" dirty="0" smtClean="0">
                      <a:solidFill>
                        <a:schemeClr val="tx1"/>
                      </a:solidFill>
                    </a:rPr>
                    <a:t> – 2D position</a:t>
                  </a:r>
                </a:p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 	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: angular reference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feld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62" t="-10843" b="-22892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Gerader Verbinder 53" title="asdfsdafdf"/>
            <p:cNvCxnSpPr/>
            <p:nvPr/>
          </p:nvCxnSpPr>
          <p:spPr bwMode="auto">
            <a:xfrm flipV="1">
              <a:off x="2449247" y="2803766"/>
              <a:ext cx="331582" cy="7732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261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FF0000"/>
                    </a:solidFill>
                  </a:rPr>
                  <a:t>In case of obstructed LOS (</a:t>
                </a:r>
                <a:r>
                  <a:rPr lang="en-US" sz="1600" dirty="0" err="1" smtClean="0">
                    <a:solidFill>
                      <a:srgbClr val="FF0000"/>
                    </a:solidFill>
                  </a:rPr>
                  <a:t>oLOS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), accuracy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>
                        <m: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may decrease and therefore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err</m:t>
                            </m:r>
                          </m:sub>
                        </m:sSub>
                        <m:r>
                          <a:rPr lang="de-DE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blipFill rotWithShape="1">
                <a:blip r:embed="rId10"/>
                <a:stretch>
                  <a:fillRect l="-717"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Gerade Verbindung mit Pfeil 24"/>
          <p:cNvCxnSpPr/>
          <p:nvPr/>
        </p:nvCxnSpPr>
        <p:spPr bwMode="auto">
          <a:xfrm flipV="1">
            <a:off x="2144726" y="1770643"/>
            <a:ext cx="903274" cy="3375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47"/>
              <p:cNvSpPr txBox="1"/>
              <p:nvPr/>
            </p:nvSpPr>
            <p:spPr>
              <a:xfrm>
                <a:off x="1710443" y="3178141"/>
                <a:ext cx="3090157" cy="2697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I:</a:t>
                </a:r>
              </a:p>
              <a:p>
                <a:pPr marL="457200" indent="-457200">
                  <a:buAutoNum type="arabicPeriod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ISTA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443" y="3178141"/>
                <a:ext cx="3090157" cy="2697405"/>
              </a:xfrm>
              <a:prstGeom prst="rect">
                <a:avLst/>
              </a:prstGeom>
              <a:blipFill rotWithShape="0">
                <a:blip r:embed="rId11"/>
                <a:stretch>
                  <a:fillRect l="-1775" t="-1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54"/>
              <p:cNvSpPr txBox="1"/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II:</a:t>
                </a: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8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needs to be signaled by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RSTA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blipFill rotWithShape="0">
                <a:blip r:embed="rId12"/>
                <a:stretch>
                  <a:fillRect l="-1181" t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99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-839787" y="381000"/>
            <a:ext cx="10821988" cy="1065213"/>
          </a:xfrm>
        </p:spPr>
        <p:txBody>
          <a:bodyPr/>
          <a:lstStyle/>
          <a:p>
            <a:r>
              <a:rPr lang="en-US" dirty="0" smtClean="0"/>
              <a:t>FTM with </a:t>
            </a:r>
            <a:r>
              <a:rPr lang="en-US" dirty="0" smtClean="0">
                <a:solidFill>
                  <a:srgbClr val="00FF00"/>
                </a:solidFill>
              </a:rPr>
              <a:t>best path</a:t>
            </a:r>
            <a:r>
              <a:rPr lang="en-US" dirty="0" smtClean="0"/>
              <a:t> beamforming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46709" y="4938301"/>
                <a:ext cx="1754455" cy="1245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12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cenario</a:t>
                </a:r>
                <a:r>
                  <a:rPr lang="de-DE" sz="1200" b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vector</a:t>
                </a:r>
                <a:r>
                  <a:rPr lang="de-DE" sz="12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</a:t>
                </a:r>
                <a:endParaRPr lang="de-DE" sz="12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e>
                                      <m:sub>
                                        <m: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eqArr>
                                      <m:eqArrPr>
                                        <m:ctrlPr>
                                          <a:rPr lang="de-DE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sSub>
                                          <m:sSubPr>
                                            <m:ctrl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eqArr>
                                  </m:e>
                                </m:mr>
                              </m:m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09" y="4938301"/>
                <a:ext cx="1754455" cy="1245277"/>
              </a:xfrm>
              <a:prstGeom prst="rect">
                <a:avLst/>
              </a:prstGeom>
              <a:blipFill rotWithShape="0">
                <a:blip r:embed="rId2"/>
                <a:stretch>
                  <a:fillRect l="-5208" t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311025" y="3255452"/>
                <a:ext cx="2711833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6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25" y="3255452"/>
                <a:ext cx="2711833" cy="1477328"/>
              </a:xfrm>
              <a:prstGeom prst="rect">
                <a:avLst/>
              </a:prstGeom>
              <a:blipFill rotWithShape="0">
                <a:blip r:embed="rId40"/>
                <a:stretch>
                  <a:fillRect l="-3371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3357821" y="2237710"/>
                <a:ext cx="5557579" cy="4467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To localize ISTA, (1) needs to be solved: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arg</m:t>
                            </m:r>
                            <m:r>
                              <a:rPr lang="de-DE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sub>
                            </m:s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𝐼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̃"/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meas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de-DE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(1)</m:t>
                        </m:r>
                      </m:e>
                    </m:func>
                  </m:oMath>
                </a14:m>
                <a:endParaRPr lang="en-US" sz="1800" dirty="0" smtClean="0"/>
              </a:p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(i.e. by using iterative solving algorithms [3], [4])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endParaRPr lang="en-US" sz="1800" u="sng" dirty="0" smtClean="0">
                  <a:solidFill>
                    <a:schemeClr val="tx1"/>
                  </a:solidFill>
                </a:endParaRPr>
              </a:p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Assume ISTA performs calculations: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current draft allows ISTA to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acquire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provided by RSTA (LCI)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using </a:t>
                </a:r>
                <a:r>
                  <a:rPr lang="en-US" sz="1800" dirty="0">
                    <a:solidFill>
                      <a:schemeClr val="tx1"/>
                    </a:solidFill>
                  </a:rPr>
                  <a:t>FTM and first path beamforming training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</a:t>
                </a:r>
                <a:r>
                  <a:rPr lang="de-DE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using </a:t>
                </a:r>
                <a:r>
                  <a:rPr lang="en-US" sz="1800" dirty="0">
                    <a:solidFill>
                      <a:schemeClr val="tx1"/>
                    </a:solidFill>
                  </a:rPr>
                  <a:t>AOA/AOD measurement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extension required to acquire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using FTM and best path beamforming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training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</a:t>
                </a:r>
                <a:r>
                  <a:rPr lang="de-DE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using AOA/AOD measurement</a:t>
                </a:r>
              </a:p>
              <a:p>
                <a:endParaRPr lang="en-US" sz="1800" u="sng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821" y="2237710"/>
                <a:ext cx="5557579" cy="4467890"/>
              </a:xfrm>
              <a:prstGeom prst="rect">
                <a:avLst/>
              </a:prstGeom>
              <a:blipFill rotWithShape="1">
                <a:blip r:embed="rId41"/>
                <a:stretch>
                  <a:fillRect l="-987" t="-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eck 33"/>
              <p:cNvSpPr/>
              <p:nvPr/>
            </p:nvSpPr>
            <p:spPr>
              <a:xfrm>
                <a:off x="1944292" y="4908484"/>
                <a:ext cx="1442767" cy="150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200" dirty="0" smtClean="0">
                    <a:solidFill>
                      <a:schemeClr val="tx1"/>
                    </a:solidFill>
                  </a:rPr>
                  <a:t>observation </a:t>
                </a:r>
                <a:r>
                  <a:rPr lang="de-DE" sz="1200" dirty="0" err="1" smtClean="0">
                    <a:solidFill>
                      <a:schemeClr val="tx1"/>
                    </a:solidFill>
                  </a:rPr>
                  <a:t>vector</a:t>
                </a:r>
                <a:r>
                  <a:rPr lang="de-DE" sz="1200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meas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DE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292" y="4908484"/>
                <a:ext cx="1442767" cy="1508746"/>
              </a:xfrm>
              <a:prstGeom prst="rect">
                <a:avLst/>
              </a:prstGeom>
              <a:blipFill rotWithShape="0">
                <a:blip r:embed="rId42"/>
                <a:stretch>
                  <a:fillRect l="-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3124200" y="1424930"/>
                <a:ext cx="5107646" cy="88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In case of obstructed LOS (</a:t>
                </a:r>
                <a:r>
                  <a:rPr lang="en-US" sz="1600" dirty="0" err="1">
                    <a:solidFill>
                      <a:srgbClr val="FF0000"/>
                    </a:solidFill>
                  </a:rPr>
                  <a:t>oLOS</a:t>
                </a:r>
                <a:r>
                  <a:rPr lang="en-US" sz="1600" dirty="0">
                    <a:solidFill>
                      <a:srgbClr val="FF0000"/>
                    </a:solidFill>
                  </a:rPr>
                  <a:t>), accuracy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>
                        <m: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may decrease and therefore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err</m:t>
                            </m:r>
                          </m:sub>
                        </m:s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FF00"/>
                    </a:solidFill>
                  </a:rPr>
                  <a:t>Use of reflected path can improve </a:t>
                </a:r>
                <a:r>
                  <a:rPr lang="en-US" sz="1600" dirty="0" smtClean="0">
                    <a:solidFill>
                      <a:srgbClr val="00FF00"/>
                    </a:solidFill>
                  </a:rPr>
                  <a:t>accuracy</a:t>
                </a:r>
                <a:endParaRPr lang="en-US" sz="1600" dirty="0">
                  <a:solidFill>
                    <a:srgbClr val="00FF00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424930"/>
                <a:ext cx="5107646" cy="887422"/>
              </a:xfrm>
              <a:prstGeom prst="rect">
                <a:avLst/>
              </a:prstGeom>
              <a:blipFill rotWithShape="1">
                <a:blip r:embed="rId43"/>
                <a:stretch>
                  <a:fillRect l="-717" b="-8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rade Verbindung mit Pfeil 48"/>
          <p:cNvCxnSpPr/>
          <p:nvPr/>
        </p:nvCxnSpPr>
        <p:spPr bwMode="auto">
          <a:xfrm flipV="1">
            <a:off x="2144726" y="1770643"/>
            <a:ext cx="903274" cy="3375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8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12214"/>
              </p:ext>
            </p:extLst>
          </p:nvPr>
        </p:nvGraphicFramePr>
        <p:xfrm>
          <a:off x="-233027" y="1476632"/>
          <a:ext cx="533400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Multiplizieren 6"/>
              <p:cNvSpPr/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29" name="Multipliziere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1">
                <a:blip r:embed="rId44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Multiplizieren 7"/>
              <p:cNvSpPr/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0" name="Multiplizier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1">
                <a:blip r:embed="rId45"/>
                <a:stretch>
                  <a:fillRect r="-176667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r Verbinder 8"/>
          <p:cNvCxnSpPr/>
          <p:nvPr/>
        </p:nvCxnSpPr>
        <p:spPr bwMode="auto">
          <a:xfrm flipV="1">
            <a:off x="1876425" y="1570036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r Verbinder 9"/>
          <p:cNvCxnSpPr/>
          <p:nvPr/>
        </p:nvCxnSpPr>
        <p:spPr bwMode="auto">
          <a:xfrm flipV="1">
            <a:off x="1157701" y="2927348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r Verbinder 10"/>
          <p:cNvCxnSpPr/>
          <p:nvPr/>
        </p:nvCxnSpPr>
        <p:spPr bwMode="auto">
          <a:xfrm flipH="1">
            <a:off x="1179513" y="1571623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Bogen 11"/>
              <p:cNvSpPr/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468000" tIns="108000" rIns="36000" bIns="540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6" name="Bogen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1">
                <a:blip r:embed="rId46"/>
                <a:stretch>
                  <a:fillRect r="-173333" b="-3492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Bogen 12"/>
              <p:cNvSpPr/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368000" tIns="504000" rIns="396000" bIns="140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8" name="Bogen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1">
                <a:blip r:embed="rId47"/>
                <a:stretch>
                  <a:fillRect r="-73276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Gerader Verbinder 17"/>
          <p:cNvCxnSpPr/>
          <p:nvPr/>
        </p:nvCxnSpPr>
        <p:spPr bwMode="auto">
          <a:xfrm flipH="1" flipV="1">
            <a:off x="316642" y="1968120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r Verbinder 20"/>
          <p:cNvCxnSpPr>
            <a:endCxn id="30" idx="1"/>
          </p:cNvCxnSpPr>
          <p:nvPr/>
        </p:nvCxnSpPr>
        <p:spPr bwMode="auto">
          <a:xfrm flipV="1">
            <a:off x="325438" y="1574798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Bogen 21"/>
              <p:cNvSpPr/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116000" tIns="0" rIns="266400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1" name="Bogen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blipFill rotWithShape="1">
                <a:blip r:embed="rId48"/>
                <a:stretch>
                  <a:fillRect l="-29586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Bogen 22"/>
              <p:cNvSpPr/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360000" tIns="0" rIns="1620000" bIns="1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5" name="Bogen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blipFill rotWithShape="1">
                <a:blip r:embed="rId49"/>
                <a:stretch>
                  <a:fillRect l="-37410" b="-1205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Multiplizieren 23"/>
              <p:cNvSpPr/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44000" tIns="45720" rIns="3600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S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6" name="Multiplizieren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blipFill rotWithShape="1">
                <a:blip r:embed="rId50"/>
                <a:stretch>
                  <a:fillRect t="-160000" r="-18387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2"/>
              <p:cNvSpPr txBox="1"/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blipFill rotWithShape="1">
                <a:blip r:embed="rId51"/>
                <a:stretch>
                  <a:fillRect l="-2198"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3"/>
              <p:cNvSpPr txBox="1"/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blipFill rotWithShape="1">
                <a:blip r:embed="rId52"/>
                <a:stretch>
                  <a:fillRect l="-2151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feld 36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99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81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covers comments </a:t>
            </a:r>
            <a:r>
              <a:rPr lang="en-US" dirty="0" smtClean="0"/>
              <a:t>open CIDs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FTM measurement for strongest CIR tap for </a:t>
            </a:r>
            <a:r>
              <a:rPr lang="en-US" dirty="0"/>
              <a:t>PDMG/PEDMG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CID #: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1425: DMG capability for strongest path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1427: R2I / I2R </a:t>
            </a:r>
            <a:r>
              <a:rPr lang="en-US" dirty="0" err="1" smtClean="0"/>
              <a:t>ToA</a:t>
            </a:r>
            <a:r>
              <a:rPr lang="en-US" dirty="0" smtClean="0"/>
              <a:t> Type to distinguish </a:t>
            </a:r>
            <a:r>
              <a:rPr lang="en-US" dirty="0" err="1" smtClean="0"/>
              <a:t>bw</a:t>
            </a:r>
            <a:r>
              <a:rPr lang="en-US" dirty="0" smtClean="0"/>
              <a:t>. first vs. strongest tap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2349</a:t>
            </a:r>
            <a:r>
              <a:rPr lang="en-US" dirty="0" smtClean="0"/>
              <a:t>: option to include strongest tap FTM with new trigger field 5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presentations shows the motivation behind these comments and proposes corresponding resolutions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41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Simulation results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089238" y="1190244"/>
                <a:ext cx="54677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dirty="0" smtClean="0">
                    <a:solidFill>
                      <a:schemeClr val="tx1"/>
                    </a:solidFill>
                  </a:rPr>
                  <a:t>accuracy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improvements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≈20…30%</m:t>
                    </m:r>
                  </m:oMath>
                </a14:m>
                <a:r>
                  <a:rPr lang="de-DE" sz="2000" dirty="0" smtClean="0">
                    <a:solidFill>
                      <a:schemeClr val="tx1"/>
                    </a:solidFill>
                  </a:rPr>
                  <a:t>,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when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NLOS FTM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is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included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in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positioning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process</a:t>
                </a:r>
                <a:endParaRPr lang="en-US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238" y="1190244"/>
                <a:ext cx="5467726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446" t="-4310" r="-16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/>
          <p:cNvSpPr/>
          <p:nvPr/>
        </p:nvSpPr>
        <p:spPr bwMode="auto">
          <a:xfrm>
            <a:off x="7718989" y="3184888"/>
            <a:ext cx="304800" cy="288547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8"/>
          <a:stretch/>
        </p:blipFill>
        <p:spPr>
          <a:xfrm>
            <a:off x="3710182" y="2039513"/>
            <a:ext cx="4704545" cy="36754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5112721" y="5766265"/>
                <a:ext cx="205521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cm</m:t>
                          </m:r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721" y="5766265"/>
                <a:ext cx="2055210" cy="246221"/>
              </a:xfrm>
              <a:prstGeom prst="rect">
                <a:avLst/>
              </a:prstGeom>
              <a:blipFill rotWithShape="0">
                <a:blip r:embed="rId5"/>
                <a:stretch>
                  <a:fillRect t="-10000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/>
              <p:cNvSpPr/>
              <p:nvPr/>
            </p:nvSpPr>
            <p:spPr>
              <a:xfrm rot="16200000">
                <a:off x="2571505" y="3414055"/>
                <a:ext cx="169071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err</m:t>
                          </m:r>
                        </m:sub>
                      </m:sSub>
                      <m:r>
                        <a:rPr lang="de-D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571505" y="3414055"/>
                <a:ext cx="1690717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854924"/>
              </p:ext>
            </p:extLst>
          </p:nvPr>
        </p:nvGraphicFramePr>
        <p:xfrm>
          <a:off x="-233027" y="1476632"/>
          <a:ext cx="533400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Multiplizieren 24"/>
              <p:cNvSpPr/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25" name="Multiplizieren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7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Multiplizieren 25"/>
              <p:cNvSpPr/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26" name="Multiplizieren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8"/>
                <a:stretch>
                  <a:fillRect r="-17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Gerader Verbinder 26"/>
          <p:cNvCxnSpPr/>
          <p:nvPr/>
        </p:nvCxnSpPr>
        <p:spPr bwMode="auto">
          <a:xfrm flipV="1">
            <a:off x="1876425" y="1570036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r Verbinder 27"/>
          <p:cNvCxnSpPr/>
          <p:nvPr/>
        </p:nvCxnSpPr>
        <p:spPr bwMode="auto">
          <a:xfrm flipV="1">
            <a:off x="1157701" y="2927348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Gerader Verbinder 28"/>
          <p:cNvCxnSpPr/>
          <p:nvPr/>
        </p:nvCxnSpPr>
        <p:spPr bwMode="auto">
          <a:xfrm flipH="1">
            <a:off x="1179513" y="1571623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Bogen 29"/>
              <p:cNvSpPr/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468000" tIns="108000" rIns="36000" bIns="540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0" name="Bogen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0">
                <a:blip r:embed="rId9"/>
                <a:stretch>
                  <a:fillRect r="-173333" b="-3492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Bogen 30"/>
              <p:cNvSpPr/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368000" tIns="504000" rIns="396000" bIns="140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1" name="Bogen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0">
                <a:blip r:embed="rId10"/>
                <a:stretch>
                  <a:fillRect r="-72414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rader Verbinder 31"/>
          <p:cNvCxnSpPr/>
          <p:nvPr/>
        </p:nvCxnSpPr>
        <p:spPr bwMode="auto">
          <a:xfrm flipH="1" flipV="1">
            <a:off x="316642" y="1968120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r Verbinder 32"/>
          <p:cNvCxnSpPr>
            <a:endCxn id="26" idx="1"/>
          </p:cNvCxnSpPr>
          <p:nvPr/>
        </p:nvCxnSpPr>
        <p:spPr bwMode="auto">
          <a:xfrm flipV="1">
            <a:off x="325438" y="1574798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Bogen 33"/>
              <p:cNvSpPr/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116000" tIns="0" rIns="266400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4" name="Bogen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blipFill rotWithShape="0">
                <a:blip r:embed="rId11"/>
                <a:stretch>
                  <a:fillRect l="-29586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Multiplizieren 34"/>
              <p:cNvSpPr/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44000" tIns="45720" rIns="3600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S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5" name="Multiplizieren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12"/>
                <a:stretch>
                  <a:fillRect t="-160000" r="-180645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3297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blipFill rotWithShape="0">
                <a:blip r:embed="rId14"/>
                <a:stretch>
                  <a:fillRect l="-3226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 flipV="1">
            <a:off x="4357487" y="2399848"/>
            <a:ext cx="150019" cy="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/>
          <p:cNvCxnSpPr/>
          <p:nvPr/>
        </p:nvCxnSpPr>
        <p:spPr bwMode="auto">
          <a:xfrm flipH="1">
            <a:off x="4823389" y="2396655"/>
            <a:ext cx="269081" cy="4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Gerade Verbindung mit Pfeil 44"/>
          <p:cNvCxnSpPr/>
          <p:nvPr/>
        </p:nvCxnSpPr>
        <p:spPr bwMode="auto">
          <a:xfrm flipH="1" flipV="1">
            <a:off x="5630653" y="2394864"/>
            <a:ext cx="759610" cy="1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5331187" y="3313969"/>
                <a:ext cx="2869286" cy="107721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err="1" smtClean="0">
                    <a:solidFill>
                      <a:schemeClr val="tx1"/>
                    </a:solidFill>
                  </a:rPr>
                  <a:t>error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reduction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@ 90</a:t>
                </a:r>
                <a:r>
                  <a:rPr lang="de-DE" sz="1600" b="0" baseline="30000" dirty="0" smtClean="0">
                    <a:solidFill>
                      <a:schemeClr val="tx1"/>
                    </a:solidFill>
                  </a:rPr>
                  <a:t>th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ercentile</a:t>
                </a:r>
                <a:endParaRPr lang="de-DE" sz="1600" b="0" dirty="0" smtClean="0">
                  <a:solidFill>
                    <a:schemeClr val="tx1"/>
                  </a:solidFill>
                </a:endParaRPr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smtClean="0">
                    <a:solidFill>
                      <a:schemeClr val="tx1"/>
                    </a:solidFill>
                  </a:rPr>
                  <a:t>A: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75 </m:t>
                    </m:r>
                    <m:r>
                      <m:rPr>
                        <m:sty m:val="p"/>
                      </m:rP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(27.5%)</m:t>
                    </m:r>
                  </m:oMath>
                </a14:m>
                <a:endParaRPr lang="en-US" sz="1600" dirty="0" smtClean="0"/>
              </a:p>
              <a:p>
                <a:pPr marL="84138" indent="-84138" defTabSz="631825">
                  <a:tabLst>
                    <a:tab pos="442913" algn="l"/>
                  </a:tabLst>
                </a:pPr>
                <a:r>
                  <a:rPr lang="de-DE" sz="1600" dirty="0">
                    <a:solidFill>
                      <a:schemeClr val="tx1"/>
                    </a:solidFill>
                  </a:rPr>
                  <a:t>B</a:t>
                </a:r>
                <a:r>
                  <a:rPr lang="de-DE" sz="1600" dirty="0" smtClean="0">
                    <a:solidFill>
                      <a:schemeClr val="tx1"/>
                    </a:solidFill>
                  </a:rPr>
                  <a:t>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10.5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(25.4%)</m:t>
                    </m:r>
                  </m:oMath>
                </a14:m>
                <a:endParaRPr lang="en-US" sz="1600" dirty="0" smtClean="0"/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dirty="0" smtClean="0">
                    <a:solidFill>
                      <a:schemeClr val="tx1"/>
                    </a:solidFill>
                  </a:rPr>
                  <a:t>C: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25.34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(30.3%)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187" y="3313969"/>
                <a:ext cx="2869286" cy="1077218"/>
              </a:xfrm>
              <a:prstGeom prst="rect">
                <a:avLst/>
              </a:prstGeom>
              <a:blipFill rotWithShape="0">
                <a:blip r:embed="rId15"/>
                <a:stretch>
                  <a:fillRect l="-1059" t="-1124" b="-618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lussdiagramm: Verbindungsstelle 51"/>
          <p:cNvSpPr/>
          <p:nvPr/>
        </p:nvSpPr>
        <p:spPr bwMode="auto">
          <a:xfrm>
            <a:off x="4357487" y="2113606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4875419" y="2113606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5894995" y="2113606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Bogen 55"/>
              <p:cNvSpPr/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360000" tIns="0" rIns="1620000" bIns="1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56" name="Bogen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blipFill rotWithShape="0">
                <a:blip r:embed="rId16"/>
                <a:stretch>
                  <a:fillRect l="-37410" b="-109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155893" y="4231322"/>
                <a:ext cx="3558820" cy="2166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 dirty="0" smtClean="0">
                    <a:solidFill>
                      <a:schemeClr val="tx1"/>
                    </a:solidFill>
                  </a:rPr>
                  <a:t>Parameters: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various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positions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on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regular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-grid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, in center of scenario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Room Dimensions: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×20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Realizations: </a:t>
                </a:r>
                <a14:m>
                  <m:oMath xmlns:m="http://schemas.openxmlformats.org/officeDocument/2006/math"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=4000</m:t>
                    </m:r>
                  </m:oMath>
                </a14:m>
                <a:endParaRPr lang="de-DE" sz="1200" b="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FTM inaccuracy: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TOF</m:t>
                        </m:r>
                      </m:sub>
                      <m:sup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Angular inaccuracy</a:t>
                </a:r>
                <a:r>
                  <a:rPr lang="en-US" sz="1200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AOA</m:t>
                        </m:r>
                        <m: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  <m:sup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chemeClr val="tx1"/>
                    </a:solidFill>
                  </a:rPr>
                  <a:t>I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naccuracy </a:t>
                </a:r>
                <a:r>
                  <a:rPr lang="en-US" sz="1200" dirty="0">
                    <a:solidFill>
                      <a:schemeClr val="tx1"/>
                    </a:solidFill>
                  </a:rPr>
                  <a:t>of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AOA/D, TOF equal </a:t>
                </a:r>
                <a:r>
                  <a:rPr lang="en-US" sz="1200" dirty="0">
                    <a:solidFill>
                      <a:schemeClr val="tx1"/>
                    </a:solidFill>
                  </a:rPr>
                  <a:t>for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both paths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eq. (1) </a:t>
                </a:r>
                <a:r>
                  <a:rPr lang="en-US" sz="1200" dirty="0">
                    <a:solidFill>
                      <a:schemeClr val="tx1"/>
                    </a:solidFill>
                  </a:rPr>
                  <a:t>solved with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Levenberg</a:t>
                </a:r>
                <a:r>
                  <a:rPr lang="en-US" sz="1200" dirty="0">
                    <a:solidFill>
                      <a:schemeClr val="tx1"/>
                    </a:solidFill>
                  </a:rPr>
                  <a:t>–Marquardt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algorithm</a:t>
                </a:r>
              </a:p>
              <a:p>
                <a:r>
                  <a:rPr lang="en-US" sz="1200" u="sng" dirty="0" smtClean="0">
                    <a:solidFill>
                      <a:schemeClr val="tx1"/>
                    </a:solidFill>
                  </a:rPr>
                  <a:t>NOTE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: LOS in figure refers to noisy LOS due to obstruction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93" y="4231322"/>
                <a:ext cx="3558820" cy="2166042"/>
              </a:xfrm>
              <a:prstGeom prst="rect">
                <a:avLst/>
              </a:prstGeom>
              <a:blipFill rotWithShape="1">
                <a:blip r:embed="rId17"/>
                <a:stretch>
                  <a:fillRect l="-172"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lussdiagramm: Verbindungsstelle 51"/>
          <p:cNvSpPr/>
          <p:nvPr/>
        </p:nvSpPr>
        <p:spPr bwMode="auto">
          <a:xfrm>
            <a:off x="5212536" y="4572000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40" name="Flussdiagramm: Verbindungsstelle 52"/>
          <p:cNvSpPr/>
          <p:nvPr/>
        </p:nvSpPr>
        <p:spPr bwMode="auto">
          <a:xfrm>
            <a:off x="5212536" y="4894262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42" name="Flussdiagramm: Verbindungsstelle 53"/>
          <p:cNvSpPr/>
          <p:nvPr/>
        </p:nvSpPr>
        <p:spPr bwMode="auto">
          <a:xfrm>
            <a:off x="5212536" y="5181600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37109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Strongest</a:t>
            </a:r>
            <a:r>
              <a:rPr lang="de-DE" dirty="0" smtClean="0"/>
              <a:t> </a:t>
            </a:r>
            <a:r>
              <a:rPr lang="de-DE" dirty="0" err="1" smtClean="0"/>
              <a:t>Tap</a:t>
            </a:r>
            <a:r>
              <a:rPr lang="de-DE" dirty="0" smtClean="0"/>
              <a:t> FTM</a:t>
            </a:r>
            <a:r>
              <a:rPr lang="en-US" dirty="0"/>
              <a:t> for PDMG/PEDMG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graphicFrame>
        <p:nvGraphicFramePr>
          <p:cNvPr id="8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31767"/>
              </p:ext>
            </p:extLst>
          </p:nvPr>
        </p:nvGraphicFramePr>
        <p:xfrm>
          <a:off x="-9525" y="1571538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Multiplizieren 6"/>
          <p:cNvSpPr/>
          <p:nvPr/>
        </p:nvSpPr>
        <p:spPr bwMode="auto">
          <a:xfrm>
            <a:off x="1023937" y="2869854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n w="0"/>
              <a:solidFill>
                <a:srgbClr val="000000"/>
              </a:solidFill>
            </a:endParaRPr>
          </a:p>
        </p:txBody>
      </p:sp>
      <p:sp>
        <p:nvSpPr>
          <p:cNvPr id="10" name="Multiplizieren 7"/>
          <p:cNvSpPr/>
          <p:nvPr/>
        </p:nvSpPr>
        <p:spPr bwMode="auto">
          <a:xfrm>
            <a:off x="1719676" y="1517338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n w="0"/>
              <a:solidFill>
                <a:srgbClr val="000000"/>
              </a:solidFill>
            </a:endParaRPr>
          </a:p>
        </p:txBody>
      </p:sp>
      <p:cxnSp>
        <p:nvCxnSpPr>
          <p:cNvPr id="13" name="Gerader Verbinder 10"/>
          <p:cNvCxnSpPr/>
          <p:nvPr/>
        </p:nvCxnSpPr>
        <p:spPr bwMode="auto">
          <a:xfrm flipH="1">
            <a:off x="1179513" y="1666529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Gerader Verbinder 17"/>
          <p:cNvCxnSpPr/>
          <p:nvPr/>
        </p:nvCxnSpPr>
        <p:spPr bwMode="auto">
          <a:xfrm flipH="1" flipV="1">
            <a:off x="316642" y="2063026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Gerader Verbinder 20"/>
          <p:cNvCxnSpPr>
            <a:endCxn id="10" idx="1"/>
          </p:cNvCxnSpPr>
          <p:nvPr/>
        </p:nvCxnSpPr>
        <p:spPr bwMode="auto">
          <a:xfrm flipV="1">
            <a:off x="325438" y="1669704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Multiplizieren 23"/>
          <p:cNvSpPr/>
          <p:nvPr/>
        </p:nvSpPr>
        <p:spPr bwMode="auto">
          <a:xfrm>
            <a:off x="155893" y="1902817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n w="0"/>
              <a:solidFill>
                <a:srgbClr val="000000"/>
              </a:solidFill>
            </a:endParaRPr>
          </a:p>
        </p:txBody>
      </p:sp>
      <p:sp>
        <p:nvSpPr>
          <p:cNvPr id="23" name="Textfeld 36"/>
          <p:cNvSpPr txBox="1"/>
          <p:nvPr/>
        </p:nvSpPr>
        <p:spPr>
          <a:xfrm>
            <a:off x="1404952" y="2179529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9525" y="1092999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reflector / scatterer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96072" y="1517338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RSTA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53176" y="2892623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I</a:t>
            </a:r>
            <a:r>
              <a:rPr lang="en-US" sz="1400" dirty="0" smtClean="0">
                <a:solidFill>
                  <a:srgbClr val="000000"/>
                </a:solidFill>
              </a:rPr>
              <a:t>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76875" y="2111229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obstacle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20798247">
            <a:off x="452705" y="1555837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7986674">
            <a:off x="772193" y="2223477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433592" y="5791200"/>
            <a:ext cx="8447088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7150" indent="0"/>
            <a:r>
              <a:rPr lang="en-US" sz="2200" dirty="0" smtClean="0">
                <a:sym typeface="Wingdings" panose="05000000000000000000" pitchFamily="2" charset="2"/>
              </a:rPr>
              <a:t> </a:t>
            </a:r>
            <a:r>
              <a:rPr lang="en-US" sz="2200" dirty="0" smtClean="0"/>
              <a:t>need to allow for </a:t>
            </a:r>
            <a:r>
              <a:rPr lang="en-US" sz="2200" dirty="0" err="1" smtClean="0"/>
              <a:t>ToA</a:t>
            </a:r>
            <a:r>
              <a:rPr lang="en-US" sz="2200" dirty="0" smtClean="0"/>
              <a:t> based on strongest arrival path of CIR</a:t>
            </a:r>
            <a:endParaRPr lang="en-US" sz="2200" dirty="0"/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2971800" y="1557326"/>
            <a:ext cx="6172200" cy="18716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cases, </a:t>
            </a:r>
            <a:r>
              <a:rPr lang="en-US" dirty="0"/>
              <a:t>where </a:t>
            </a:r>
            <a:r>
              <a:rPr lang="en-US" dirty="0" err="1"/>
              <a:t>ToA</a:t>
            </a:r>
            <a:r>
              <a:rPr lang="en-US" dirty="0"/>
              <a:t> and AOA/AOD measurements of </a:t>
            </a:r>
            <a:r>
              <a:rPr lang="en-US" u="sng" dirty="0"/>
              <a:t>reflected path</a:t>
            </a:r>
            <a:r>
              <a:rPr lang="en-US" dirty="0"/>
              <a:t> </a:t>
            </a:r>
            <a:r>
              <a:rPr lang="en-US" dirty="0" smtClean="0"/>
              <a:t>using strongest CIR tap are </a:t>
            </a:r>
            <a:r>
              <a:rPr lang="en-US" dirty="0"/>
              <a:t>of </a:t>
            </a:r>
            <a:r>
              <a:rPr lang="en-US" dirty="0" smtClean="0"/>
              <a:t>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devices </a:t>
            </a:r>
            <a:r>
              <a:rPr lang="en-US" dirty="0"/>
              <a:t>not capable of first path </a:t>
            </a:r>
            <a:r>
              <a:rPr lang="en-US" dirty="0" smtClean="0"/>
              <a:t>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unambiguous LOS vs. NLOS TOF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simple LOS/NLOS </a:t>
            </a:r>
            <a:r>
              <a:rPr lang="en-US" dirty="0" smtClean="0"/>
              <a:t>discrimination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TOF measurements of reflected paths </a:t>
            </a:r>
            <a:r>
              <a:rPr lang="en-US" dirty="0" smtClean="0"/>
              <a:t>(precise clock </a:t>
            </a:r>
            <a:r>
              <a:rPr lang="en-US" dirty="0"/>
              <a:t>offset </a:t>
            </a:r>
            <a:r>
              <a:rPr lang="en-US" dirty="0" smtClean="0"/>
              <a:t>estimation)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TOF and AOA/AOD measurements for enhanced </a:t>
            </a:r>
            <a:r>
              <a:rPr lang="en-US" dirty="0" err="1"/>
              <a:t>oLOS</a:t>
            </a:r>
            <a:r>
              <a:rPr lang="en-US" dirty="0"/>
              <a:t> positioning (see appendix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using </a:t>
            </a:r>
            <a:r>
              <a:rPr lang="en-US" dirty="0"/>
              <a:t>measurements </a:t>
            </a:r>
            <a:r>
              <a:rPr lang="en-US" dirty="0" smtClean="0"/>
              <a:t>based on both regular and best path FTM exchange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381000"/>
            <a:ext cx="7770813" cy="1065213"/>
          </a:xfrm>
        </p:spPr>
        <p:txBody>
          <a:bodyPr/>
          <a:lstStyle/>
          <a:p>
            <a:r>
              <a:rPr lang="de-DE" dirty="0" smtClean="0"/>
              <a:t>Motivation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219200"/>
            <a:ext cx="7453463" cy="25370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and optionally AOA/AOD measurements </a:t>
            </a:r>
            <a:r>
              <a:rPr lang="en-US" u="sng" dirty="0" smtClean="0"/>
              <a:t>of </a:t>
            </a:r>
            <a:r>
              <a:rPr lang="en-US" u="sng" dirty="0"/>
              <a:t>strongest arrival </a:t>
            </a:r>
            <a:r>
              <a:rPr lang="en-US" u="sng" dirty="0" smtClean="0"/>
              <a:t>path (tap)</a:t>
            </a:r>
            <a:r>
              <a:rPr lang="en-US" dirty="0" smtClean="0"/>
              <a:t> of the CIR may be required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precise clock offset estimation </a:t>
            </a:r>
            <a:r>
              <a:rPr lang="en-US" sz="1900" dirty="0" smtClean="0"/>
              <a:t>in obstructed LOS (</a:t>
            </a:r>
            <a:r>
              <a:rPr lang="en-US" sz="1900" dirty="0" err="1" smtClean="0"/>
              <a:t>oLOS</a:t>
            </a:r>
            <a:r>
              <a:rPr lang="en-US" sz="1900" dirty="0" smtClean="0"/>
              <a:t>) scenarios, e.g., for sync of wireless speakers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synchronization of multiple wireless speakers in </a:t>
            </a:r>
            <a:r>
              <a:rPr lang="en-US" sz="1700" dirty="0" err="1" smtClean="0"/>
              <a:t>oLOS</a:t>
            </a:r>
            <a:r>
              <a:rPr lang="en-US" sz="170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strongest tap FTM provides higher SNR </a:t>
            </a:r>
            <a:r>
              <a:rPr lang="en-US" sz="1700" dirty="0" smtClean="0">
                <a:sym typeface="Wingdings" panose="05000000000000000000" pitchFamily="2" charset="2"/>
              </a:rPr>
              <a:t></a:t>
            </a:r>
            <a:r>
              <a:rPr lang="en-US" sz="1700" dirty="0" smtClean="0"/>
              <a:t> more precise synchronization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28" name="Inhaltsplatzhalter 2"/>
          <p:cNvSpPr txBox="1">
            <a:spLocks/>
          </p:cNvSpPr>
          <p:nvPr/>
        </p:nvSpPr>
        <p:spPr bwMode="auto">
          <a:xfrm>
            <a:off x="661416" y="3581400"/>
            <a:ext cx="5290365" cy="2126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200" kern="0" dirty="0" smtClean="0"/>
              <a:t>enhanced positioning in </a:t>
            </a:r>
            <a:r>
              <a:rPr lang="en-US" sz="7200" kern="0" dirty="0" err="1" smtClean="0"/>
              <a:t>oLOS</a:t>
            </a:r>
            <a:r>
              <a:rPr lang="en-US" sz="7200" kern="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400" kern="0" dirty="0" smtClean="0"/>
              <a:t>in addition to First Path measurements perform FTM based on strongest arrival path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800" kern="0" dirty="0" smtClean="0"/>
              <a:t>unknown reflector position, but additional AOA/AOD/</a:t>
            </a:r>
            <a:r>
              <a:rPr lang="en-US" sz="6800" kern="0" dirty="0" err="1" smtClean="0"/>
              <a:t>ToA</a:t>
            </a:r>
            <a:r>
              <a:rPr lang="en-US" sz="6800" kern="0" dirty="0" smtClean="0"/>
              <a:t> measurements</a:t>
            </a:r>
          </a:p>
          <a:p>
            <a:pPr marL="1657350" lvl="3" indent="-285750">
              <a:buFont typeface="Wingdings"/>
              <a:buChar char="à"/>
            </a:pPr>
            <a:r>
              <a:rPr lang="en-US" sz="6400" kern="0" dirty="0" smtClean="0">
                <a:sym typeface="Wingdings" panose="05000000000000000000" pitchFamily="2" charset="2"/>
              </a:rPr>
              <a:t>solve overdetermined system of equations (see appendix) </a:t>
            </a:r>
            <a:br>
              <a:rPr lang="en-US" sz="6400" kern="0" dirty="0" smtClean="0">
                <a:sym typeface="Wingdings" panose="05000000000000000000" pitchFamily="2" charset="2"/>
              </a:rPr>
            </a:br>
            <a:r>
              <a:rPr lang="en-US" sz="6400" kern="0" dirty="0" smtClean="0">
                <a:sym typeface="Wingdings" panose="05000000000000000000" pitchFamily="2" charset="2"/>
              </a:rPr>
              <a:t> ~ 25% accuracy improvement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7600" kern="0" dirty="0" smtClean="0"/>
              <a:t>simple LOS/NLOS discrimination</a:t>
            </a:r>
            <a:endParaRPr lang="en-US" sz="7600" kern="0" dirty="0"/>
          </a:p>
        </p:txBody>
      </p:sp>
      <p:graphicFrame>
        <p:nvGraphicFramePr>
          <p:cNvPr id="30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71036"/>
              </p:ext>
            </p:extLst>
          </p:nvPr>
        </p:nvGraphicFramePr>
        <p:xfrm>
          <a:off x="6172200" y="4754646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Multiplizieren 6"/>
          <p:cNvSpPr/>
          <p:nvPr/>
        </p:nvSpPr>
        <p:spPr bwMode="auto">
          <a:xfrm>
            <a:off x="7205662" y="6052962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u="none" strike="noStrike" normalizeH="0" baseline="0" dirty="0" smtClean="0">
              <a:ln w="0"/>
              <a:solidFill>
                <a:schemeClr val="tx1"/>
              </a:solidFill>
              <a:effectLst/>
              <a:ea typeface="MS Gothic" charset="-128"/>
            </a:endParaRPr>
          </a:p>
        </p:txBody>
      </p:sp>
      <p:sp>
        <p:nvSpPr>
          <p:cNvPr id="32" name="Multiplizieren 7"/>
          <p:cNvSpPr/>
          <p:nvPr/>
        </p:nvSpPr>
        <p:spPr bwMode="auto">
          <a:xfrm>
            <a:off x="7901401" y="4700446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Gerader Verbinder 10"/>
          <p:cNvCxnSpPr/>
          <p:nvPr/>
        </p:nvCxnSpPr>
        <p:spPr bwMode="auto">
          <a:xfrm flipH="1">
            <a:off x="7361238" y="4849637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17"/>
          <p:cNvCxnSpPr/>
          <p:nvPr/>
        </p:nvCxnSpPr>
        <p:spPr bwMode="auto">
          <a:xfrm flipH="1" flipV="1">
            <a:off x="6498367" y="5246134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r Verbinder 20"/>
          <p:cNvCxnSpPr>
            <a:endCxn id="32" idx="1"/>
          </p:cNvCxnSpPr>
          <p:nvPr/>
        </p:nvCxnSpPr>
        <p:spPr bwMode="auto">
          <a:xfrm flipV="1">
            <a:off x="6507163" y="4852812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Multiplizieren 23"/>
          <p:cNvSpPr/>
          <p:nvPr/>
        </p:nvSpPr>
        <p:spPr bwMode="auto">
          <a:xfrm>
            <a:off x="6337618" y="5085925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586677" y="5362637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276107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reflector / scatterer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77797" y="4700446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34901" y="6075731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58600" y="5294337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obstacle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20798247">
            <a:off x="6634430" y="4738945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43" name="TextBox 29"/>
          <p:cNvSpPr txBox="1"/>
          <p:nvPr/>
        </p:nvSpPr>
        <p:spPr>
          <a:xfrm rot="17986674">
            <a:off x="6953918" y="5406585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FTM for PDMG/PEDMG in </a:t>
            </a:r>
            <a:r>
              <a:rPr lang="en-US" dirty="0" smtClean="0"/>
              <a:t>D1.0/1.4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468312" y="1544637"/>
            <a:ext cx="8218488" cy="272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FTM procedure with trigger field = 1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initiating FTM exchange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performing FTM with regular AWV acc. to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19/11-19-0666-01-00az-d3-0-bug-fixes.docx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[2], it was motivated to select first path usage for FTM for </a:t>
            </a:r>
            <a:r>
              <a:rPr lang="en-US" dirty="0" err="1"/>
              <a:t>oLOS</a:t>
            </a:r>
            <a:r>
              <a:rPr lang="en-US" dirty="0"/>
              <a:t> cases to obtain correct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introduced trigger field = 2 in the FTM Request Action </a:t>
            </a:r>
            <a:r>
              <a:rPr lang="en-US" dirty="0" smtClean="0"/>
              <a:t>field </a:t>
            </a:r>
            <a:r>
              <a:rPr lang="en-US" dirty="0"/>
              <a:t>for first path AWV setting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21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99485"/>
              </p:ext>
            </p:extLst>
          </p:nvPr>
        </p:nvGraphicFramePr>
        <p:xfrm>
          <a:off x="6172200" y="4754646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Multiplizieren 6"/>
          <p:cNvSpPr/>
          <p:nvPr/>
        </p:nvSpPr>
        <p:spPr bwMode="auto">
          <a:xfrm>
            <a:off x="7205662" y="6052962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u="none" strike="noStrike" normalizeH="0" baseline="0" dirty="0" smtClean="0">
              <a:ln w="0"/>
              <a:solidFill>
                <a:schemeClr val="tx1"/>
              </a:solidFill>
              <a:effectLst/>
              <a:ea typeface="MS Gothic" charset="-128"/>
            </a:endParaRPr>
          </a:p>
        </p:txBody>
      </p:sp>
      <p:sp>
        <p:nvSpPr>
          <p:cNvPr id="30" name="Multiplizieren 7"/>
          <p:cNvSpPr/>
          <p:nvPr/>
        </p:nvSpPr>
        <p:spPr bwMode="auto">
          <a:xfrm>
            <a:off x="7901401" y="4700446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Gerader Verbinder 10"/>
          <p:cNvCxnSpPr/>
          <p:nvPr/>
        </p:nvCxnSpPr>
        <p:spPr bwMode="auto">
          <a:xfrm flipH="1">
            <a:off x="7361238" y="4849637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r Verbinder 17"/>
          <p:cNvCxnSpPr/>
          <p:nvPr/>
        </p:nvCxnSpPr>
        <p:spPr bwMode="auto">
          <a:xfrm flipH="1" flipV="1">
            <a:off x="6498367" y="5246134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20"/>
          <p:cNvCxnSpPr>
            <a:endCxn id="30" idx="1"/>
          </p:cNvCxnSpPr>
          <p:nvPr/>
        </p:nvCxnSpPr>
        <p:spPr bwMode="auto">
          <a:xfrm flipV="1">
            <a:off x="6507163" y="4852812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Multiplizieren 23"/>
          <p:cNvSpPr/>
          <p:nvPr/>
        </p:nvSpPr>
        <p:spPr bwMode="auto">
          <a:xfrm>
            <a:off x="6337618" y="5085925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feld 36"/>
          <p:cNvSpPr txBox="1"/>
          <p:nvPr/>
        </p:nvSpPr>
        <p:spPr>
          <a:xfrm>
            <a:off x="7586677" y="5362637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172200" y="4276107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reflector / scatterer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77797" y="4700446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34901" y="6075731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058600" y="5294337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obstacle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20798247">
            <a:off x="6634430" y="4738945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42" name="TextBox 29"/>
          <p:cNvSpPr txBox="1"/>
          <p:nvPr/>
        </p:nvSpPr>
        <p:spPr>
          <a:xfrm rot="17986674">
            <a:off x="6953918" y="5406585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en-US" sz="2800" dirty="0"/>
              <a:t>FTM for </a:t>
            </a:r>
            <a:r>
              <a:rPr lang="en-US" sz="2800" dirty="0" smtClean="0"/>
              <a:t>PDMG/PEDMG </a:t>
            </a:r>
            <a:r>
              <a:rPr lang="de-DE" sz="2800" dirty="0"/>
              <a:t>in </a:t>
            </a:r>
            <a:r>
              <a:rPr lang="de-DE" sz="2800" dirty="0" smtClean="0"/>
              <a:t>D1.0</a:t>
            </a:r>
            <a:r>
              <a:rPr lang="en-US" sz="2800" dirty="0" smtClean="0"/>
              <a:t>: </a:t>
            </a:r>
            <a:r>
              <a:rPr lang="de-DE" sz="2800" dirty="0" err="1" smtClean="0"/>
              <a:t>Drawbacks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524000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Trigger field = 2 in </a:t>
            </a:r>
            <a:r>
              <a:rPr lang="en-US" dirty="0" err="1" smtClean="0"/>
              <a:t>oLOS</a:t>
            </a:r>
            <a:r>
              <a:rPr lang="en-US" dirty="0" smtClean="0"/>
              <a:t> scenario: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due to weaker signal contributions on first arrival path, </a:t>
            </a:r>
            <a:r>
              <a:rPr lang="en-US" dirty="0" err="1" smtClean="0"/>
              <a:t>ToA</a:t>
            </a:r>
            <a:r>
              <a:rPr lang="en-US" dirty="0" smtClean="0"/>
              <a:t>/angular measurements may be inaccurate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Trigger </a:t>
            </a:r>
            <a:r>
              <a:rPr lang="en-US" dirty="0"/>
              <a:t>field = </a:t>
            </a:r>
            <a:r>
              <a:rPr lang="en-US" dirty="0" smtClean="0"/>
              <a:t>1 </a:t>
            </a:r>
            <a:r>
              <a:rPr lang="en-US" dirty="0"/>
              <a:t>in </a:t>
            </a:r>
            <a:r>
              <a:rPr lang="en-US" dirty="0" err="1"/>
              <a:t>oLOS</a:t>
            </a:r>
            <a:r>
              <a:rPr lang="en-US" dirty="0"/>
              <a:t> scenario</a:t>
            </a:r>
            <a:r>
              <a:rPr lang="en-US" dirty="0" smtClean="0"/>
              <a:t>: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measurement based on best CIR tap not possible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588095" y="4484901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4154201"/>
            <a:ext cx="195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</a:rPr>
              <a:t>trigger field 1: using regular AWV</a:t>
            </a:r>
            <a:endParaRPr lang="en-US" sz="1600" dirty="0">
              <a:solidFill>
                <a:srgbClr val="00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740495" y="3562581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200400" y="3589978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42661" y="4505425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76810" y="4184452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338736" y="4350653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5407369" y="3759255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569295" y="4322565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721695" y="4400074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950295" y="4405248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627305" y="5732356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828800" y="5280952"/>
            <a:ext cx="1872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trigger field 2: using first path AWV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779705" y="4810036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239610" y="483743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1871" y="5752880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V="1">
            <a:off x="4216020" y="5284240"/>
            <a:ext cx="0" cy="4429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4377946" y="5542073"/>
            <a:ext cx="0" cy="1902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446579" y="5204563"/>
            <a:ext cx="0" cy="5256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5608505" y="5644959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5760905" y="5680813"/>
            <a:ext cx="0" cy="49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5989505" y="5687957"/>
            <a:ext cx="0" cy="474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3891813" y="5876836"/>
            <a:ext cx="13595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low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8295" y="5876836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high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83"/>
          <p:cNvCxnSpPr/>
          <p:nvPr/>
        </p:nvCxnSpPr>
        <p:spPr bwMode="auto">
          <a:xfrm flipV="1">
            <a:off x="5302595" y="4350652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83"/>
          <p:cNvCxnSpPr/>
          <p:nvPr/>
        </p:nvCxnSpPr>
        <p:spPr bwMode="auto">
          <a:xfrm flipV="1">
            <a:off x="5310215" y="5646287"/>
            <a:ext cx="0" cy="800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740495" y="4254265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111368" y="4052065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3779705" y="5483152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6150578" y="5280952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4045295" y="3660374"/>
            <a:ext cx="533400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5151304" y="3660374"/>
            <a:ext cx="884715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083427" y="3686727"/>
            <a:ext cx="396183" cy="23316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58639" y="3612438"/>
            <a:ext cx="216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cannot be used so far!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1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en-US" sz="2800" dirty="0"/>
              <a:t>FTM for </a:t>
            </a:r>
            <a:r>
              <a:rPr lang="en-US" sz="2800" dirty="0" smtClean="0"/>
              <a:t>PDMG/PEDMG </a:t>
            </a:r>
            <a:r>
              <a:rPr lang="de-DE" sz="2800" dirty="0"/>
              <a:t>in </a:t>
            </a:r>
            <a:r>
              <a:rPr lang="de-DE" sz="2800" dirty="0" smtClean="0"/>
              <a:t>D1.0</a:t>
            </a:r>
            <a:r>
              <a:rPr lang="en-US" sz="2800" dirty="0" smtClean="0"/>
              <a:t>: </a:t>
            </a:r>
            <a:r>
              <a:rPr lang="de-DE" sz="2800" dirty="0" err="1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711063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 </a:t>
            </a:r>
            <a:r>
              <a:rPr lang="en-US" dirty="0" err="1" smtClean="0"/>
              <a:t>ToA</a:t>
            </a:r>
            <a:r>
              <a:rPr lang="en-US" dirty="0" smtClean="0"/>
              <a:t> measurement and exchange based on strongest CIR tap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allows estimation of TOF of strongest path, which may result from NLOS component in case of </a:t>
            </a:r>
            <a:r>
              <a:rPr lang="en-US" dirty="0" err="1" smtClean="0"/>
              <a:t>oLOS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588095" y="4256301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3925601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FF00"/>
                </a:solidFill>
              </a:rPr>
              <a:t>trigger field 1: using regular AWV </a:t>
            </a:r>
            <a:br>
              <a:rPr lang="en-US" sz="1600" u="sng" dirty="0" smtClean="0">
                <a:solidFill>
                  <a:srgbClr val="00FF00"/>
                </a:solidFill>
              </a:rPr>
            </a:br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en-US" sz="1600" u="sng" dirty="0" smtClean="0">
                <a:solidFill>
                  <a:srgbClr val="00FF00"/>
                </a:solidFill>
              </a:rPr>
              <a:t>first CIR 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740495" y="3333981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200400" y="3361378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42661" y="4276825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76810" y="3955852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338736" y="4122053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5407369" y="3530655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569295" y="4093965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721695" y="4171474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950295" y="4176648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83"/>
          <p:cNvCxnSpPr/>
          <p:nvPr/>
        </p:nvCxnSpPr>
        <p:spPr bwMode="auto">
          <a:xfrm flipV="1">
            <a:off x="5302595" y="4122052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740495" y="4025665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111368" y="3823465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4045295" y="3431774"/>
            <a:ext cx="533400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5151304" y="3431774"/>
            <a:ext cx="884715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91813" y="5648236"/>
            <a:ext cx="13595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low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188295" y="5648236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high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3588095" y="5508322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828800" y="5177622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</a:rPr>
              <a:t>trigger field 1: using regular AWV</a:t>
            </a:r>
          </a:p>
          <a:p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strongest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CIR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3740495" y="4586002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200400" y="4613399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742661" y="5528846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 flipV="1">
            <a:off x="4176810" y="5207873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4338736" y="5374074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5407369" y="4782676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5569295" y="5345986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flipV="1">
            <a:off x="5721695" y="5423495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5950295" y="5428669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3"/>
          <p:cNvCxnSpPr/>
          <p:nvPr/>
        </p:nvCxnSpPr>
        <p:spPr bwMode="auto">
          <a:xfrm flipV="1">
            <a:off x="5302595" y="5374073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3740495" y="5277686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111368" y="5075486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41" name="Right Arrow 40"/>
          <p:cNvSpPr/>
          <p:nvPr/>
        </p:nvSpPr>
        <p:spPr bwMode="auto">
          <a:xfrm>
            <a:off x="6072964" y="4758531"/>
            <a:ext cx="396183" cy="23316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48176" y="4684242"/>
            <a:ext cx="216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new: can be used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de-DE" sz="2800" dirty="0" err="1" smtClean="0"/>
              <a:t>Strongest</a:t>
            </a:r>
            <a:r>
              <a:rPr lang="de-DE" sz="2800" dirty="0" smtClean="0"/>
              <a:t> </a:t>
            </a:r>
            <a:r>
              <a:rPr lang="de-DE" sz="2800" dirty="0" err="1" smtClean="0"/>
              <a:t>Tap</a:t>
            </a:r>
            <a:r>
              <a:rPr lang="de-DE" sz="2800" dirty="0" smtClean="0"/>
              <a:t> FTM</a:t>
            </a:r>
            <a:r>
              <a:rPr lang="en-US" sz="2800" dirty="0" smtClean="0"/>
              <a:t>: </a:t>
            </a:r>
            <a:r>
              <a:rPr lang="de-DE" sz="2800" dirty="0" err="1" smtClean="0"/>
              <a:t>Required</a:t>
            </a:r>
            <a:r>
              <a:rPr lang="de-DE" sz="2800" dirty="0" smtClean="0"/>
              <a:t> </a:t>
            </a:r>
            <a:r>
              <a:rPr lang="de-DE" sz="2800" dirty="0" err="1" smtClean="0"/>
              <a:t>Changes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711063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FTM Request: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indicate w.r.t. which tap 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AoA</a:t>
            </a:r>
            <a:r>
              <a:rPr lang="en-US" dirty="0" smtClean="0"/>
              <a:t>/</a:t>
            </a:r>
            <a:r>
              <a:rPr lang="en-US" dirty="0" err="1" smtClean="0"/>
              <a:t>AoD</a:t>
            </a:r>
            <a:r>
              <a:rPr lang="en-US" dirty="0" smtClean="0"/>
              <a:t> is measured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Option 1: </a:t>
            </a:r>
            <a:r>
              <a:rPr lang="en-US" dirty="0" err="1" smtClean="0"/>
              <a:t>ToA</a:t>
            </a:r>
            <a:r>
              <a:rPr lang="en-US" dirty="0" smtClean="0"/>
              <a:t> type 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Option 2: new trigger field 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Option 3: PPDU header flag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FTM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feedback, which tap was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Error in LMR: not possible for PDMG / EPDMG STAs</a:t>
            </a:r>
          </a:p>
          <a:p>
            <a:pPr marL="857250" lvl="2" indent="0"/>
            <a:r>
              <a:rPr lang="en-DE" dirty="0" smtClean="0">
                <a:sym typeface="Wingdings" panose="05000000000000000000" pitchFamily="2" charset="2"/>
              </a:rPr>
              <a:t>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/>
              <a:t>ToA</a:t>
            </a:r>
            <a:r>
              <a:rPr lang="en-US" dirty="0" smtClean="0"/>
              <a:t> Error in FTM Frame / FTM Action Field format (</a:t>
            </a:r>
            <a:r>
              <a:rPr lang="en-DE" b="1" dirty="0"/>
              <a:t>9.6.7.33</a:t>
            </a:r>
            <a:r>
              <a:rPr lang="de-DE" dirty="0" smtClean="0"/>
              <a:t>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8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Option 1: Enabling Strongest Tap FTM for PDMG/PEDMG – </a:t>
            </a:r>
            <a:r>
              <a:rPr lang="en-US" dirty="0" err="1" smtClean="0"/>
              <a:t>ToA</a:t>
            </a:r>
            <a:r>
              <a:rPr lang="en-US" dirty="0" smtClean="0"/>
              <a:t> 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R2I / I2R </a:t>
            </a:r>
            <a:r>
              <a:rPr lang="en-US" dirty="0" err="1"/>
              <a:t>ToA</a:t>
            </a:r>
            <a:r>
              <a:rPr lang="en-US" dirty="0"/>
              <a:t> Type </a:t>
            </a:r>
            <a:r>
              <a:rPr lang="en-US" dirty="0" smtClean="0"/>
              <a:t>from Ranging Parameters (</a:t>
            </a:r>
            <a:r>
              <a:rPr lang="en-DE" dirty="0" smtClean="0"/>
              <a:t>9.4.2.279</a:t>
            </a:r>
            <a:r>
              <a:rPr lang="de-DE" dirty="0" smtClean="0"/>
              <a:t>)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FTM </a:t>
            </a:r>
            <a:r>
              <a:rPr lang="en-US" dirty="0" smtClean="0"/>
              <a:t>Request (</a:t>
            </a:r>
            <a:r>
              <a:rPr lang="en-DE" dirty="0" smtClean="0"/>
              <a:t>9.6.7.32</a:t>
            </a:r>
            <a:r>
              <a:rPr lang="de-DE" dirty="0" smtClean="0"/>
              <a:t>): CID 1427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original definition: distinguish </a:t>
            </a:r>
            <a:r>
              <a:rPr lang="en-US" sz="1800" dirty="0" err="1" smtClean="0"/>
              <a:t>bw</a:t>
            </a:r>
            <a:r>
              <a:rPr lang="en-US" sz="1800" dirty="0" smtClean="0"/>
              <a:t>. time or frequency domain </a:t>
            </a:r>
            <a:r>
              <a:rPr lang="en-US" sz="1800" dirty="0" err="1" smtClean="0"/>
              <a:t>ToA</a:t>
            </a:r>
            <a:r>
              <a:rPr lang="en-US" sz="1800" dirty="0" smtClean="0"/>
              <a:t> estimation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makes sense for OFDM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 smtClean="0"/>
              <a:t>proposal</a:t>
            </a:r>
            <a:r>
              <a:rPr lang="en-US" sz="1800" dirty="0" smtClean="0"/>
              <a:t>: redefinition for PDMG/PEDMG in SC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ToA</a:t>
            </a:r>
            <a:r>
              <a:rPr lang="en-US" sz="1800" dirty="0" smtClean="0"/>
              <a:t> Type subfield indicates, if the </a:t>
            </a:r>
            <a:r>
              <a:rPr lang="en-US" sz="1800" dirty="0" err="1" smtClean="0"/>
              <a:t>ToA</a:t>
            </a:r>
            <a:r>
              <a:rPr lang="en-US" sz="1800" dirty="0" smtClean="0"/>
              <a:t> timestamp shall be performed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on the first arrival tap of the CIR (if set to 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or the strongest tap of the CIR (if set to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alternatively use reserved bit in Ranging Parameters field </a:t>
            </a:r>
            <a:r>
              <a:rPr lang="en-US" sz="1800" dirty="0" smtClean="0"/>
              <a:t>format (B22/23/46/47)</a:t>
            </a:r>
            <a:endParaRPr lang="en-US" sz="1800" dirty="0"/>
          </a:p>
          <a:p>
            <a:pPr marL="0" indent="0"/>
            <a:endParaRPr lang="en-US" dirty="0" smtClean="0"/>
          </a:p>
          <a:p>
            <a:pPr marL="2743200" lvl="6" indent="0"/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dirty="0"/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580216" y="5844093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732616" y="4921773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732616" y="492177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34782" y="5864617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V="1">
            <a:off x="1168931" y="5543644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1330857" y="5709845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2399490" y="5118447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2561416" y="5681757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2713816" y="5759266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2942416" y="5764440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4800600" y="5844093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V="1">
            <a:off x="4953000" y="4921773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4953000" y="492177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55166" y="5864617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 flipV="1">
            <a:off x="5389315" y="5543644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5551241" y="5709845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6619874" y="5118447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781800" y="5681757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934200" y="5755400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7162800" y="5764440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2818591" y="5320525"/>
            <a:ext cx="1339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</a:rPr>
              <a:t>ToA</a:t>
            </a:r>
            <a:r>
              <a:rPr lang="en-US" sz="1600" b="1" dirty="0" smtClean="0">
                <a:solidFill>
                  <a:schemeClr val="tx1"/>
                </a:solidFill>
              </a:rPr>
              <a:t> Type = 0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982807" y="5310921"/>
            <a:ext cx="1339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</a:rPr>
              <a:t>ToA</a:t>
            </a:r>
            <a:r>
              <a:rPr lang="en-US" sz="1600" b="1" dirty="0" smtClean="0">
                <a:solidFill>
                  <a:schemeClr val="tx1"/>
                </a:solidFill>
              </a:rPr>
              <a:t> Type = 1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4"/>
              <p:cNvSpPr txBox="1"/>
              <p:nvPr/>
            </p:nvSpPr>
            <p:spPr>
              <a:xfrm>
                <a:off x="997447" y="5836681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836681"/>
                <a:ext cx="4208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4"/>
              <p:cNvSpPr txBox="1"/>
              <p:nvPr/>
            </p:nvSpPr>
            <p:spPr>
              <a:xfrm>
                <a:off x="6495190" y="5794067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94067"/>
                <a:ext cx="42082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/>
          <p:cNvCxnSpPr/>
          <p:nvPr/>
        </p:nvCxnSpPr>
        <p:spPr bwMode="auto">
          <a:xfrm flipH="1" flipV="1">
            <a:off x="1172383" y="5811209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Gerader Verbinder 43"/>
          <p:cNvCxnSpPr/>
          <p:nvPr/>
        </p:nvCxnSpPr>
        <p:spPr bwMode="auto">
          <a:xfrm flipH="1" flipV="1">
            <a:off x="6624331" y="5806383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935168" y="6046113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55506" y="6046113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55552" y="6046113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75890" y="6046113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46" name="Straight Connector 83"/>
          <p:cNvCxnSpPr/>
          <p:nvPr/>
        </p:nvCxnSpPr>
        <p:spPr bwMode="auto">
          <a:xfrm flipV="1">
            <a:off x="6490369" y="5709007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83"/>
          <p:cNvCxnSpPr/>
          <p:nvPr/>
        </p:nvCxnSpPr>
        <p:spPr bwMode="auto">
          <a:xfrm flipV="1">
            <a:off x="2273637" y="5712873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013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Option 2: Enabling </a:t>
            </a:r>
            <a:r>
              <a:rPr lang="en-US" dirty="0"/>
              <a:t>Strongest Tap </a:t>
            </a:r>
            <a:r>
              <a:rPr lang="en-US" dirty="0" smtClean="0"/>
              <a:t>FTM </a:t>
            </a:r>
            <a:r>
              <a:rPr lang="en-US" dirty="0"/>
              <a:t>for PDMG/PEDMG – </a:t>
            </a:r>
            <a:r>
              <a:rPr lang="en-US" dirty="0" smtClean="0"/>
              <a:t>New Trigger Field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78913"/>
            <a:ext cx="85344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Introduce </a:t>
            </a:r>
            <a:r>
              <a:rPr lang="en-US" sz="2000" dirty="0"/>
              <a:t>new trigger field = 5 option for PDMG/PEDMG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using regular (best path) AWV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support AOA/AOD measurements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ToA</a:t>
            </a:r>
            <a:r>
              <a:rPr lang="en-US" sz="1800" dirty="0"/>
              <a:t> timestamp shall be based on the </a:t>
            </a:r>
            <a:r>
              <a:rPr lang="en-US" sz="1800" u="sng" dirty="0"/>
              <a:t>strongest arrival path</a:t>
            </a:r>
            <a:r>
              <a:rPr lang="en-US" sz="1800" dirty="0"/>
              <a:t> of the </a:t>
            </a:r>
            <a:r>
              <a:rPr lang="en-US" sz="1800" dirty="0" smtClean="0"/>
              <a:t>CIR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relates to comment 2349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/>
            <a:endParaRPr lang="en-US" sz="1800" dirty="0"/>
          </a:p>
          <a:p>
            <a:pPr marL="457200" lvl="1" indent="0"/>
            <a:endParaRPr lang="en-US" sz="1800" dirty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371600" lvl="3" indent="0"/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80216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32616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32616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734782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1168931" y="5498671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330857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399490" y="5073474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2561416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2713816" y="5714293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942416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4800600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953000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4953000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55166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 flipV="1">
            <a:off x="5389315" y="5498671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5551241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19874" y="5073474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6781800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934200" y="571042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7162800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818591" y="5275552"/>
            <a:ext cx="1601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Trigger field = 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982807" y="5265948"/>
            <a:ext cx="1601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Trigger field = 5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64"/>
              <p:cNvSpPr txBox="1"/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64"/>
              <p:cNvSpPr txBox="1"/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Gerader Verbinder 7"/>
          <p:cNvCxnSpPr/>
          <p:nvPr/>
        </p:nvCxnSpPr>
        <p:spPr bwMode="auto">
          <a:xfrm flipH="1" flipV="1">
            <a:off x="1172383" y="5766236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Gerader Verbinder 43"/>
          <p:cNvCxnSpPr/>
          <p:nvPr/>
        </p:nvCxnSpPr>
        <p:spPr bwMode="auto">
          <a:xfrm flipH="1" flipV="1">
            <a:off x="6624331" y="5761410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935168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255506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55552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75890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135" name="Straight Connector 83"/>
          <p:cNvCxnSpPr/>
          <p:nvPr/>
        </p:nvCxnSpPr>
        <p:spPr bwMode="auto">
          <a:xfrm flipV="1">
            <a:off x="6490369" y="5664034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83"/>
          <p:cNvCxnSpPr/>
          <p:nvPr/>
        </p:nvCxnSpPr>
        <p:spPr bwMode="auto">
          <a:xfrm flipV="1">
            <a:off x="2273637" y="5667900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9384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LA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WLAN_template</Template>
  <TotalTime>1526</TotalTime>
  <Words>1545</Words>
  <Application>Microsoft Office PowerPoint</Application>
  <PresentationFormat>On-screen Show (4:3)</PresentationFormat>
  <Paragraphs>388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MS Gothic</vt:lpstr>
      <vt:lpstr>Arial</vt:lpstr>
      <vt:lpstr>Cambria Math</vt:lpstr>
      <vt:lpstr>Symbol</vt:lpstr>
      <vt:lpstr>Times New Roman</vt:lpstr>
      <vt:lpstr>Wingdings</vt:lpstr>
      <vt:lpstr>WLAN_template</vt:lpstr>
      <vt:lpstr>Document</vt:lpstr>
      <vt:lpstr>PowerPoint Presentation</vt:lpstr>
      <vt:lpstr>Abstract</vt:lpstr>
      <vt:lpstr>Motivation </vt:lpstr>
      <vt:lpstr> FTM for PDMG/PEDMG in D1.0/1.4</vt:lpstr>
      <vt:lpstr>FTM for PDMG/PEDMG in D1.0: Drawbacks</vt:lpstr>
      <vt:lpstr>FTM for PDMG/PEDMG in D1.0: Proposal</vt:lpstr>
      <vt:lpstr>Strongest Tap FTM: Required Changes</vt:lpstr>
      <vt:lpstr>Option 1: Enabling Strongest Tap FTM for PDMG/PEDMG – ToA Definition </vt:lpstr>
      <vt:lpstr>Option 2: Enabling Strongest Tap FTM for PDMG/PEDMG – New Trigger Field </vt:lpstr>
      <vt:lpstr>Option 3: Enabling Strongest Tap FTM for PDMG/PEDMG – PPDU Header Definition </vt:lpstr>
      <vt:lpstr>ToA Error Field in FTM Frame</vt:lpstr>
      <vt:lpstr>Strawpoll 1</vt:lpstr>
      <vt:lpstr>Strawpoll 2</vt:lpstr>
      <vt:lpstr>Strawpoll 3</vt:lpstr>
      <vt:lpstr>References</vt:lpstr>
      <vt:lpstr>PowerPoint Presentation</vt:lpstr>
      <vt:lpstr>oLOS Scenario</vt:lpstr>
      <vt:lpstr>   Current method in 11az: oLOS</vt:lpstr>
      <vt:lpstr>FTM with best path beamforming</vt:lpstr>
      <vt:lpstr>PowerPoint Presentation</vt:lpstr>
      <vt:lpstr>Strongest Tap FTM for PDMG/PEDMG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Direction Measurement SFD text</dc:title>
  <dc:creator>Assaf Kasher</dc:creator>
  <cp:lastModifiedBy>Loghin, Nabil</cp:lastModifiedBy>
  <cp:revision>398</cp:revision>
  <cp:lastPrinted>1601-01-01T00:00:00Z</cp:lastPrinted>
  <dcterms:created xsi:type="dcterms:W3CDTF">2018-01-11T11:47:16Z</dcterms:created>
  <dcterms:modified xsi:type="dcterms:W3CDTF">2019-10-02T11:35:53Z</dcterms:modified>
</cp:coreProperties>
</file>