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66" r:id="rId20"/>
    <p:sldId id="334" r:id="rId21"/>
    <p:sldId id="322" r:id="rId22"/>
    <p:sldId id="323" r:id="rId23"/>
    <p:sldId id="367" r:id="rId24"/>
    <p:sldId id="368" r:id="rId25"/>
    <p:sldId id="369" r:id="rId26"/>
    <p:sldId id="370" r:id="rId27"/>
    <p:sldId id="325" r:id="rId28"/>
    <p:sldId id="326" r:id="rId29"/>
    <p:sldId id="341" r:id="rId30"/>
    <p:sldId id="336" r:id="rId31"/>
    <p:sldId id="318" r:id="rId32"/>
    <p:sldId id="355" r:id="rId33"/>
    <p:sldId id="357" r:id="rId34"/>
    <p:sldId id="372" r:id="rId35"/>
    <p:sldId id="373" r:id="rId36"/>
    <p:sldId id="371" r:id="rId37"/>
    <p:sldId id="319" r:id="rId38"/>
    <p:sldId id="342" r:id="rId39"/>
    <p:sldId id="344" r:id="rId40"/>
    <p:sldId id="346" r:id="rId41"/>
    <p:sldId id="374" r:id="rId42"/>
    <p:sldId id="375" r:id="rId43"/>
    <p:sldId id="378" r:id="rId44"/>
    <p:sldId id="376" r:id="rId45"/>
    <p:sldId id="377" r:id="rId46"/>
    <p:sldId id="365" r:id="rId47"/>
    <p:sldId id="349" r:id="rId48"/>
    <p:sldId id="315" r:id="rId49"/>
    <p:sldId id="312" r:id="rId50"/>
    <p:sldId id="259" r:id="rId51"/>
    <p:sldId id="260" r:id="rId52"/>
    <p:sldId id="261" r:id="rId53"/>
    <p:sldId id="262" r:id="rId54"/>
    <p:sldId id="263" r:id="rId55"/>
    <p:sldId id="264"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66"/>
            <p14:sldId id="334"/>
            <p14:sldId id="322"/>
            <p14:sldId id="323"/>
            <p14:sldId id="367"/>
            <p14:sldId id="368"/>
            <p14:sldId id="369"/>
            <p14:sldId id="370"/>
            <p14:sldId id="325"/>
            <p14:sldId id="326"/>
          </p14:sldIdLst>
        </p14:section>
        <p14:section name="Day 2" id="{AF565E1E-37B3-4982-AAA3-17998117A1D0}">
          <p14:sldIdLst>
            <p14:sldId id="341"/>
            <p14:sldId id="336"/>
            <p14:sldId id="318"/>
            <p14:sldId id="355"/>
            <p14:sldId id="357"/>
            <p14:sldId id="372"/>
            <p14:sldId id="373"/>
            <p14:sldId id="371"/>
            <p14:sldId id="319"/>
          </p14:sldIdLst>
        </p14:section>
        <p14:section name="Day 3" id="{A03B3DEA-4680-48DB-9008-5B6E42F8D147}">
          <p14:sldIdLst>
            <p14:sldId id="342"/>
            <p14:sldId id="344"/>
            <p14:sldId id="346"/>
            <p14:sldId id="374"/>
            <p14:sldId id="375"/>
            <p14:sldId id="378"/>
            <p14:sldId id="376"/>
            <p14:sldId id="377"/>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30" autoAdjust="0"/>
    <p:restoredTop sz="94660"/>
  </p:normalViewPr>
  <p:slideViewPr>
    <p:cSldViewPr>
      <p:cViewPr>
        <p:scale>
          <a:sx n="75" d="100"/>
          <a:sy n="75" d="100"/>
        </p:scale>
        <p:origin x="540" y="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773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206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315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1055863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8777627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66094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39794174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29502806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335686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2019-11-07</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9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meeting</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ad hoc (15min).</a:t>
            </a:r>
          </a:p>
          <a:p>
            <a:pPr algn="just">
              <a:spcBef>
                <a:spcPct val="20000"/>
              </a:spcBef>
              <a:buFontTx/>
              <a:buChar char="•"/>
            </a:pPr>
            <a:r>
              <a:rPr lang="en-US" altLang="en-US" sz="2000" b="0" dirty="0"/>
              <a:t>Consider comment resolution submission (as needed).</a:t>
            </a:r>
          </a:p>
          <a:p>
            <a:pPr algn="just">
              <a:spcBef>
                <a:spcPct val="20000"/>
              </a:spcBef>
              <a:buFontTx/>
              <a:buChar char="•"/>
            </a:pPr>
            <a:r>
              <a:rPr lang="en-US" altLang="en-US" sz="2000" b="0" dirty="0"/>
              <a:t>Planning for the upcoming IEEE week (special order  Friday 16:00, 15min).</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82742824"/>
              </p:ext>
            </p:extLst>
          </p:nvPr>
        </p:nvGraphicFramePr>
        <p:xfrm>
          <a:off x="914401" y="1340768"/>
          <a:ext cx="11014247" cy="5059584"/>
        </p:xfrm>
        <a:graphic>
          <a:graphicData uri="http://schemas.openxmlformats.org/drawingml/2006/table">
            <a:tbl>
              <a:tblPr firstRow="1" bandRow="1">
                <a:tableStyleId>{21E4AEA4-8DFA-4A89-87EB-49C32662AFE0}</a:tableStyleId>
              </a:tblPr>
              <a:tblGrid>
                <a:gridCol w="1285795">
                  <a:extLst>
                    <a:ext uri="{9D8B030D-6E8A-4147-A177-3AD203B41FA5}">
                      <a16:colId xmlns:a16="http://schemas.microsoft.com/office/drawing/2014/main" val="20000"/>
                    </a:ext>
                  </a:extLst>
                </a:gridCol>
                <a:gridCol w="1743846">
                  <a:extLst>
                    <a:ext uri="{9D8B030D-6E8A-4147-A177-3AD203B41FA5}">
                      <a16:colId xmlns:a16="http://schemas.microsoft.com/office/drawing/2014/main" val="20001"/>
                    </a:ext>
                  </a:extLst>
                </a:gridCol>
                <a:gridCol w="6904486">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332739">
                <a:tc>
                  <a:txBody>
                    <a:bodyPr/>
                    <a:lstStyle/>
                    <a:p>
                      <a:pPr marL="0" algn="l" defTabSz="914400" rtl="0" eaLnBrk="1" latinLnBrk="0" hangingPunct="1"/>
                      <a:r>
                        <a:rPr lang="en-US" sz="1600" kern="1200" dirty="0">
                          <a:solidFill>
                            <a:schemeClr val="dk1"/>
                          </a:solidFill>
                          <a:latin typeface="+mn-lt"/>
                          <a:ea typeface="+mn-ea"/>
                          <a:cs typeface="+mn-cs"/>
                        </a:rPr>
                        <a:t>11-19-1715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Ad</a:t>
                      </a:r>
                      <a:r>
                        <a:rPr lang="en-US" sz="1600" kern="1200" baseline="0" dirty="0">
                          <a:solidFill>
                            <a:schemeClr val="dk1"/>
                          </a:solidFill>
                          <a:latin typeface="+mn-lt"/>
                          <a:ea typeface="+mn-ea"/>
                          <a:cs typeface="+mn-cs"/>
                        </a:rPr>
                        <a:t>-Hoc</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7"/>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5959061"/>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32317672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217695878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9523851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855439188"/>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132468969"/>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794866998"/>
                  </a:ext>
                </a:extLst>
              </a:tr>
            </a:tbl>
          </a:graphicData>
        </a:graphic>
      </p:graphicFrame>
    </p:spTree>
    <p:extLst>
      <p:ext uri="{BB962C8B-B14F-4D97-AF65-F5344CB8AC3E}">
        <p14:creationId xmlns:p14="http://schemas.microsoft.com/office/powerpoint/2010/main" val="219221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8326708"/>
              </p:ext>
            </p:extLst>
          </p:nvPr>
        </p:nvGraphicFramePr>
        <p:xfrm>
          <a:off x="695400" y="1340768"/>
          <a:ext cx="11014246" cy="3535616"/>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7560840">
                  <a:extLst>
                    <a:ext uri="{9D8B030D-6E8A-4147-A177-3AD203B41FA5}">
                      <a16:colId xmlns:a16="http://schemas.microsoft.com/office/drawing/2014/main" val="20002"/>
                    </a:ext>
                  </a:extLst>
                </a:gridCol>
                <a:gridCol w="936103">
                  <a:extLst>
                    <a:ext uri="{9D8B030D-6E8A-4147-A177-3AD203B41FA5}">
                      <a16:colId xmlns:a16="http://schemas.microsoft.com/office/drawing/2014/main" val="20003"/>
                    </a:ext>
                  </a:extLst>
                </a:gridCol>
              </a:tblGrid>
              <a:tr h="332739">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457192">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3"/>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11-19-1762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82872">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miscellaneous unassigned CIDs</a:t>
                      </a:r>
                    </a:p>
                  </a:txBody>
                  <a:tcPr anchor="ctr"/>
                </a:tc>
                <a:tc>
                  <a:txBody>
                    <a:bodyPr/>
                    <a:lstStyle/>
                    <a:p>
                      <a:r>
                        <a:rPr lang="en-US" sz="1600" dirty="0"/>
                        <a:t>CR</a:t>
                      </a:r>
                    </a:p>
                  </a:txBody>
                  <a:tcPr marT="45712" marB="45712"/>
                </a:tc>
                <a:extLst>
                  <a:ext uri="{0D108BD9-81ED-4DB2-BD59-A6C34878D82A}">
                    <a16:rowId xmlns:a16="http://schemas.microsoft.com/office/drawing/2014/main" val="10007"/>
                  </a:ext>
                </a:extLst>
              </a:tr>
              <a:tr h="182872">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algn="l"/>
                      <a:endParaRPr lang="en-US" sz="1600" b="0" dirty="0">
                        <a:effectLst/>
                      </a:endParaRPr>
                    </a:p>
                  </a:txBody>
                  <a:tcPr anchor="ctr"/>
                </a:tc>
                <a:tc>
                  <a:txBody>
                    <a:bodyPr/>
                    <a:lstStyle/>
                    <a:p>
                      <a:endParaRPr lang="en-US" sz="1600" dirty="0"/>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6525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meeting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373800"/>
              </p:ext>
            </p:extLst>
          </p:nvPr>
        </p:nvGraphicFramePr>
        <p:xfrm>
          <a:off x="914401" y="1340768"/>
          <a:ext cx="10460567" cy="1493456"/>
        </p:xfrm>
        <a:graphic>
          <a:graphicData uri="http://schemas.openxmlformats.org/drawingml/2006/table">
            <a:tbl>
              <a:tblPr firstRow="1" bandRow="1">
                <a:tableStyleId>{21E4AEA4-8DFA-4A89-87EB-49C32662AFE0}</a:tableStyleId>
              </a:tblPr>
              <a:tblGrid>
                <a:gridCol w="1566971">
                  <a:extLst>
                    <a:ext uri="{9D8B030D-6E8A-4147-A177-3AD203B41FA5}">
                      <a16:colId xmlns:a16="http://schemas.microsoft.com/office/drawing/2014/main" val="20000"/>
                    </a:ext>
                  </a:extLst>
                </a:gridCol>
                <a:gridCol w="2015607">
                  <a:extLst>
                    <a:ext uri="{9D8B030D-6E8A-4147-A177-3AD203B41FA5}">
                      <a16:colId xmlns:a16="http://schemas.microsoft.com/office/drawing/2014/main" val="20001"/>
                    </a:ext>
                  </a:extLst>
                </a:gridCol>
                <a:gridCol w="4552289">
                  <a:extLst>
                    <a:ext uri="{9D8B030D-6E8A-4147-A177-3AD203B41FA5}">
                      <a16:colId xmlns:a16="http://schemas.microsoft.com/office/drawing/2014/main" val="20002"/>
                    </a:ext>
                  </a:extLst>
                </a:gridCol>
                <a:gridCol w="2325700">
                  <a:extLst>
                    <a:ext uri="{9D8B030D-6E8A-4147-A177-3AD203B41FA5}">
                      <a16:colId xmlns:a16="http://schemas.microsoft.com/office/drawing/2014/main" val="20003"/>
                    </a:ext>
                  </a:extLst>
                </a:gridCol>
              </a:tblGrid>
              <a:tr h="332739">
                <a:tc>
                  <a:txBody>
                    <a:bodyPr/>
                    <a:lstStyle/>
                    <a:p>
                      <a:pPr algn="ctr"/>
                      <a:r>
                        <a:rPr lang="en-US" sz="2000" dirty="0"/>
                        <a:t>DCN</a:t>
                      </a:r>
                    </a:p>
                  </a:txBody>
                  <a:tcPr marR="36000" marT="45712" marB="45712"/>
                </a:tc>
                <a:tc>
                  <a:txBody>
                    <a:bodyPr/>
                    <a:lstStyle/>
                    <a:p>
                      <a:pPr algn="ctr"/>
                      <a:r>
                        <a:rPr lang="en-US" sz="2000" dirty="0"/>
                        <a:t>Presenter</a:t>
                      </a:r>
                    </a:p>
                  </a:txBody>
                  <a:tcPr marR="36000" marT="45712" marB="45712"/>
                </a:tc>
                <a:tc>
                  <a:txBody>
                    <a:bodyPr/>
                    <a:lstStyle/>
                    <a:p>
                      <a:pPr algn="ctr"/>
                      <a:r>
                        <a:rPr lang="en-US" sz="2000" dirty="0"/>
                        <a:t>Title</a:t>
                      </a:r>
                    </a:p>
                  </a:txBody>
                  <a:tcPr marR="36000" marT="45712" marB="45712"/>
                </a:tc>
                <a:tc>
                  <a:txBody>
                    <a:bodyPr/>
                    <a:lstStyle/>
                    <a:p>
                      <a:pPr algn="ctr"/>
                      <a:r>
                        <a:rPr lang="en-US" sz="2000" dirty="0"/>
                        <a:t>Topic</a:t>
                      </a:r>
                    </a:p>
                  </a:txBody>
                  <a:tcPr marR="36000" marT="45712" marB="45712"/>
                </a:tc>
                <a:extLst>
                  <a:ext uri="{0D108BD9-81ED-4DB2-BD59-A6C34878D82A}">
                    <a16:rowId xmlns:a16="http://schemas.microsoft.com/office/drawing/2014/main" val="10000"/>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2"/>
                  </a:ext>
                </a:extLst>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878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(35min).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 (17:30)</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39397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72525341"/>
              </p:ext>
            </p:extLst>
          </p:nvPr>
        </p:nvGraphicFramePr>
        <p:xfrm>
          <a:off x="263352" y="1628800"/>
          <a:ext cx="11521279" cy="451088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2319532">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LB240-resolution-to-misc-CIDs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7"/>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2750700328"/>
                  </a:ext>
                </a:extLst>
              </a:tr>
              <a:tr h="305408">
                <a:tc>
                  <a:txBody>
                    <a:bodyPr/>
                    <a:lstStyle/>
                    <a:p>
                      <a:pPr marL="0" algn="l" defTabSz="914400" rtl="0" eaLnBrk="1" latinLnBrk="0" hangingPunct="1"/>
                      <a:r>
                        <a:rPr lang="en-US" sz="1600" kern="1200" dirty="0">
                          <a:solidFill>
                            <a:schemeClr val="dk1"/>
                          </a:solidFill>
                          <a:effectLst/>
                          <a:latin typeface="+mn-lt"/>
                          <a:ea typeface="+mn-ea"/>
                          <a:cs typeface="+mn-cs"/>
                        </a:rPr>
                        <a:t>11-19-1866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CR Ranging Parameters field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12432063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11-19-1723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Girish </a:t>
                      </a:r>
                      <a:r>
                        <a:rPr lang="en-US" sz="1600" kern="1200" dirty="0" err="1">
                          <a:solidFill>
                            <a:schemeClr val="dk1"/>
                          </a:solidFill>
                          <a:latin typeface="+mn-lt"/>
                          <a:ea typeface="+mn-ea"/>
                          <a:cs typeface="+mn-cs"/>
                        </a:rPr>
                        <a:t>Madpuwar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600" kern="1200" dirty="0">
                          <a:solidFill>
                            <a:schemeClr val="dk1"/>
                          </a:solidFill>
                          <a:effectLst/>
                          <a:latin typeface="+mn-lt"/>
                          <a:ea typeface="+mn-ea"/>
                          <a:cs typeface="+mn-cs"/>
                        </a:rPr>
                        <a:t>Comment resolution for ftm overview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90396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11-19-1812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algn="l"/>
                      <a:r>
                        <a:rPr lang="en-US" sz="1600" kern="1200" dirty="0">
                          <a:solidFill>
                            <a:schemeClr val="dk1"/>
                          </a:solidFill>
                          <a:effectLst/>
                          <a:latin typeface="+mn-lt"/>
                          <a:ea typeface="+mn-ea"/>
                          <a:cs typeface="+mn-cs"/>
                        </a:rPr>
                        <a:t>Part 2 for LB240 CR for Unassigned Comments</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09596072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11-19-1809</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a:t>
                      </a: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Proposal for resolution of CID 1968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89589394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354733368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917221021"/>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a:p>
                  </a:txBody>
                  <a:tcPr anchor="ctr"/>
                </a:tc>
                <a:tc>
                  <a:txBody>
                    <a:bodyPr/>
                    <a:lstStyle/>
                    <a:p>
                      <a:endParaRPr lang="en-US"/>
                    </a:p>
                  </a:txBody>
                  <a:tcPr anchor="ctr"/>
                </a:tc>
                <a:tc>
                  <a:txBody>
                    <a:bodyPr/>
                    <a:lstStyle/>
                    <a:p>
                      <a:endParaRPr lang="en-US" dirty="0"/>
                    </a:p>
                  </a:txBody>
                  <a:tcPr marT="45712" marB="45712"/>
                </a:tc>
                <a:extLst>
                  <a:ext uri="{0D108BD9-81ED-4DB2-BD59-A6C34878D82A}">
                    <a16:rowId xmlns:a16="http://schemas.microsoft.com/office/drawing/2014/main" val="1723805498"/>
                  </a:ext>
                </a:extLst>
              </a:tr>
            </a:tbl>
          </a:graphicData>
        </a:graphic>
      </p:graphicFrame>
    </p:spTree>
    <p:extLst>
      <p:ext uri="{BB962C8B-B14F-4D97-AF65-F5344CB8AC3E}">
        <p14:creationId xmlns:p14="http://schemas.microsoft.com/office/powerpoint/2010/main" val="129821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26407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11-19-1691</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11-19-1691r2 for CIDs 1002, 1037, 1057, 2212, 1591, 1995 and 2147. </a:t>
            </a:r>
          </a:p>
          <a:p>
            <a:pPr marL="0" indent="0"/>
            <a:endParaRPr lang="en-US" b="0" dirty="0"/>
          </a:p>
          <a:p>
            <a:pPr marL="0" indent="0"/>
            <a:r>
              <a:rPr lang="en-US" b="0" dirty="0"/>
              <a:t>Results (Y/N/A): approved unanimously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8464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11-19-1866</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11-19-1866r1 for CIDs </a:t>
            </a:r>
            <a:r>
              <a:rPr lang="en-GB" b="0" dirty="0"/>
              <a:t>1467, 1475, 2073 and 1729</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966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11-19-1812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11-19-1812r1 for CIDs </a:t>
            </a:r>
            <a:r>
              <a:rPr lang="en-GB" b="0" dirty="0"/>
              <a:t>1155, 1156, 1245, 1246, 1365, 1480, 1772, 1773, 1779, 1809, 1891, 1895, 2132, 2254, 2464, 2465 and 2466.</a:t>
            </a:r>
            <a:r>
              <a:rPr lang="en-US" b="0" dirty="0"/>
              <a:t> </a:t>
            </a:r>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92644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11-19-1723</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11-19-1723r4 for CIDs 2148 and 1090</a:t>
            </a:r>
            <a:r>
              <a:rPr lang="en-GB" b="0" dirty="0"/>
              <a:t>.</a:t>
            </a:r>
            <a:r>
              <a:rPr lang="en-US" b="0" dirty="0"/>
              <a:t> </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03039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11-19-1809</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 depicted by document 11-19-1809r2 for CID 1968.</a:t>
            </a:r>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4513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06908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a:solidFill>
                  <a:srgbClr val="FF0000"/>
                </a:solidFill>
              </a:rPr>
              <a:t>Recess for the day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67976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(20min).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discussion)</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710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presentation contains the agenda for IEEE 802.11 </a:t>
            </a:r>
            <a:r>
              <a:rPr lang="en-US" altLang="en-US" dirty="0" err="1"/>
              <a:t>TGaz</a:t>
            </a:r>
            <a:r>
              <a:rPr lang="en-US" altLang="en-US" dirty="0"/>
              <a:t> Next Generation Positioning for the November ad-hoc.</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74428460"/>
              </p:ext>
            </p:extLst>
          </p:nvPr>
        </p:nvGraphicFramePr>
        <p:xfrm>
          <a:off x="191344" y="1265916"/>
          <a:ext cx="11521279" cy="4846160"/>
        </p:xfrm>
        <a:graphic>
          <a:graphicData uri="http://schemas.openxmlformats.org/drawingml/2006/table">
            <a:tbl>
              <a:tblPr firstRow="1" bandRow="1">
                <a:tableStyleId>{21E4AEA4-8DFA-4A89-87EB-49C32662AFE0}</a:tableStyleId>
              </a:tblPr>
              <a:tblGrid>
                <a:gridCol w="136815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4294741">
                  <a:extLst>
                    <a:ext uri="{9D8B030D-6E8A-4147-A177-3AD203B41FA5}">
                      <a16:colId xmlns:a16="http://schemas.microsoft.com/office/drawing/2014/main" val="20002"/>
                    </a:ext>
                  </a:extLst>
                </a:gridCol>
                <a:gridCol w="1033851">
                  <a:extLst>
                    <a:ext uri="{9D8B030D-6E8A-4147-A177-3AD203B41FA5}">
                      <a16:colId xmlns:a16="http://schemas.microsoft.com/office/drawing/2014/main" val="20003"/>
                    </a:ext>
                  </a:extLst>
                </a:gridCol>
                <a:gridCol w="2664295">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11-19-1785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LB240-Secure-EDMG-FTM-CIDs-v2 </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10min - completion</a:t>
                      </a:r>
                    </a:p>
                  </a:txBody>
                  <a:tcPr marT="45712" marB="45712"/>
                </a:tc>
                <a:extLst>
                  <a:ext uri="{0D108BD9-81ED-4DB2-BD59-A6C34878D82A}">
                    <a16:rowId xmlns:a16="http://schemas.microsoft.com/office/drawing/2014/main" val="422656221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11-19-1674</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kern="1200" dirty="0">
                          <a:solidFill>
                            <a:schemeClr val="dk1"/>
                          </a:solidFill>
                          <a:effectLst/>
                          <a:latin typeface="+mn-lt"/>
                          <a:ea typeface="+mn-ea"/>
                          <a:cs typeface="+mn-cs"/>
                        </a:rPr>
                        <a:t>LB240-Resolution to CID 1059 </a:t>
                      </a:r>
                      <a:endParaRPr lang="en-US" sz="1600" b="0" dirty="0">
                        <a:effectLst/>
                      </a:endParaRPr>
                    </a:p>
                  </a:txBody>
                  <a:tcPr anchor="ctr"/>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 – moved to next week</a:t>
                      </a:r>
                    </a:p>
                  </a:txBody>
                  <a:tcPr marT="45712" marB="45712"/>
                </a:tc>
                <a:extLst>
                  <a:ext uri="{0D108BD9-81ED-4DB2-BD59-A6C34878D82A}">
                    <a16:rowId xmlns:a16="http://schemas.microsoft.com/office/drawing/2014/main" val="1782790259"/>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2"/>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4293119532"/>
                  </a:ext>
                </a:extLst>
              </a:tr>
              <a:tr h="287740">
                <a:tc>
                  <a:txBody>
                    <a:bodyPr/>
                    <a:lstStyle/>
                    <a:p>
                      <a:pPr marL="0" algn="l" defTabSz="914400" rtl="0" eaLnBrk="1" latinLnBrk="0" hangingPunct="1"/>
                      <a:r>
                        <a:rPr lang="en-US" sz="1600" kern="1200" dirty="0">
                          <a:solidFill>
                            <a:schemeClr val="dk1"/>
                          </a:solidFill>
                          <a:latin typeface="+mn-lt"/>
                          <a:ea typeface="+mn-ea"/>
                          <a:cs typeface="+mn-cs"/>
                        </a:rPr>
                        <a:t>11-19-035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297615589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11-19-1677</a:t>
                      </a:r>
                    </a:p>
                  </a:txBody>
                  <a:tcPr marT="45712" marB="45712"/>
                </a:tc>
                <a:tc>
                  <a:txBody>
                    <a:bodyPr/>
                    <a:lstStyle/>
                    <a:p>
                      <a:pPr marL="0" algn="l" defTabSz="914400" rtl="0" eaLnBrk="1" latinLnBrk="0" hangingPunct="1"/>
                      <a:r>
                        <a:rPr lang="en-US" sz="1600" b="0" i="0" kern="1200" dirty="0" err="1">
                          <a:solidFill>
                            <a:schemeClr val="dk1"/>
                          </a:solidFill>
                          <a:effectLst/>
                          <a:latin typeface="+mn-lt"/>
                          <a:ea typeface="+mn-ea"/>
                          <a:cs typeface="+mn-cs"/>
                        </a:rPr>
                        <a:t>Tianyu</a:t>
                      </a:r>
                      <a:r>
                        <a:rPr lang="en-US" sz="1600" b="0" i="0" kern="1200" dirty="0">
                          <a:solidFill>
                            <a:schemeClr val="dk1"/>
                          </a:solidFill>
                          <a:effectLst/>
                          <a:latin typeface="+mn-lt"/>
                          <a:ea typeface="+mn-ea"/>
                          <a:cs typeface="+mn-cs"/>
                        </a:rPr>
                        <a:t> Wu </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CR for PHY service interface and PPDU format</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53009490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11-19-1762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Ganesh Venkatesan</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Resolution to few LB240 CIDs part 9</a:t>
                      </a: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215164482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11-19-1876</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Follow up on CID 2274</a:t>
                      </a:r>
                    </a:p>
                  </a:txBody>
                  <a:tcPr marT="45712" marB="45712"/>
                </a:tc>
                <a:tc>
                  <a:txBody>
                    <a:bodyPr/>
                    <a:lstStyle/>
                    <a:p>
                      <a:r>
                        <a:rPr lang="en-US" sz="1600" dirty="0"/>
                        <a:t>CR</a:t>
                      </a:r>
                    </a:p>
                  </a:txBody>
                  <a:tcPr marT="45712" marB="45712"/>
                </a:tc>
                <a:tc>
                  <a:txBody>
                    <a:bodyPr/>
                    <a:lstStyle/>
                    <a:p>
                      <a:r>
                        <a:rPr lang="en-US" dirty="0"/>
                        <a:t>15min</a:t>
                      </a:r>
                    </a:p>
                  </a:txBody>
                  <a:tcPr marT="45712" marB="45712"/>
                </a:tc>
                <a:extLst>
                  <a:ext uri="{0D108BD9-81ED-4DB2-BD59-A6C34878D82A}">
                    <a16:rowId xmlns:a16="http://schemas.microsoft.com/office/drawing/2014/main" val="380210323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944568914"/>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As time permits </a:t>
                      </a:r>
                    </a:p>
                  </a:txBody>
                  <a:tcPr marT="45712" marB="45712"/>
                </a:tc>
                <a:extLst>
                  <a:ext uri="{0D108BD9-81ED-4DB2-BD59-A6C34878D82A}">
                    <a16:rowId xmlns:a16="http://schemas.microsoft.com/office/drawing/2014/main" val="3293397496"/>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629284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11-19-1785</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11-19-1785r4 for CID </a:t>
            </a:r>
            <a:r>
              <a:rPr lang="en-GB" b="0" dirty="0"/>
              <a:t>1454, 1455, 1456,  1450 and 1089.</a:t>
            </a:r>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979758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11-19-1762</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11-19-1762r1 for CIDs </a:t>
            </a:r>
            <a:r>
              <a:rPr lang="en-GB" b="0" dirty="0"/>
              <a:t>: 1639, 1795, 1814, 2013, 2073 and 2128.</a:t>
            </a:r>
            <a:endParaRPr lang="en-US" b="0" dirty="0"/>
          </a:p>
          <a:p>
            <a:pPr marL="0" indent="0"/>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6533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11-19-1876</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11-19-1876r0 for CID </a:t>
            </a:r>
            <a:r>
              <a:rPr lang="en-GB" b="0" dirty="0"/>
              <a:t>2274.</a:t>
            </a:r>
            <a:endParaRPr lang="en-US" b="0" dirty="0"/>
          </a:p>
          <a:p>
            <a:pPr marL="0" indent="0"/>
            <a:endParaRPr lang="en-US" b="0" dirty="0"/>
          </a:p>
          <a:p>
            <a:pPr marL="0" indent="0"/>
            <a:endParaRPr lang="en-US" b="0" dirty="0"/>
          </a:p>
          <a:p>
            <a:pPr marL="0" indent="0"/>
            <a:r>
              <a:rPr lang="en-US" b="0" dirty="0"/>
              <a:t>Results (Y/N/A): 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240781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4BE09-3ED4-48FF-8600-4F8B62F498AB}"/>
              </a:ext>
            </a:extLst>
          </p:cNvPr>
          <p:cNvSpPr>
            <a:spLocks noGrp="1"/>
          </p:cNvSpPr>
          <p:nvPr>
            <p:ph type="title"/>
          </p:nvPr>
        </p:nvSpPr>
        <p:spPr/>
        <p:txBody>
          <a:bodyPr/>
          <a:lstStyle/>
          <a:p>
            <a:r>
              <a:rPr lang="en-US" dirty="0"/>
              <a:t>Submission 11-19-1043</a:t>
            </a:r>
          </a:p>
        </p:txBody>
      </p:sp>
      <p:sp>
        <p:nvSpPr>
          <p:cNvPr id="3" name="Content Placeholder 2">
            <a:extLst>
              <a:ext uri="{FF2B5EF4-FFF2-40B4-BE49-F238E27FC236}">
                <a16:creationId xmlns:a16="http://schemas.microsoft.com/office/drawing/2014/main" id="{A36EAFC2-1743-4C70-B937-F4FBDF4CF6A0}"/>
              </a:ext>
            </a:extLst>
          </p:cNvPr>
          <p:cNvSpPr>
            <a:spLocks noGrp="1"/>
          </p:cNvSpPr>
          <p:nvPr>
            <p:ph idx="1"/>
          </p:nvPr>
        </p:nvSpPr>
        <p:spPr/>
        <p:txBody>
          <a:bodyPr/>
          <a:lstStyle/>
          <a:p>
            <a:r>
              <a:rPr lang="en-US" dirty="0" err="1"/>
              <a:t>Strawpoll</a:t>
            </a:r>
            <a:endParaRPr lang="en-US" dirty="0"/>
          </a:p>
          <a:p>
            <a:r>
              <a:rPr lang="en-US" b="0" dirty="0"/>
              <a:t>Which of the following options do you support</a:t>
            </a:r>
            <a:r>
              <a:rPr lang="en-US" sz="2000" b="0" dirty="0"/>
              <a:t>** </a:t>
            </a:r>
            <a:r>
              <a:rPr lang="en-US" b="0" dirty="0"/>
              <a:t>for passive ranging:</a:t>
            </a:r>
          </a:p>
          <a:p>
            <a:r>
              <a:rPr lang="en-US" b="0" dirty="0"/>
              <a:t>O1) Protocol supports* both Phase shift and First path TOA reporting</a:t>
            </a:r>
          </a:p>
          <a:p>
            <a:r>
              <a:rPr lang="en-US" b="0" dirty="0"/>
              <a:t>O2) Protocol supports* only first path TOA reporting</a:t>
            </a:r>
          </a:p>
          <a:p>
            <a:r>
              <a:rPr lang="en-US" b="0" dirty="0"/>
              <a:t>O3) Protocol supports* only phase shift TOA reporting</a:t>
            </a:r>
          </a:p>
          <a:p>
            <a:r>
              <a:rPr lang="en-US" sz="2000" b="0" dirty="0"/>
              <a:t>*Supports means negotiation and any interoperable implications.</a:t>
            </a:r>
          </a:p>
          <a:p>
            <a:r>
              <a:rPr lang="en-US" sz="2000" b="0" dirty="0"/>
              <a:t>** multiple choices allowed.</a:t>
            </a:r>
          </a:p>
          <a:p>
            <a:r>
              <a:rPr lang="en-US" b="0" dirty="0"/>
              <a:t>O1) 8 		O2) 3		O3) 3</a:t>
            </a:r>
          </a:p>
          <a:p>
            <a:r>
              <a:rPr lang="en-US" b="0" dirty="0"/>
              <a:t>A) </a:t>
            </a:r>
          </a:p>
        </p:txBody>
      </p:sp>
      <p:sp>
        <p:nvSpPr>
          <p:cNvPr id="4" name="Slide Number Placeholder 3">
            <a:extLst>
              <a:ext uri="{FF2B5EF4-FFF2-40B4-BE49-F238E27FC236}">
                <a16:creationId xmlns:a16="http://schemas.microsoft.com/office/drawing/2014/main" id="{0357895E-E4DE-417F-A5CE-8A0C92A0F66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5148B3A9-9A41-49AB-A2AB-DA9650E09CF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41B556D-1AEE-4B5D-8CB9-B12488864457}"/>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3188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11-19-1677</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11-19-1677r1 for CIDs 1172, 1298, 1299, 1302, 1319, 1322, 1340, 1371, 1731, 2324, 2353, 2356, 2357, 2359, 2360, 2477, 2502, 2503, 2504, 2510, 2516 and 2518.</a:t>
            </a:r>
          </a:p>
          <a:p>
            <a:pPr marL="0" indent="0"/>
            <a:endParaRPr lang="en-US" b="0" dirty="0"/>
          </a:p>
          <a:p>
            <a:pPr marL="0" indent="0"/>
            <a:endParaRPr lang="en-US" b="0" dirty="0"/>
          </a:p>
          <a:p>
            <a:pPr marL="0" indent="0"/>
            <a:r>
              <a:rPr lang="en-US" b="0" dirty="0"/>
              <a:t>Results (Y/N/A):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52230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597368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a:t>Agenda setting (10min).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Review of current CR status and progress and planning for IEEE week (20min) – special order 16:00 or prior if time enables. </a:t>
            </a:r>
          </a:p>
          <a:p>
            <a:pPr algn="just">
              <a:spcBef>
                <a:spcPct val="20000"/>
              </a:spcBef>
              <a:buFontTx/>
              <a:buChar char="•"/>
            </a:pPr>
            <a:r>
              <a:rPr lang="en-US" sz="1800" b="0" dirty="0"/>
              <a:t>Recess</a:t>
            </a:r>
          </a:p>
          <a:p>
            <a:pPr algn="just">
              <a:spcBef>
                <a:spcPct val="20000"/>
              </a:spcBef>
              <a:buFontTx/>
              <a:buChar char="•"/>
            </a:pPr>
            <a:endParaRPr lang="en-US" sz="1800" b="0" dirty="0"/>
          </a:p>
          <a:p>
            <a:pPr algn="just">
              <a:spcBef>
                <a:spcPct val="20000"/>
              </a:spcBef>
              <a:buFontTx/>
              <a:buChar char="•"/>
            </a:pPr>
            <a:r>
              <a:rPr lang="en-US" sz="1800" dirty="0"/>
              <a:t>Logistics</a:t>
            </a:r>
            <a:r>
              <a:rPr lang="en-US" sz="1800" b="0" dirty="0"/>
              <a:t>:</a:t>
            </a:r>
          </a:p>
          <a:p>
            <a:pPr lvl="1" algn="just">
              <a:spcBef>
                <a:spcPct val="20000"/>
              </a:spcBef>
              <a:buFontTx/>
              <a:buChar char="•"/>
            </a:pPr>
            <a:r>
              <a:rPr lang="en-US" sz="1800" dirty="0"/>
              <a:t>10:45 – 11:00 coffee break </a:t>
            </a:r>
          </a:p>
          <a:p>
            <a:pPr lvl="1" algn="just">
              <a:spcBef>
                <a:spcPct val="20000"/>
              </a:spcBef>
              <a:buFontTx/>
              <a:buChar char="•"/>
            </a:pPr>
            <a:r>
              <a:rPr lang="en-US" sz="1800" dirty="0"/>
              <a:t>12:00 – 13:00 lunch (depending on discuss)</a:t>
            </a:r>
          </a:p>
          <a:p>
            <a:pPr lvl="1" algn="just">
              <a:spcBef>
                <a:spcPct val="20000"/>
              </a:spcBef>
              <a:buFontTx/>
              <a:buChar char="•"/>
            </a:pPr>
            <a:r>
              <a:rPr lang="en-US" sz="1600" dirty="0"/>
              <a:t>14:45 – 15:00 coffee break</a:t>
            </a:r>
          </a:p>
          <a:p>
            <a:pPr lvl="1" algn="just">
              <a:spcBef>
                <a:spcPct val="20000"/>
              </a:spcBef>
              <a:buFontTx/>
              <a:buChar char="•"/>
            </a:pPr>
            <a:r>
              <a:rPr lang="en-US" sz="1600" dirty="0"/>
              <a:t>16:00 - 16:10  coffee break</a:t>
            </a:r>
          </a:p>
          <a:p>
            <a:pPr lvl="1" algn="just">
              <a:spcBef>
                <a:spcPct val="20000"/>
              </a:spcBef>
              <a:buFontTx/>
              <a:buChar char="•"/>
            </a:pPr>
            <a:r>
              <a:rPr lang="en-US" altLang="en-US" sz="1600" b="0" dirty="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44255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a:solidFill>
                  <a:schemeClr val="tx2"/>
                </a:solidFill>
              </a:rPr>
              <a:t>Nov. Ad Hoc Day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73977296"/>
              </p:ext>
            </p:extLst>
          </p:nvPr>
        </p:nvGraphicFramePr>
        <p:xfrm>
          <a:off x="334303" y="1183324"/>
          <a:ext cx="11521279" cy="3840392"/>
        </p:xfrm>
        <a:graphic>
          <a:graphicData uri="http://schemas.openxmlformats.org/drawingml/2006/table">
            <a:tbl>
              <a:tblPr firstRow="1" bandRow="1">
                <a:tableStyleId>{21E4AEA4-8DFA-4A89-87EB-49C32662AFE0}</a:tableStyleId>
              </a:tblPr>
              <a:tblGrid>
                <a:gridCol w="1296144">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5185633">
                  <a:extLst>
                    <a:ext uri="{9D8B030D-6E8A-4147-A177-3AD203B41FA5}">
                      <a16:colId xmlns:a16="http://schemas.microsoft.com/office/drawing/2014/main" val="20002"/>
                    </a:ext>
                  </a:extLst>
                </a:gridCol>
                <a:gridCol w="1860688">
                  <a:extLst>
                    <a:ext uri="{9D8B030D-6E8A-4147-A177-3AD203B41FA5}">
                      <a16:colId xmlns:a16="http://schemas.microsoft.com/office/drawing/2014/main" val="20003"/>
                    </a:ext>
                  </a:extLst>
                </a:gridCol>
                <a:gridCol w="1378614">
                  <a:extLst>
                    <a:ext uri="{9D8B030D-6E8A-4147-A177-3AD203B41FA5}">
                      <a16:colId xmlns:a16="http://schemas.microsoft.com/office/drawing/2014/main" val="20004"/>
                    </a:ext>
                  </a:extLst>
                </a:gridCol>
              </a:tblGrid>
              <a:tr h="305408">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05408">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16768020"/>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11-19-1841</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MIB variables –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pPr marL="0" algn="l" defTabSz="914400" rtl="0" eaLnBrk="1" latinLnBrk="0" hangingPunct="1"/>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11-19-1893</a:t>
                      </a:r>
                    </a:p>
                  </a:txBody>
                  <a:tcPr marT="45712" marB="45712"/>
                </a:tc>
                <a:tc>
                  <a:txBody>
                    <a:bodyPr/>
                    <a:lstStyle/>
                    <a:p>
                      <a:r>
                        <a:rPr lang="en-US" sz="1600" dirty="0"/>
                        <a:t>Feng Jiang</a:t>
                      </a:r>
                    </a:p>
                  </a:txBody>
                  <a:tcPr anchor="ctr"/>
                </a:tc>
                <a:tc>
                  <a:txBody>
                    <a:bodyPr/>
                    <a:lstStyle/>
                    <a:p>
                      <a:r>
                        <a:rPr lang="en-US" sz="1600" dirty="0"/>
                        <a:t>ISTA LCI table update for passive location</a:t>
                      </a:r>
                    </a:p>
                  </a:txBody>
                  <a:tcPr anchor="ctr"/>
                </a:tc>
                <a:tc>
                  <a:txBody>
                    <a:bodyPr/>
                    <a:lstStyle/>
                    <a:p>
                      <a:r>
                        <a:rPr lang="en-US" sz="16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35min</a:t>
                      </a:r>
                    </a:p>
                  </a:txBody>
                  <a:tcPr marT="45712" marB="45712"/>
                </a:tc>
                <a:extLst>
                  <a:ext uri="{0D108BD9-81ED-4DB2-BD59-A6C34878D82A}">
                    <a16:rowId xmlns:a16="http://schemas.microsoft.com/office/drawing/2014/main" val="10002"/>
                  </a:ext>
                </a:extLst>
              </a:tr>
              <a:tr h="457192">
                <a:tc>
                  <a:txBody>
                    <a:bodyPr/>
                    <a:lstStyle/>
                    <a:p>
                      <a:pPr marL="0" algn="l" defTabSz="914400" rtl="0" eaLnBrk="1" latinLnBrk="0" hangingPunct="1"/>
                      <a:r>
                        <a:rPr lang="en-US" sz="1600" kern="1200" dirty="0">
                          <a:solidFill>
                            <a:schemeClr val="dk1"/>
                          </a:solidFill>
                          <a:latin typeface="+mn-lt"/>
                          <a:ea typeface="+mn-ea"/>
                          <a:cs typeface="+mn-cs"/>
                        </a:rPr>
                        <a:t>11-19-1880</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Dibakar</a:t>
                      </a:r>
                      <a:r>
                        <a:rPr lang="en-US" sz="1600" kern="1200" dirty="0">
                          <a:solidFill>
                            <a:schemeClr val="dk1"/>
                          </a:solidFill>
                          <a:latin typeface="+mn-lt"/>
                          <a:ea typeface="+mn-ea"/>
                          <a:cs typeface="+mn-cs"/>
                        </a:rPr>
                        <a:t> Das</a:t>
                      </a:r>
                    </a:p>
                  </a:txBody>
                  <a:tcPr marT="45712" marB="45712"/>
                </a:tc>
                <a:tc>
                  <a:txBody>
                    <a:bodyPr/>
                    <a:lstStyle/>
                    <a:p>
                      <a:pPr algn="l"/>
                      <a:r>
                        <a:rPr lang="en-US" sz="1600" b="0" dirty="0">
                          <a:effectLst/>
                        </a:rPr>
                        <a:t>CR for miscellaneous unassigned CIDs</a:t>
                      </a:r>
                    </a:p>
                  </a:txBody>
                  <a:tcPr anchor="ctr"/>
                </a:tc>
                <a:tc>
                  <a:txBody>
                    <a:bodyPr/>
                    <a:lstStyle/>
                    <a:p>
                      <a:r>
                        <a:rPr lang="en-US" sz="1600" dirty="0"/>
                        <a:t>CR</a:t>
                      </a:r>
                    </a:p>
                  </a:txBody>
                  <a:tcPr marT="45712" marB="45712"/>
                </a:tc>
                <a:tc>
                  <a:txBody>
                    <a:bodyPr/>
                    <a:lstStyle/>
                    <a:p>
                      <a:r>
                        <a:rPr lang="en-US" sz="18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305408">
                <a:tc>
                  <a:txBody>
                    <a:bodyPr/>
                    <a:lstStyle/>
                    <a:p>
                      <a:r>
                        <a:rPr lang="en-US" sz="1600" dirty="0"/>
                        <a:t>11-19-1953</a:t>
                      </a:r>
                    </a:p>
                  </a:txBody>
                  <a:tcPr marT="45712" marB="45712"/>
                </a:tc>
                <a:tc>
                  <a:txBody>
                    <a:bodyPr/>
                    <a:lstStyle/>
                    <a:p>
                      <a:r>
                        <a:rPr lang="en-US" sz="1600" dirty="0" err="1"/>
                        <a:t>Liwen</a:t>
                      </a:r>
                      <a:r>
                        <a:rPr lang="en-US" sz="1600" dirty="0"/>
                        <a:t> Chu</a:t>
                      </a:r>
                    </a:p>
                  </a:txBody>
                  <a:tcPr marT="45712" marB="45712"/>
                </a:tc>
                <a:tc>
                  <a:txBody>
                    <a:bodyPr/>
                    <a:lstStyle/>
                    <a:p>
                      <a:r>
                        <a:rPr lang="en-US" sz="1600" dirty="0"/>
                        <a:t>Comment resolution 10.24.2 clause </a:t>
                      </a:r>
                    </a:p>
                  </a:txBody>
                  <a:tcPr anchor="ctr"/>
                </a:tc>
                <a:tc>
                  <a:txBody>
                    <a:bodyPr/>
                    <a:lstStyle/>
                    <a:p>
                      <a:r>
                        <a:rPr lang="en-US" sz="1600" dirty="0"/>
                        <a:t>CR </a:t>
                      </a:r>
                    </a:p>
                  </a:txBody>
                  <a:tcPr anchor="ctr"/>
                </a:tc>
                <a:tc>
                  <a:txBody>
                    <a:bodyPr/>
                    <a:lstStyle/>
                    <a:p>
                      <a:r>
                        <a:rPr lang="en-US" sz="1800" dirty="0"/>
                        <a:t>35min</a:t>
                      </a:r>
                      <a:endParaRPr lang="en-US" sz="1600" dirty="0"/>
                    </a:p>
                  </a:txBody>
                  <a:tcPr marT="45712" marB="45712"/>
                </a:tc>
                <a:extLst>
                  <a:ext uri="{0D108BD9-81ED-4DB2-BD59-A6C34878D82A}">
                    <a16:rowId xmlns:a16="http://schemas.microsoft.com/office/drawing/2014/main" val="10005"/>
                  </a:ext>
                </a:extLst>
              </a:tr>
              <a:tr h="305408">
                <a:tc>
                  <a:txBody>
                    <a:bodyPr/>
                    <a:lstStyle/>
                    <a:p>
                      <a:pPr marL="0" algn="l" defTabSz="914400" rtl="0" eaLnBrk="1" latinLnBrk="0" hangingPunct="1"/>
                      <a:r>
                        <a:rPr lang="en-US" sz="1600" kern="1200" dirty="0">
                          <a:solidFill>
                            <a:schemeClr val="dk1"/>
                          </a:solidFill>
                          <a:latin typeface="+mn-lt"/>
                          <a:ea typeface="+mn-ea"/>
                          <a:cs typeface="+mn-cs"/>
                        </a:rPr>
                        <a:t>11-19-1043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kern="1200" dirty="0">
                          <a:solidFill>
                            <a:schemeClr val="dk1"/>
                          </a:solidFill>
                          <a:effectLst/>
                          <a:latin typeface="+mn-lt"/>
                          <a:ea typeface="+mn-ea"/>
                          <a:cs typeface="+mn-cs"/>
                        </a:rPr>
                        <a:t>LB240 CID Resolutions - Phase Shift TOA in Passive Location - Amendment text</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800" kern="1200" dirty="0">
                          <a:solidFill>
                            <a:schemeClr val="dk1"/>
                          </a:solidFill>
                          <a:latin typeface="+mn-lt"/>
                          <a:ea typeface="+mn-ea"/>
                          <a:cs typeface="+mn-cs"/>
                        </a:rPr>
                        <a:t>50min</a:t>
                      </a:r>
                    </a:p>
                  </a:txBody>
                  <a:tcPr marT="45712" marB="45712"/>
                </a:tc>
                <a:extLst>
                  <a:ext uri="{0D108BD9-81ED-4DB2-BD59-A6C34878D82A}">
                    <a16:rowId xmlns:a16="http://schemas.microsoft.com/office/drawing/2014/main" val="10007"/>
                  </a:ext>
                </a:extLst>
              </a:tr>
              <a:tr h="305408">
                <a:tc>
                  <a:txBody>
                    <a:bodyPr/>
                    <a:lstStyle/>
                    <a:p>
                      <a:endParaRPr lang="en-US"/>
                    </a:p>
                  </a:txBody>
                  <a:tcPr marT="45712" marB="45712"/>
                </a:tc>
                <a:tc>
                  <a:txBody>
                    <a:bodyPr/>
                    <a:lstStyle/>
                    <a:p>
                      <a:endParaRPr lang="en-US"/>
                    </a:p>
                  </a:txBody>
                  <a:tcPr marT="45712" marB="45712"/>
                </a:tc>
                <a:tc>
                  <a:txBody>
                    <a:bodyPr/>
                    <a:lstStyle/>
                    <a:p>
                      <a:endParaRPr lang="en-US" dirty="0"/>
                    </a:p>
                  </a:txBody>
                  <a:tcPr anchor="ctr"/>
                </a:tc>
                <a:tc>
                  <a:txBody>
                    <a:bodyPr/>
                    <a:lstStyle/>
                    <a:p>
                      <a:endParaRPr lang="en-US"/>
                    </a:p>
                  </a:txBody>
                  <a:tcPr anchor="ctr"/>
                </a:tc>
                <a:tc>
                  <a:txBody>
                    <a:bodyPr/>
                    <a:lstStyle/>
                    <a:p>
                      <a:endParaRPr lang="en-US" dirty="0"/>
                    </a:p>
                  </a:txBody>
                  <a:tcPr marT="45712" marB="45712"/>
                </a:tc>
                <a:extLst>
                  <a:ext uri="{0D108BD9-81ED-4DB2-BD59-A6C34878D82A}">
                    <a16:rowId xmlns:a16="http://schemas.microsoft.com/office/drawing/2014/main" val="10008"/>
                  </a:ext>
                </a:extLst>
              </a:tr>
              <a:tr h="305408">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388811023"/>
                  </a:ext>
                </a:extLst>
              </a:tr>
            </a:tbl>
          </a:graphicData>
        </a:graphic>
      </p:graphicFrame>
    </p:spTree>
    <p:extLst>
      <p:ext uri="{BB962C8B-B14F-4D97-AF65-F5344CB8AC3E}">
        <p14:creationId xmlns:p14="http://schemas.microsoft.com/office/powerpoint/2010/main" val="308565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Registration:</a:t>
            </a:r>
            <a:endParaRPr lang="en-US" altLang="en-US" dirty="0">
              <a:hlinkClick r:id="rId2"/>
            </a:endParaRPr>
          </a:p>
          <a:p>
            <a:pPr marL="446088" lvl="1" indent="0"/>
            <a:r>
              <a:rPr lang="en-US" dirty="0"/>
              <a:t>To enter Apple offices and make use of its facility please register your planned attendance if you haven’t done so. </a:t>
            </a:r>
            <a:endParaRPr lang="en-US" altLang="en-US" dirty="0"/>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Review</a:t>
            </a:r>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11-19-1880</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11-19-1880r01 for CIDs  1688, 1689, 1718, 2406, 1719, 1857, 2034, 2038, 2077, 2078, 2079, 2081, 2088, 2441,  2409, 2442, 2489, 2019, 2490, 2492, 2493, 2497, 2498, 1398, 2325, 2412 and 2427.</a:t>
            </a:r>
          </a:p>
          <a:p>
            <a:pPr marL="0" indent="0"/>
            <a:endParaRPr lang="en-US" b="0" dirty="0"/>
          </a:p>
          <a:p>
            <a:pPr marL="0" indent="0"/>
            <a:r>
              <a:rPr lang="en-US" b="0" dirty="0"/>
              <a:t>Results (Y/N/A): approved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73361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11-19-1953</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11-19-1953r01 for CIDs 1144, 1145, 1858, 1859.</a:t>
            </a:r>
          </a:p>
          <a:p>
            <a:pPr marL="0" indent="0"/>
            <a:endParaRPr lang="en-US" b="0" dirty="0"/>
          </a:p>
          <a:p>
            <a:pPr marL="0" indent="0"/>
            <a:r>
              <a:rPr lang="en-US" b="0" dirty="0"/>
              <a:t>Results (Y/N/A): approved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28827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Submission 11-19-1043</a:t>
            </a:r>
          </a:p>
        </p:txBody>
      </p:sp>
      <p:sp>
        <p:nvSpPr>
          <p:cNvPr id="3" name="Content Placeholder 2"/>
          <p:cNvSpPr>
            <a:spLocks noGrp="1"/>
          </p:cNvSpPr>
          <p:nvPr>
            <p:ph idx="1"/>
          </p:nvPr>
        </p:nvSpPr>
        <p:spPr/>
        <p:txBody>
          <a:bodyPr/>
          <a:lstStyle/>
          <a:p>
            <a:pPr marL="0" indent="0"/>
            <a:r>
              <a:rPr lang="en-US" dirty="0" err="1"/>
              <a:t>Strawpoll</a:t>
            </a:r>
            <a:endParaRPr lang="en-US" dirty="0"/>
          </a:p>
          <a:p>
            <a:pPr marL="0" indent="0"/>
            <a:r>
              <a:rPr lang="en-US" b="0" dirty="0"/>
              <a:t>Agree to the resolutions depicted by document 11-19-1043r11 for CIDs 1515, 1563 and 1557.</a:t>
            </a:r>
          </a:p>
          <a:p>
            <a:pPr marL="0" indent="0"/>
            <a:endParaRPr lang="en-US" b="0" dirty="0"/>
          </a:p>
          <a:p>
            <a:pPr marL="0" indent="0"/>
            <a:r>
              <a:rPr lang="en-US" b="0" dirty="0"/>
              <a:t>Results (Y/N/A): approved unanimously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666613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200" b="1" dirty="0">
                <a:solidFill>
                  <a:srgbClr val="FF0000"/>
                </a:solidFill>
              </a:rPr>
              <a:t>85</a:t>
            </a: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0</a:t>
            </a:r>
          </a:p>
          <a:p>
            <a:pPr marL="800100" lvl="1" indent="-342900">
              <a:buFont typeface="Arial" panose="020B0604020202020204" pitchFamily="34" charset="0"/>
              <a:buChar char="•"/>
            </a:pPr>
            <a:r>
              <a:rPr lang="en-US" dirty="0" err="1">
                <a:solidFill>
                  <a:schemeClr val="tx1"/>
                </a:solidFill>
              </a:rPr>
              <a:t>Tianyu</a:t>
            </a:r>
            <a:r>
              <a:rPr lang="en-US" dirty="0">
                <a:solidFill>
                  <a:schemeClr val="tx1"/>
                </a:solidFill>
              </a:rPr>
              <a:t> – 1</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- 20</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888312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16286</TotalTime>
  <Words>3667</Words>
  <Application>Microsoft Office PowerPoint</Application>
  <PresentationFormat>Widescreen</PresentationFormat>
  <Paragraphs>800</Paragraphs>
  <Slides>55</Slides>
  <Notes>29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1" baseType="lpstr">
      <vt:lpstr>Arial</vt:lpstr>
      <vt:lpstr>Calibri</vt:lpstr>
      <vt:lpstr>Monotype Sorts</vt:lpstr>
      <vt:lpstr>Times New Roman</vt:lpstr>
      <vt:lpstr>Office Theme</vt:lpstr>
      <vt:lpstr>Document</vt:lpstr>
      <vt:lpstr>TGaz Next Generation Positioning  Nov.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meeting</vt:lpstr>
      <vt:lpstr>Submission List for the meeting (1)</vt:lpstr>
      <vt:lpstr>Submission List for the meeting (2)</vt:lpstr>
      <vt:lpstr>Submission List for the meeting (3)</vt:lpstr>
      <vt:lpstr>Nov. Ad Hoc Day 1</vt:lpstr>
      <vt:lpstr>Nov. Ad Hoc Day 1</vt:lpstr>
      <vt:lpstr>Nov. Ad Hoc Day 1</vt:lpstr>
      <vt:lpstr>Submission Review</vt:lpstr>
      <vt:lpstr>CR Submission 11-19-1691</vt:lpstr>
      <vt:lpstr>CR Submission 11-19-1866</vt:lpstr>
      <vt:lpstr>CR Submission 11-19-1812</vt:lpstr>
      <vt:lpstr>CR Submission 11-19-1723</vt:lpstr>
      <vt:lpstr>CR Submission 11-19-1809</vt:lpstr>
      <vt:lpstr>AOB?</vt:lpstr>
      <vt:lpstr>PowerPoint Presentation</vt:lpstr>
      <vt:lpstr>Nov. Ad Hoc Day 2</vt:lpstr>
      <vt:lpstr>Nov. Ad Hoc Day 2</vt:lpstr>
      <vt:lpstr>Submission Review</vt:lpstr>
      <vt:lpstr>CR Submission 11-19-1785</vt:lpstr>
      <vt:lpstr>CR Submission 11-19-1762</vt:lpstr>
      <vt:lpstr>CR Submission 11-19-1876</vt:lpstr>
      <vt:lpstr>Submission 11-19-1043</vt:lpstr>
      <vt:lpstr>CR Submission 11-19-1677</vt:lpstr>
      <vt:lpstr>PowerPoint Presentation</vt:lpstr>
      <vt:lpstr>Nov Ad Hoc Day 3</vt:lpstr>
      <vt:lpstr>Nov. Ad Hoc Day 3</vt:lpstr>
      <vt:lpstr>Submission Review</vt:lpstr>
      <vt:lpstr>CR Submission 11-19-1880</vt:lpstr>
      <vt:lpstr>CR Submission 11-19-1953</vt:lpstr>
      <vt:lpstr>CR Submission 11-19-1043</vt:lpstr>
      <vt:lpstr>Current CID Resolution Status for LB240</vt:lpstr>
      <vt:lpstr>Current CID Resolution Status for LB240</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268</cp:revision>
  <cp:lastPrinted>1601-01-01T00:00:00Z</cp:lastPrinted>
  <dcterms:created xsi:type="dcterms:W3CDTF">2018-08-06T10:28:59Z</dcterms:created>
  <dcterms:modified xsi:type="dcterms:W3CDTF">2019-11-09T00:01:13Z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2019-11-09 00:01:13Z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