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7"/>
  </p:notesMasterIdLst>
  <p:handoutMasterIdLst>
    <p:handoutMasterId r:id="rId58"/>
  </p:handoutMasterIdLst>
  <p:sldIdLst>
    <p:sldId id="256" r:id="rId2"/>
    <p:sldId id="265" r:id="rId3"/>
    <p:sldId id="257" r:id="rId4"/>
    <p:sldId id="266" r:id="rId5"/>
    <p:sldId id="267" r:id="rId6"/>
    <p:sldId id="268" r:id="rId7"/>
    <p:sldId id="269" r:id="rId8"/>
    <p:sldId id="270" r:id="rId9"/>
    <p:sldId id="271" r:id="rId10"/>
    <p:sldId id="276" r:id="rId11"/>
    <p:sldId id="274" r:id="rId12"/>
    <p:sldId id="273" r:id="rId13"/>
    <p:sldId id="272" r:id="rId14"/>
    <p:sldId id="332" r:id="rId15"/>
    <p:sldId id="333" r:id="rId16"/>
    <p:sldId id="335" r:id="rId17"/>
    <p:sldId id="351" r:id="rId18"/>
    <p:sldId id="321" r:id="rId19"/>
    <p:sldId id="366" r:id="rId20"/>
    <p:sldId id="334" r:id="rId21"/>
    <p:sldId id="322" r:id="rId22"/>
    <p:sldId id="323" r:id="rId23"/>
    <p:sldId id="367" r:id="rId24"/>
    <p:sldId id="368" r:id="rId25"/>
    <p:sldId id="369" r:id="rId26"/>
    <p:sldId id="370" r:id="rId27"/>
    <p:sldId id="325" r:id="rId28"/>
    <p:sldId id="326" r:id="rId29"/>
    <p:sldId id="341" r:id="rId30"/>
    <p:sldId id="336" r:id="rId31"/>
    <p:sldId id="318" r:id="rId32"/>
    <p:sldId id="355" r:id="rId33"/>
    <p:sldId id="357" r:id="rId34"/>
    <p:sldId id="372" r:id="rId35"/>
    <p:sldId id="373" r:id="rId36"/>
    <p:sldId id="371" r:id="rId37"/>
    <p:sldId id="319" r:id="rId38"/>
    <p:sldId id="342" r:id="rId39"/>
    <p:sldId id="344" r:id="rId40"/>
    <p:sldId id="346" r:id="rId41"/>
    <p:sldId id="374" r:id="rId42"/>
    <p:sldId id="375" r:id="rId43"/>
    <p:sldId id="378" r:id="rId44"/>
    <p:sldId id="376" r:id="rId45"/>
    <p:sldId id="377" r:id="rId46"/>
    <p:sldId id="365" r:id="rId47"/>
    <p:sldId id="349" r:id="rId48"/>
    <p:sldId id="315" r:id="rId49"/>
    <p:sldId id="312" r:id="rId50"/>
    <p:sldId id="259" r:id="rId51"/>
    <p:sldId id="260" r:id="rId52"/>
    <p:sldId id="261" r:id="rId53"/>
    <p:sldId id="262" r:id="rId54"/>
    <p:sldId id="263" r:id="rId55"/>
    <p:sldId id="264" r:id="rId5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3"/>
            <p14:sldId id="272"/>
            <p14:sldId id="332"/>
            <p14:sldId id="333"/>
            <p14:sldId id="335"/>
            <p14:sldId id="351"/>
          </p14:sldIdLst>
        </p14:section>
        <p14:section name="Day 1" id="{000247A0-A865-4345-B575-B5F5D49437B2}">
          <p14:sldIdLst>
            <p14:sldId id="321"/>
            <p14:sldId id="366"/>
            <p14:sldId id="334"/>
            <p14:sldId id="322"/>
            <p14:sldId id="323"/>
            <p14:sldId id="367"/>
            <p14:sldId id="368"/>
            <p14:sldId id="369"/>
            <p14:sldId id="370"/>
            <p14:sldId id="325"/>
            <p14:sldId id="326"/>
          </p14:sldIdLst>
        </p14:section>
        <p14:section name="Day 2" id="{AF565E1E-37B3-4982-AAA3-17998117A1D0}">
          <p14:sldIdLst>
            <p14:sldId id="341"/>
            <p14:sldId id="336"/>
            <p14:sldId id="318"/>
            <p14:sldId id="355"/>
            <p14:sldId id="357"/>
            <p14:sldId id="372"/>
            <p14:sldId id="373"/>
            <p14:sldId id="371"/>
            <p14:sldId id="319"/>
          </p14:sldIdLst>
        </p14:section>
        <p14:section name="Day 3" id="{A03B3DEA-4680-48DB-9008-5B6E42F8D147}">
          <p14:sldIdLst>
            <p14:sldId id="342"/>
            <p14:sldId id="344"/>
            <p14:sldId id="346"/>
            <p14:sldId id="374"/>
            <p14:sldId id="375"/>
            <p14:sldId id="378"/>
            <p14:sldId id="376"/>
            <p14:sldId id="377"/>
            <p14:sldId id="365"/>
            <p14:sldId id="349"/>
          </p14:sldIdLst>
        </p14:section>
        <p14:section name="Backup" id="{1FC769A7-662B-4189-A698-EDDE10EBAB06}">
          <p14:sldIdLst>
            <p14:sldId id="315"/>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330" autoAdjust="0"/>
    <p:restoredTop sz="94660"/>
  </p:normalViewPr>
  <p:slideViewPr>
    <p:cSldViewPr>
      <p:cViewPr>
        <p:scale>
          <a:sx n="75" d="100"/>
          <a:sy n="75" d="100"/>
        </p:scale>
        <p:origin x="540" y="7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11/7/2019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067734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520603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503159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293702362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30</a:t>
            </a:fld>
            <a:endParaRPr lang="en-US"/>
          </a:p>
        </p:txBody>
      </p:sp>
    </p:spTree>
    <p:extLst>
      <p:ext uri="{BB962C8B-B14F-4D97-AF65-F5344CB8AC3E}">
        <p14:creationId xmlns:p14="http://schemas.microsoft.com/office/powerpoint/2010/main" val="315639694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32</a:t>
            </a:fld>
            <a:endParaRPr lang="en-US"/>
          </a:p>
        </p:txBody>
      </p:sp>
    </p:spTree>
    <p:extLst>
      <p:ext uri="{BB962C8B-B14F-4D97-AF65-F5344CB8AC3E}">
        <p14:creationId xmlns:p14="http://schemas.microsoft.com/office/powerpoint/2010/main" val="39984377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33</a:t>
            </a:fld>
            <a:endParaRPr lang="en-US"/>
          </a:p>
        </p:txBody>
      </p:sp>
    </p:spTree>
    <p:extLst>
      <p:ext uri="{BB962C8B-B14F-4D97-AF65-F5344CB8AC3E}">
        <p14:creationId xmlns:p14="http://schemas.microsoft.com/office/powerpoint/2010/main" val="238441995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34</a:t>
            </a:fld>
            <a:endParaRPr lang="en-US"/>
          </a:p>
        </p:txBody>
      </p:sp>
    </p:spTree>
    <p:extLst>
      <p:ext uri="{BB962C8B-B14F-4D97-AF65-F5344CB8AC3E}">
        <p14:creationId xmlns:p14="http://schemas.microsoft.com/office/powerpoint/2010/main" val="105586344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36</a:t>
            </a:fld>
            <a:endParaRPr lang="en-US"/>
          </a:p>
        </p:txBody>
      </p:sp>
    </p:spTree>
    <p:extLst>
      <p:ext uri="{BB962C8B-B14F-4D97-AF65-F5344CB8AC3E}">
        <p14:creationId xmlns:p14="http://schemas.microsoft.com/office/powerpoint/2010/main" val="287776278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37</a:t>
            </a:fld>
            <a:endParaRPr lang="en-US"/>
          </a:p>
        </p:txBody>
      </p:sp>
    </p:spTree>
    <p:extLst>
      <p:ext uri="{BB962C8B-B14F-4D97-AF65-F5344CB8AC3E}">
        <p14:creationId xmlns:p14="http://schemas.microsoft.com/office/powerpoint/2010/main" val="6142482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39</a:t>
            </a:fld>
            <a:endParaRPr lang="en-US"/>
          </a:p>
        </p:txBody>
      </p:sp>
    </p:spTree>
    <p:extLst>
      <p:ext uri="{BB962C8B-B14F-4D97-AF65-F5344CB8AC3E}">
        <p14:creationId xmlns:p14="http://schemas.microsoft.com/office/powerpoint/2010/main" val="340978816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41</a:t>
            </a:fld>
            <a:endParaRPr lang="en-US"/>
          </a:p>
        </p:txBody>
      </p:sp>
    </p:spTree>
    <p:extLst>
      <p:ext uri="{BB962C8B-B14F-4D97-AF65-F5344CB8AC3E}">
        <p14:creationId xmlns:p14="http://schemas.microsoft.com/office/powerpoint/2010/main" val="6609433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42</a:t>
            </a:fld>
            <a:endParaRPr lang="en-US"/>
          </a:p>
        </p:txBody>
      </p:sp>
    </p:spTree>
    <p:extLst>
      <p:ext uri="{BB962C8B-B14F-4D97-AF65-F5344CB8AC3E}">
        <p14:creationId xmlns:p14="http://schemas.microsoft.com/office/powerpoint/2010/main" val="397941749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43</a:t>
            </a:fld>
            <a:endParaRPr lang="en-US"/>
          </a:p>
        </p:txBody>
      </p:sp>
    </p:spTree>
    <p:extLst>
      <p:ext uri="{BB962C8B-B14F-4D97-AF65-F5344CB8AC3E}">
        <p14:creationId xmlns:p14="http://schemas.microsoft.com/office/powerpoint/2010/main" val="295028063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50</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51</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52</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55</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15</a:t>
            </a:fld>
            <a:endParaRPr lang="en-US"/>
          </a:p>
        </p:txBody>
      </p:sp>
    </p:spTree>
    <p:extLst>
      <p:ext uri="{BB962C8B-B14F-4D97-AF65-F5344CB8AC3E}">
        <p14:creationId xmlns:p14="http://schemas.microsoft.com/office/powerpoint/2010/main" val="2293337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16</a:t>
            </a:fld>
            <a:endParaRPr lang="en-US"/>
          </a:p>
        </p:txBody>
      </p:sp>
    </p:spTree>
    <p:extLst>
      <p:ext uri="{BB962C8B-B14F-4D97-AF65-F5344CB8AC3E}">
        <p14:creationId xmlns:p14="http://schemas.microsoft.com/office/powerpoint/2010/main" val="13209110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17</a:t>
            </a:fld>
            <a:endParaRPr lang="en-US"/>
          </a:p>
        </p:txBody>
      </p:sp>
    </p:spTree>
    <p:extLst>
      <p:ext uri="{BB962C8B-B14F-4D97-AF65-F5344CB8AC3E}">
        <p14:creationId xmlns:p14="http://schemas.microsoft.com/office/powerpoint/2010/main" val="23313861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33568654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9802322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22</a:t>
            </a:fld>
            <a:endParaRPr lang="en-US"/>
          </a:p>
        </p:txBody>
      </p:sp>
    </p:spTree>
    <p:extLst>
      <p:ext uri="{BB962C8B-B14F-4D97-AF65-F5344CB8AC3E}">
        <p14:creationId xmlns:p14="http://schemas.microsoft.com/office/powerpoint/2010/main" val="4407541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 2019</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 2019</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 2019</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 2019</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 2019</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2019</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2019</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802.11-19/1715r5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ocuments?is_dcn=DCN,%20Title,%20Author%20or%20Affiliation&amp;is_group=00az"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Nov. Ad Hoc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2019-11-07</a:t>
            </a:r>
          </a:p>
        </p:txBody>
      </p:sp>
      <p:sp>
        <p:nvSpPr>
          <p:cNvPr id="6" name="Date Placeholder 3"/>
          <p:cNvSpPr>
            <a:spLocks noGrp="1"/>
          </p:cNvSpPr>
          <p:nvPr>
            <p:ph type="dt" idx="10"/>
          </p:nvPr>
        </p:nvSpPr>
        <p:spPr/>
        <p:txBody>
          <a:bodyPr/>
          <a:lstStyle/>
          <a:p>
            <a:r>
              <a:rPr lang="en-US"/>
              <a:t>Nov. 2019</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81550593"/>
              </p:ext>
            </p:extLst>
          </p:nvPr>
        </p:nvGraphicFramePr>
        <p:xfrm>
          <a:off x="994931" y="2420888"/>
          <a:ext cx="10628313" cy="2457450"/>
        </p:xfrm>
        <a:graphic>
          <a:graphicData uri="http://schemas.openxmlformats.org/presentationml/2006/ole">
            <mc:AlternateContent xmlns:mc="http://schemas.openxmlformats.org/markup-compatibility/2006">
              <mc:Choice xmlns:v="urn:schemas-microsoft-com:vml" Requires="v">
                <p:oleObj spid="_x0000_s3190" name="Document" r:id="rId4" imgW="10797356" imgH="2534496" progId="Word.Document.8">
                  <p:embed/>
                </p:oleObj>
              </mc:Choice>
              <mc:Fallback>
                <p:oleObj name="Document" r:id="rId4" imgW="10797356" imgH="2534496" progId="Word.Document.8">
                  <p:embed/>
                  <p:pic>
                    <p:nvPicPr>
                      <p:cNvPr id="0" name="Picture 3"/>
                      <p:cNvPicPr>
                        <a:picLocks noChangeAspect="1" noChangeArrowheads="1"/>
                      </p:cNvPicPr>
                      <p:nvPr/>
                    </p:nvPicPr>
                    <p:blipFill>
                      <a:blip r:embed="rId5"/>
                      <a:srcRect/>
                      <a:stretch>
                        <a:fillRect/>
                      </a:stretch>
                    </p:blipFill>
                    <p:spPr bwMode="auto">
                      <a:xfrm>
                        <a:off x="994931" y="2420888"/>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a:t>IEEE 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2"/>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3"/>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4"/>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5"/>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meeting</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a:t>
            </a:r>
          </a:p>
          <a:p>
            <a:pPr algn="just">
              <a:spcBef>
                <a:spcPct val="20000"/>
              </a:spcBef>
              <a:buFontTx/>
              <a:buChar char="•"/>
            </a:pPr>
            <a:r>
              <a:rPr lang="en-US" altLang="en-US" sz="2000" b="0" dirty="0"/>
              <a:t>Agenda setting for the ad hoc (15min).</a:t>
            </a:r>
          </a:p>
          <a:p>
            <a:pPr algn="just">
              <a:spcBef>
                <a:spcPct val="20000"/>
              </a:spcBef>
              <a:buFontTx/>
              <a:buChar char="•"/>
            </a:pPr>
            <a:r>
              <a:rPr lang="en-US" altLang="en-US" sz="2000" b="0" dirty="0"/>
              <a:t>Consider comment resolution submission (as needed).</a:t>
            </a:r>
          </a:p>
          <a:p>
            <a:pPr algn="just">
              <a:spcBef>
                <a:spcPct val="20000"/>
              </a:spcBef>
              <a:buFontTx/>
              <a:buChar char="•"/>
            </a:pPr>
            <a:r>
              <a:rPr lang="en-US" altLang="en-US" sz="2000" b="0" dirty="0"/>
              <a:t>Planning for the upcoming IEEE week (special order  Friday 16:00, 15min).</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6185485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meeting (1)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082742824"/>
              </p:ext>
            </p:extLst>
          </p:nvPr>
        </p:nvGraphicFramePr>
        <p:xfrm>
          <a:off x="914401" y="1340768"/>
          <a:ext cx="11014247" cy="5059584"/>
        </p:xfrm>
        <a:graphic>
          <a:graphicData uri="http://schemas.openxmlformats.org/drawingml/2006/table">
            <a:tbl>
              <a:tblPr firstRow="1" bandRow="1">
                <a:tableStyleId>{21E4AEA4-8DFA-4A89-87EB-49C32662AFE0}</a:tableStyleId>
              </a:tblPr>
              <a:tblGrid>
                <a:gridCol w="1285795">
                  <a:extLst>
                    <a:ext uri="{9D8B030D-6E8A-4147-A177-3AD203B41FA5}">
                      <a16:colId xmlns:a16="http://schemas.microsoft.com/office/drawing/2014/main" val="20000"/>
                    </a:ext>
                  </a:extLst>
                </a:gridCol>
                <a:gridCol w="1743846">
                  <a:extLst>
                    <a:ext uri="{9D8B030D-6E8A-4147-A177-3AD203B41FA5}">
                      <a16:colId xmlns:a16="http://schemas.microsoft.com/office/drawing/2014/main" val="20001"/>
                    </a:ext>
                  </a:extLst>
                </a:gridCol>
                <a:gridCol w="6904486">
                  <a:extLst>
                    <a:ext uri="{9D8B030D-6E8A-4147-A177-3AD203B41FA5}">
                      <a16:colId xmlns:a16="http://schemas.microsoft.com/office/drawing/2014/main" val="20002"/>
                    </a:ext>
                  </a:extLst>
                </a:gridCol>
                <a:gridCol w="1080120">
                  <a:extLst>
                    <a:ext uri="{9D8B030D-6E8A-4147-A177-3AD203B41FA5}">
                      <a16:colId xmlns:a16="http://schemas.microsoft.com/office/drawing/2014/main" val="20003"/>
                    </a:ext>
                  </a:extLst>
                </a:gridCol>
              </a:tblGrid>
              <a:tr h="332739">
                <a:tc>
                  <a:txBody>
                    <a:bodyPr/>
                    <a:lstStyle/>
                    <a:p>
                      <a:pPr algn="ctr"/>
                      <a:r>
                        <a:rPr lang="en-US" sz="1800" dirty="0"/>
                        <a:t>DCN</a:t>
                      </a:r>
                    </a:p>
                  </a:txBody>
                  <a:tcPr marR="36000" marT="45712" marB="45712"/>
                </a:tc>
                <a:tc>
                  <a:txBody>
                    <a:bodyPr/>
                    <a:lstStyle/>
                    <a:p>
                      <a:pPr algn="ctr"/>
                      <a:r>
                        <a:rPr lang="en-US" sz="1800" dirty="0"/>
                        <a:t>Presenter</a:t>
                      </a:r>
                    </a:p>
                  </a:txBody>
                  <a:tcPr marR="36000" marT="45712" marB="45712"/>
                </a:tc>
                <a:tc>
                  <a:txBody>
                    <a:bodyPr/>
                    <a:lstStyle/>
                    <a:p>
                      <a:pPr algn="ctr"/>
                      <a:r>
                        <a:rPr lang="en-US" sz="1800" dirty="0"/>
                        <a:t>Title</a:t>
                      </a:r>
                    </a:p>
                  </a:txBody>
                  <a:tcPr marR="36000" marT="45712" marB="45712"/>
                </a:tc>
                <a:tc>
                  <a:txBody>
                    <a:bodyPr/>
                    <a:lstStyle/>
                    <a:p>
                      <a:pPr algn="ctr"/>
                      <a:r>
                        <a:rPr lang="en-US" sz="1800" dirty="0"/>
                        <a:t>Topic</a:t>
                      </a:r>
                    </a:p>
                  </a:txBody>
                  <a:tcPr marR="36000" marT="45712" marB="45712"/>
                </a:tc>
                <a:extLst>
                  <a:ext uri="{0D108BD9-81ED-4DB2-BD59-A6C34878D82A}">
                    <a16:rowId xmlns:a16="http://schemas.microsoft.com/office/drawing/2014/main" val="10000"/>
                  </a:ext>
                </a:extLst>
              </a:tr>
              <a:tr h="332739">
                <a:tc>
                  <a:txBody>
                    <a:bodyPr/>
                    <a:lstStyle/>
                    <a:p>
                      <a:pPr marL="0" algn="l" defTabSz="914400" rtl="0" eaLnBrk="1" latinLnBrk="0" hangingPunct="1"/>
                      <a:r>
                        <a:rPr lang="en-US" sz="1600" kern="1200" dirty="0">
                          <a:solidFill>
                            <a:schemeClr val="dk1"/>
                          </a:solidFill>
                          <a:latin typeface="+mn-lt"/>
                          <a:ea typeface="+mn-ea"/>
                          <a:cs typeface="+mn-cs"/>
                        </a:rPr>
                        <a:t>11-19-1715</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600" kern="1200" dirty="0" err="1">
                          <a:solidFill>
                            <a:schemeClr val="dk1"/>
                          </a:solidFill>
                          <a:latin typeface="+mn-lt"/>
                          <a:ea typeface="+mn-ea"/>
                          <a:cs typeface="+mn-cs"/>
                        </a:rPr>
                        <a:t>TGaz</a:t>
                      </a:r>
                      <a:r>
                        <a:rPr lang="en-US" sz="1600" kern="1200" dirty="0">
                          <a:solidFill>
                            <a:schemeClr val="dk1"/>
                          </a:solidFill>
                          <a:latin typeface="+mn-lt"/>
                          <a:ea typeface="+mn-ea"/>
                          <a:cs typeface="+mn-cs"/>
                        </a:rPr>
                        <a:t> Nov. Ad</a:t>
                      </a:r>
                      <a:r>
                        <a:rPr lang="en-US" sz="1600" kern="1200" baseline="0" dirty="0">
                          <a:solidFill>
                            <a:schemeClr val="dk1"/>
                          </a:solidFill>
                          <a:latin typeface="+mn-lt"/>
                          <a:ea typeface="+mn-ea"/>
                          <a:cs typeface="+mn-cs"/>
                        </a:rPr>
                        <a:t>-Hoc</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182872">
                <a:tc>
                  <a:txBody>
                    <a:bodyPr/>
                    <a:lstStyle/>
                    <a:p>
                      <a:pPr marL="0" algn="l" defTabSz="914400" rtl="0" eaLnBrk="1" latinLnBrk="0" hangingPunct="1"/>
                      <a:r>
                        <a:rPr lang="en-US" sz="1600" kern="1200" dirty="0">
                          <a:solidFill>
                            <a:schemeClr val="dk1"/>
                          </a:solidFill>
                          <a:effectLst/>
                          <a:latin typeface="+mn-lt"/>
                          <a:ea typeface="+mn-ea"/>
                          <a:cs typeface="+mn-cs"/>
                        </a:rPr>
                        <a:t>11-19-1866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a:solidFill>
                            <a:schemeClr val="dk1"/>
                          </a:solidFill>
                          <a:latin typeface="+mn-lt"/>
                          <a:ea typeface="+mn-ea"/>
                          <a:cs typeface="+mn-cs"/>
                        </a:rPr>
                        <a:t>Dibakar</a:t>
                      </a:r>
                      <a:r>
                        <a:rPr lang="en-US" sz="1600" kern="1200" dirty="0">
                          <a:solidFill>
                            <a:schemeClr val="dk1"/>
                          </a:solidFill>
                          <a:latin typeface="+mn-lt"/>
                          <a:ea typeface="+mn-ea"/>
                          <a:cs typeface="+mn-cs"/>
                        </a:rPr>
                        <a:t> Das</a:t>
                      </a:r>
                    </a:p>
                  </a:txBody>
                  <a:tcPr marT="45712" marB="45712"/>
                </a:tc>
                <a:tc>
                  <a:txBody>
                    <a:bodyPr/>
                    <a:lstStyle/>
                    <a:p>
                      <a:pPr marL="0" algn="l" defTabSz="914400" rtl="0" eaLnBrk="1" latinLnBrk="0" hangingPunct="1"/>
                      <a:r>
                        <a:rPr lang="en-US" sz="1600" kern="1200" dirty="0">
                          <a:solidFill>
                            <a:schemeClr val="dk1"/>
                          </a:solidFill>
                          <a:effectLst/>
                          <a:latin typeface="+mn-lt"/>
                          <a:ea typeface="+mn-ea"/>
                          <a:cs typeface="+mn-cs"/>
                        </a:rPr>
                        <a:t>CR Ranging Parameters field </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2"/>
                  </a:ext>
                </a:extLst>
              </a:tr>
              <a:tr h="182872">
                <a:tc>
                  <a:txBody>
                    <a:bodyPr/>
                    <a:lstStyle/>
                    <a:p>
                      <a:pPr marL="0" algn="l" defTabSz="914400" rtl="0" eaLnBrk="1" latinLnBrk="0" hangingPunct="1"/>
                      <a:r>
                        <a:rPr lang="en-US" sz="1600" kern="1200" dirty="0">
                          <a:solidFill>
                            <a:schemeClr val="dk1"/>
                          </a:solidFill>
                          <a:latin typeface="+mn-lt"/>
                          <a:ea typeface="+mn-ea"/>
                          <a:cs typeface="+mn-cs"/>
                        </a:rPr>
                        <a:t>11-19-1717</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Nabil </a:t>
                      </a:r>
                      <a:r>
                        <a:rPr lang="en-US" sz="1600" kern="1200" dirty="0" err="1">
                          <a:solidFill>
                            <a:schemeClr val="dk1"/>
                          </a:solidFill>
                          <a:latin typeface="+mn-lt"/>
                          <a:ea typeface="+mn-ea"/>
                          <a:cs typeface="+mn-cs"/>
                        </a:rPr>
                        <a:t>Loghin</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n-NO" sz="1600" kern="1200" dirty="0">
                          <a:solidFill>
                            <a:schemeClr val="dk1"/>
                          </a:solidFill>
                          <a:effectLst/>
                          <a:latin typeface="+mn-lt"/>
                          <a:ea typeface="+mn-ea"/>
                          <a:cs typeface="+mn-cs"/>
                        </a:rPr>
                        <a:t>Strongest Tap FTM for PDMG_PEDMG</a:t>
                      </a:r>
                      <a:endParaRPr lang="en-US" sz="1600" kern="1200" dirty="0">
                        <a:solidFill>
                          <a:schemeClr val="dk1"/>
                        </a:solidFill>
                        <a:effectLst/>
                        <a:latin typeface="+mn-lt"/>
                        <a:ea typeface="+mn-ea"/>
                        <a:cs typeface="+mn-cs"/>
                      </a:endParaRP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3"/>
                  </a:ext>
                </a:extLst>
              </a:tr>
              <a:tr h="182872">
                <a:tc>
                  <a:txBody>
                    <a:bodyPr/>
                    <a:lstStyle/>
                    <a:p>
                      <a:pPr marL="0" algn="l" defTabSz="914400" rtl="0" eaLnBrk="1" latinLnBrk="0" hangingPunct="1"/>
                      <a:r>
                        <a:rPr lang="en-US" sz="1600" kern="1200" dirty="0">
                          <a:solidFill>
                            <a:schemeClr val="dk1"/>
                          </a:solidFill>
                          <a:latin typeface="+mn-lt"/>
                          <a:ea typeface="+mn-ea"/>
                          <a:cs typeface="+mn-cs"/>
                        </a:rPr>
                        <a:t>11-19-1723</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Girish </a:t>
                      </a:r>
                      <a:r>
                        <a:rPr lang="en-US" sz="1600" kern="1200" dirty="0" err="1">
                          <a:solidFill>
                            <a:schemeClr val="dk1"/>
                          </a:solidFill>
                          <a:latin typeface="+mn-lt"/>
                          <a:ea typeface="+mn-ea"/>
                          <a:cs typeface="+mn-cs"/>
                        </a:rPr>
                        <a:t>Madpuwar</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nn-NO" sz="1600" kern="1200" dirty="0">
                          <a:solidFill>
                            <a:schemeClr val="dk1"/>
                          </a:solidFill>
                          <a:effectLst/>
                          <a:latin typeface="+mn-lt"/>
                          <a:ea typeface="+mn-ea"/>
                          <a:cs typeface="+mn-cs"/>
                        </a:rPr>
                        <a:t>Comment resolution for ftm overview </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4"/>
                  </a:ext>
                </a:extLst>
              </a:tr>
              <a:tr h="182872">
                <a:tc>
                  <a:txBody>
                    <a:bodyPr/>
                    <a:lstStyle/>
                    <a:p>
                      <a:pPr marL="0" algn="l" defTabSz="914400" rtl="0" eaLnBrk="1" latinLnBrk="0" hangingPunct="1"/>
                      <a:r>
                        <a:rPr lang="en-US" sz="1600" kern="1200" dirty="0">
                          <a:solidFill>
                            <a:schemeClr val="dk1"/>
                          </a:solidFill>
                          <a:latin typeface="+mn-lt"/>
                          <a:ea typeface="+mn-ea"/>
                          <a:cs typeface="+mn-cs"/>
                        </a:rPr>
                        <a:t>11-19-1809</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Jerome Henry</a:t>
                      </a:r>
                    </a:p>
                  </a:txBody>
                  <a:tcPr marT="45712" marB="45712"/>
                </a:tc>
                <a:tc>
                  <a:txBody>
                    <a:bodyPr/>
                    <a:lstStyle/>
                    <a:p>
                      <a:pPr marL="0" algn="l" defTabSz="914400" rtl="0" eaLnBrk="1" latinLnBrk="0" hangingPunct="1"/>
                      <a:r>
                        <a:rPr lang="en-US" sz="1600" kern="1200" dirty="0">
                          <a:solidFill>
                            <a:schemeClr val="dk1"/>
                          </a:solidFill>
                          <a:effectLst/>
                          <a:latin typeface="+mn-lt"/>
                          <a:ea typeface="+mn-ea"/>
                          <a:cs typeface="+mn-cs"/>
                        </a:rPr>
                        <a:t>Proposal for resolution of CID 1968 </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5"/>
                  </a:ext>
                </a:extLst>
              </a:tr>
              <a:tr h="182872">
                <a:tc>
                  <a:txBody>
                    <a:bodyPr/>
                    <a:lstStyle/>
                    <a:p>
                      <a:pPr marL="0" algn="l" defTabSz="914400" rtl="0" eaLnBrk="1" latinLnBrk="0" hangingPunct="1"/>
                      <a:r>
                        <a:rPr lang="en-US" sz="1600" kern="1200" dirty="0">
                          <a:solidFill>
                            <a:schemeClr val="dk1"/>
                          </a:solidFill>
                          <a:latin typeface="+mn-lt"/>
                          <a:ea typeface="+mn-ea"/>
                          <a:cs typeface="+mn-cs"/>
                        </a:rPr>
                        <a:t>11-19-1674</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Assaf Kasher</a:t>
                      </a:r>
                    </a:p>
                  </a:txBody>
                  <a:tcPr marT="45712" marB="45712"/>
                </a:tc>
                <a:tc>
                  <a:txBody>
                    <a:bodyPr/>
                    <a:lstStyle/>
                    <a:p>
                      <a:pPr algn="l"/>
                      <a:r>
                        <a:rPr lang="en-US" sz="1600" kern="1200" dirty="0">
                          <a:solidFill>
                            <a:schemeClr val="dk1"/>
                          </a:solidFill>
                          <a:effectLst/>
                          <a:latin typeface="+mn-lt"/>
                          <a:ea typeface="+mn-ea"/>
                          <a:cs typeface="+mn-cs"/>
                        </a:rPr>
                        <a:t>LB240-Resolution to CID 1059 </a:t>
                      </a:r>
                      <a:endParaRPr lang="en-US" sz="1600" b="0" dirty="0">
                        <a:effectLst/>
                      </a:endParaRPr>
                    </a:p>
                  </a:txBody>
                  <a:tcPr anchor="ctr"/>
                </a:tc>
                <a:tc>
                  <a:txBody>
                    <a:bodyPr/>
                    <a:lstStyle/>
                    <a:p>
                      <a:pPr marL="0" algn="l" defTabSz="914400" rtl="0" eaLnBrk="1" latinLnBrk="0" hangingPunct="1"/>
                      <a:r>
                        <a:rPr lang="en-US" sz="16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6"/>
                  </a:ext>
                </a:extLst>
              </a:tr>
              <a:tr h="182872">
                <a:tc>
                  <a:txBody>
                    <a:bodyPr/>
                    <a:lstStyle/>
                    <a:p>
                      <a:pPr marL="0" algn="l" defTabSz="914400" rtl="0" eaLnBrk="1" latinLnBrk="0" hangingPunct="1"/>
                      <a:r>
                        <a:rPr lang="en-US" sz="1600" kern="1200" dirty="0">
                          <a:solidFill>
                            <a:schemeClr val="dk1"/>
                          </a:solidFill>
                          <a:latin typeface="+mn-lt"/>
                          <a:ea typeface="+mn-ea"/>
                          <a:cs typeface="+mn-cs"/>
                        </a:rPr>
                        <a:t>11-19-1691</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Assaf Kasher</a:t>
                      </a:r>
                    </a:p>
                  </a:txBody>
                  <a:tcPr marT="45712" marB="45712"/>
                </a:tc>
                <a:tc>
                  <a:txBody>
                    <a:bodyPr/>
                    <a:lstStyle/>
                    <a:p>
                      <a:pPr algn="l"/>
                      <a:r>
                        <a:rPr lang="en-US" sz="1600" kern="1200" dirty="0">
                          <a:solidFill>
                            <a:schemeClr val="dk1"/>
                          </a:solidFill>
                          <a:effectLst/>
                          <a:latin typeface="+mn-lt"/>
                          <a:ea typeface="+mn-ea"/>
                          <a:cs typeface="+mn-cs"/>
                        </a:rPr>
                        <a:t>LB240-resolution-to-misc-CIDs </a:t>
                      </a:r>
                      <a:endParaRPr lang="en-US" sz="1600"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extLst>
                  <a:ext uri="{0D108BD9-81ED-4DB2-BD59-A6C34878D82A}">
                    <a16:rowId xmlns:a16="http://schemas.microsoft.com/office/drawing/2014/main" val="10007"/>
                  </a:ext>
                </a:extLst>
              </a:tr>
              <a:tr h="182872">
                <a:tc>
                  <a:txBody>
                    <a:bodyPr/>
                    <a:lstStyle/>
                    <a:p>
                      <a:pPr marL="0" algn="l" defTabSz="914400" rtl="0" eaLnBrk="1" latinLnBrk="0" hangingPunct="1"/>
                      <a:r>
                        <a:rPr lang="en-US" sz="1600" kern="1200" dirty="0">
                          <a:solidFill>
                            <a:schemeClr val="dk1"/>
                          </a:solidFill>
                          <a:latin typeface="+mn-lt"/>
                          <a:ea typeface="+mn-ea"/>
                          <a:cs typeface="+mn-cs"/>
                        </a:rPr>
                        <a:t>11-19-1785</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Assaf Kasher</a:t>
                      </a:r>
                    </a:p>
                  </a:txBody>
                  <a:tcPr marT="45712" marB="45712"/>
                </a:tc>
                <a:tc>
                  <a:txBody>
                    <a:bodyPr/>
                    <a:lstStyle/>
                    <a:p>
                      <a:pPr algn="l"/>
                      <a:r>
                        <a:rPr lang="en-US" sz="1600" kern="1200" dirty="0">
                          <a:solidFill>
                            <a:schemeClr val="dk1"/>
                          </a:solidFill>
                          <a:effectLst/>
                          <a:latin typeface="+mn-lt"/>
                          <a:ea typeface="+mn-ea"/>
                          <a:cs typeface="+mn-cs"/>
                        </a:rPr>
                        <a:t>LB240-Secure-EDMG-FTM-CIDs-v2 </a:t>
                      </a:r>
                      <a:endParaRPr lang="en-US" sz="1600"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extLst>
                  <a:ext uri="{0D108BD9-81ED-4DB2-BD59-A6C34878D82A}">
                    <a16:rowId xmlns:a16="http://schemas.microsoft.com/office/drawing/2014/main" val="885959061"/>
                  </a:ext>
                </a:extLst>
              </a:tr>
              <a:tr h="182872">
                <a:tc>
                  <a:txBody>
                    <a:bodyPr/>
                    <a:lstStyle/>
                    <a:p>
                      <a:pPr marL="0" algn="l" defTabSz="914400" rtl="0" eaLnBrk="1" latinLnBrk="0" hangingPunct="1"/>
                      <a:r>
                        <a:rPr lang="en-US" sz="1600" kern="1200" dirty="0">
                          <a:solidFill>
                            <a:schemeClr val="dk1"/>
                          </a:solidFill>
                          <a:latin typeface="+mn-lt"/>
                          <a:ea typeface="+mn-ea"/>
                          <a:cs typeface="+mn-cs"/>
                        </a:rPr>
                        <a:t>11-19-1875</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Assaf Kasher</a:t>
                      </a:r>
                    </a:p>
                  </a:txBody>
                  <a:tcPr marT="45712" marB="45712"/>
                </a:tc>
                <a:tc>
                  <a:txBody>
                    <a:bodyPr/>
                    <a:lstStyle/>
                    <a:p>
                      <a:pPr algn="l"/>
                      <a:r>
                        <a:rPr lang="en-US" sz="1600" b="0" dirty="0">
                          <a:effectLst/>
                        </a:rPr>
                        <a:t>LB240 first path tap measurement CIDs</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extLst>
                  <a:ext uri="{0D108BD9-81ED-4DB2-BD59-A6C34878D82A}">
                    <a16:rowId xmlns:a16="http://schemas.microsoft.com/office/drawing/2014/main" val="2323176728"/>
                  </a:ext>
                </a:extLst>
              </a:tr>
              <a:tr h="182872">
                <a:tc>
                  <a:txBody>
                    <a:bodyPr/>
                    <a:lstStyle/>
                    <a:p>
                      <a:pPr marL="0" algn="l" defTabSz="914400" rtl="0" eaLnBrk="1" latinLnBrk="0" hangingPunct="1"/>
                      <a:r>
                        <a:rPr lang="en-US" sz="1600" kern="1200" dirty="0">
                          <a:solidFill>
                            <a:schemeClr val="dk1"/>
                          </a:solidFill>
                          <a:latin typeface="+mn-lt"/>
                          <a:ea typeface="+mn-ea"/>
                          <a:cs typeface="+mn-cs"/>
                        </a:rPr>
                        <a:t>11-19-1812</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Jonathan Segev</a:t>
                      </a:r>
                    </a:p>
                  </a:txBody>
                  <a:tcPr marT="45712" marB="45712"/>
                </a:tc>
                <a:tc>
                  <a:txBody>
                    <a:bodyPr/>
                    <a:lstStyle/>
                    <a:p>
                      <a:pPr algn="l"/>
                      <a:r>
                        <a:rPr lang="en-US" sz="1600" kern="1200" dirty="0">
                          <a:solidFill>
                            <a:schemeClr val="dk1"/>
                          </a:solidFill>
                          <a:effectLst/>
                          <a:latin typeface="+mn-lt"/>
                          <a:ea typeface="+mn-ea"/>
                          <a:cs typeface="+mn-cs"/>
                        </a:rPr>
                        <a:t>Part 2 for LB240 CR for Unassigned Comments</a:t>
                      </a:r>
                      <a:endParaRPr lang="en-US" sz="1600"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extLst>
                  <a:ext uri="{0D108BD9-81ED-4DB2-BD59-A6C34878D82A}">
                    <a16:rowId xmlns:a16="http://schemas.microsoft.com/office/drawing/2014/main" val="2176958789"/>
                  </a:ext>
                </a:extLst>
              </a:tr>
              <a:tr h="182872">
                <a:tc>
                  <a:txBody>
                    <a:bodyPr/>
                    <a:lstStyle/>
                    <a:p>
                      <a:pPr marL="0" algn="l" defTabSz="914400" rtl="0" eaLnBrk="1" latinLnBrk="0" hangingPunct="1"/>
                      <a:r>
                        <a:rPr lang="en-US" sz="1600" kern="1200" dirty="0">
                          <a:solidFill>
                            <a:schemeClr val="dk1"/>
                          </a:solidFill>
                          <a:latin typeface="+mn-lt"/>
                          <a:ea typeface="+mn-ea"/>
                          <a:cs typeface="+mn-cs"/>
                        </a:rPr>
                        <a:t>11-19-1043</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algn="l"/>
                      <a:r>
                        <a:rPr lang="en-US" sz="1600" kern="1200" dirty="0">
                          <a:solidFill>
                            <a:schemeClr val="dk1"/>
                          </a:solidFill>
                          <a:effectLst/>
                          <a:latin typeface="+mn-lt"/>
                          <a:ea typeface="+mn-ea"/>
                          <a:cs typeface="+mn-cs"/>
                        </a:rPr>
                        <a:t>LB240 CID Resolutions - Phase Shift TOA in Passive Location - Amendment text</a:t>
                      </a:r>
                      <a:endParaRPr lang="en-US" sz="1600"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extLst>
                  <a:ext uri="{0D108BD9-81ED-4DB2-BD59-A6C34878D82A}">
                    <a16:rowId xmlns:a16="http://schemas.microsoft.com/office/drawing/2014/main" val="95238516"/>
                  </a:ext>
                </a:extLst>
              </a:tr>
              <a:tr h="182872">
                <a:tc>
                  <a:txBody>
                    <a:bodyPr/>
                    <a:lstStyle/>
                    <a:p>
                      <a:pPr marL="0" algn="l" defTabSz="914400" rtl="0" eaLnBrk="1" latinLnBrk="0" hangingPunct="1"/>
                      <a:r>
                        <a:rPr lang="en-US" sz="1600" kern="1200" dirty="0">
                          <a:solidFill>
                            <a:schemeClr val="dk1"/>
                          </a:solidFill>
                          <a:latin typeface="+mn-lt"/>
                          <a:ea typeface="+mn-ea"/>
                          <a:cs typeface="+mn-cs"/>
                        </a:rPr>
                        <a:t>11-19-035</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Informative text for passive location ranging</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extLst>
                  <a:ext uri="{0D108BD9-81ED-4DB2-BD59-A6C34878D82A}">
                    <a16:rowId xmlns:a16="http://schemas.microsoft.com/office/drawing/2014/main" val="3855439188"/>
                  </a:ext>
                </a:extLst>
              </a:tr>
              <a:tr h="182872">
                <a:tc>
                  <a:txBody>
                    <a:bodyPr/>
                    <a:lstStyle/>
                    <a:p>
                      <a:pPr marL="0" algn="l" defTabSz="914400" rtl="0" eaLnBrk="1" latinLnBrk="0" hangingPunct="1"/>
                      <a:r>
                        <a:rPr lang="en-US" sz="1600" kern="1200" dirty="0">
                          <a:solidFill>
                            <a:schemeClr val="dk1"/>
                          </a:solidFill>
                          <a:latin typeface="+mn-lt"/>
                          <a:ea typeface="+mn-ea"/>
                          <a:cs typeface="+mn-cs"/>
                        </a:rPr>
                        <a:t>11-19-1841</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Passive TB Ranging MIB variables – CR</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extLst>
                  <a:ext uri="{0D108BD9-81ED-4DB2-BD59-A6C34878D82A}">
                    <a16:rowId xmlns:a16="http://schemas.microsoft.com/office/drawing/2014/main" val="1132468969"/>
                  </a:ext>
                </a:extLst>
              </a:tr>
              <a:tr h="182872">
                <a:tc>
                  <a:txBody>
                    <a:bodyPr/>
                    <a:lstStyle/>
                    <a:p>
                      <a:pPr marL="0" algn="l" defTabSz="914400" rtl="0" eaLnBrk="1" latinLnBrk="0" hangingPunct="1"/>
                      <a:r>
                        <a:rPr lang="en-US" sz="1600" kern="1200" dirty="0">
                          <a:solidFill>
                            <a:schemeClr val="dk1"/>
                          </a:solidFill>
                          <a:latin typeface="+mn-lt"/>
                          <a:ea typeface="+mn-ea"/>
                          <a:cs typeface="+mn-cs"/>
                        </a:rPr>
                        <a:t>11-19-1840</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FTM Parameters Element – More CR</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extLst>
                  <a:ext uri="{0D108BD9-81ED-4DB2-BD59-A6C34878D82A}">
                    <a16:rowId xmlns:a16="http://schemas.microsoft.com/office/drawing/2014/main" val="794866998"/>
                  </a:ext>
                </a:extLst>
              </a:tr>
            </a:tbl>
          </a:graphicData>
        </a:graphic>
      </p:graphicFrame>
    </p:spTree>
    <p:extLst>
      <p:ext uri="{BB962C8B-B14F-4D97-AF65-F5344CB8AC3E}">
        <p14:creationId xmlns:p14="http://schemas.microsoft.com/office/powerpoint/2010/main" val="21922179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meeting (2)</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268326708"/>
              </p:ext>
            </p:extLst>
          </p:nvPr>
        </p:nvGraphicFramePr>
        <p:xfrm>
          <a:off x="695400" y="1340768"/>
          <a:ext cx="11014246" cy="3535616"/>
        </p:xfrm>
        <a:graphic>
          <a:graphicData uri="http://schemas.openxmlformats.org/drawingml/2006/table">
            <a:tbl>
              <a:tblPr firstRow="1" bandRow="1">
                <a:tableStyleId>{21E4AEA4-8DFA-4A89-87EB-49C32662AFE0}</a:tableStyleId>
              </a:tblPr>
              <a:tblGrid>
                <a:gridCol w="1149151">
                  <a:extLst>
                    <a:ext uri="{9D8B030D-6E8A-4147-A177-3AD203B41FA5}">
                      <a16:colId xmlns:a16="http://schemas.microsoft.com/office/drawing/2014/main" val="20000"/>
                    </a:ext>
                  </a:extLst>
                </a:gridCol>
                <a:gridCol w="1368152">
                  <a:extLst>
                    <a:ext uri="{9D8B030D-6E8A-4147-A177-3AD203B41FA5}">
                      <a16:colId xmlns:a16="http://schemas.microsoft.com/office/drawing/2014/main" val="20001"/>
                    </a:ext>
                  </a:extLst>
                </a:gridCol>
                <a:gridCol w="7560840">
                  <a:extLst>
                    <a:ext uri="{9D8B030D-6E8A-4147-A177-3AD203B41FA5}">
                      <a16:colId xmlns:a16="http://schemas.microsoft.com/office/drawing/2014/main" val="20002"/>
                    </a:ext>
                  </a:extLst>
                </a:gridCol>
                <a:gridCol w="936103">
                  <a:extLst>
                    <a:ext uri="{9D8B030D-6E8A-4147-A177-3AD203B41FA5}">
                      <a16:colId xmlns:a16="http://schemas.microsoft.com/office/drawing/2014/main" val="20003"/>
                    </a:ext>
                  </a:extLst>
                </a:gridCol>
              </a:tblGrid>
              <a:tr h="332739">
                <a:tc>
                  <a:txBody>
                    <a:bodyPr/>
                    <a:lstStyle/>
                    <a:p>
                      <a:pPr algn="ctr"/>
                      <a:r>
                        <a:rPr lang="en-US" sz="1800" dirty="0"/>
                        <a:t>DCN</a:t>
                      </a:r>
                    </a:p>
                  </a:txBody>
                  <a:tcPr marR="36000" marT="45712" marB="45712"/>
                </a:tc>
                <a:tc>
                  <a:txBody>
                    <a:bodyPr/>
                    <a:lstStyle/>
                    <a:p>
                      <a:pPr algn="ctr"/>
                      <a:r>
                        <a:rPr lang="en-US" sz="1800" dirty="0"/>
                        <a:t>Presenter</a:t>
                      </a:r>
                    </a:p>
                  </a:txBody>
                  <a:tcPr marR="36000" marT="45712" marB="45712"/>
                </a:tc>
                <a:tc>
                  <a:txBody>
                    <a:bodyPr/>
                    <a:lstStyle/>
                    <a:p>
                      <a:pPr algn="ctr"/>
                      <a:r>
                        <a:rPr lang="en-US" sz="1800" dirty="0"/>
                        <a:t>Title</a:t>
                      </a:r>
                    </a:p>
                  </a:txBody>
                  <a:tcPr marR="36000" marT="45712" marB="45712"/>
                </a:tc>
                <a:tc>
                  <a:txBody>
                    <a:bodyPr/>
                    <a:lstStyle/>
                    <a:p>
                      <a:pPr algn="ctr"/>
                      <a:r>
                        <a:rPr lang="en-US" sz="1800" dirty="0"/>
                        <a:t>Topic</a:t>
                      </a:r>
                    </a:p>
                  </a:txBody>
                  <a:tcPr marR="36000" marT="45712" marB="45712"/>
                </a:tc>
                <a:extLst>
                  <a:ext uri="{0D108BD9-81ED-4DB2-BD59-A6C34878D82A}">
                    <a16:rowId xmlns:a16="http://schemas.microsoft.com/office/drawing/2014/main" val="10000"/>
                  </a:ext>
                </a:extLst>
              </a:tr>
              <a:tr h="457192">
                <a:tc>
                  <a:txBody>
                    <a:bodyPr/>
                    <a:lstStyle/>
                    <a:p>
                      <a:pPr marL="0" algn="l" defTabSz="914400" rtl="0" eaLnBrk="1" latinLnBrk="0" hangingPunct="1"/>
                      <a:r>
                        <a:rPr lang="en-US" sz="1600" kern="1200" dirty="0">
                          <a:solidFill>
                            <a:schemeClr val="dk1"/>
                          </a:solidFill>
                          <a:effectLst/>
                          <a:latin typeface="+mn-lt"/>
                          <a:ea typeface="+mn-ea"/>
                          <a:cs typeface="+mn-cs"/>
                        </a:rPr>
                        <a:t>11-19-1042</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LB240 CID Resolutions - LTF Repetition in Passive Location Ranging - Amendment text</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1"/>
                  </a:ext>
                </a:extLst>
              </a:tr>
              <a:tr h="457192">
                <a:tc>
                  <a:txBody>
                    <a:bodyPr/>
                    <a:lstStyle/>
                    <a:p>
                      <a:pPr marL="0" algn="l" defTabSz="914400" rtl="0" eaLnBrk="1" latinLnBrk="0" hangingPunct="1"/>
                      <a:r>
                        <a:rPr lang="en-US" sz="1600" kern="1200" dirty="0">
                          <a:solidFill>
                            <a:schemeClr val="dk1"/>
                          </a:solidFill>
                          <a:latin typeface="+mn-lt"/>
                          <a:ea typeface="+mn-ea"/>
                          <a:cs typeface="+mn-cs"/>
                        </a:rPr>
                        <a:t>11-19-1842</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a:solidFill>
                            <a:schemeClr val="dk1"/>
                          </a:solidFill>
                          <a:effectLst/>
                          <a:latin typeface="+mn-lt"/>
                          <a:ea typeface="+mn-ea"/>
                          <a:cs typeface="+mn-cs"/>
                        </a:rPr>
                        <a:t>Passive TB Ranging MLME – CR</a:t>
                      </a:r>
                      <a:endParaRPr lang="en-US" sz="1600" kern="1200" dirty="0">
                        <a:solidFill>
                          <a:schemeClr val="dk1"/>
                        </a:solidFill>
                        <a:latin typeface="+mn-lt"/>
                        <a:ea typeface="+mn-ea"/>
                        <a:cs typeface="+mn-cs"/>
                      </a:endParaRPr>
                    </a:p>
                  </a:txBody>
                  <a:tcPr marT="45712" marB="45712"/>
                </a:tc>
                <a:tc>
                  <a:txBody>
                    <a:bodyPr/>
                    <a:lstStyle/>
                    <a:p>
                      <a:r>
                        <a:rPr lang="en-US" sz="1600" dirty="0"/>
                        <a:t>CR</a:t>
                      </a:r>
                    </a:p>
                  </a:txBody>
                  <a:tcPr marT="45712" marB="45712"/>
                </a:tc>
                <a:extLst>
                  <a:ext uri="{0D108BD9-81ED-4DB2-BD59-A6C34878D82A}">
                    <a16:rowId xmlns:a16="http://schemas.microsoft.com/office/drawing/2014/main" val="10002"/>
                  </a:ext>
                </a:extLst>
              </a:tr>
              <a:tr h="182872">
                <a:tc>
                  <a:txBody>
                    <a:bodyPr/>
                    <a:lstStyle/>
                    <a:p>
                      <a:pPr marL="0" algn="l" defTabSz="914400" rtl="0" eaLnBrk="1" latinLnBrk="0" hangingPunct="1"/>
                      <a:r>
                        <a:rPr lang="en-US" sz="1600" kern="1200" dirty="0">
                          <a:solidFill>
                            <a:schemeClr val="dk1"/>
                          </a:solidFill>
                          <a:latin typeface="+mn-lt"/>
                          <a:ea typeface="+mn-ea"/>
                          <a:cs typeface="+mn-cs"/>
                        </a:rPr>
                        <a:t>11-19-1677</a:t>
                      </a:r>
                    </a:p>
                  </a:txBody>
                  <a:tcPr marT="45712" marB="45712"/>
                </a:tc>
                <a:tc>
                  <a:txBody>
                    <a:bodyPr/>
                    <a:lstStyle/>
                    <a:p>
                      <a:pPr marL="0" algn="l" defTabSz="914400" rtl="0" eaLnBrk="1" latinLnBrk="0" hangingPunct="1"/>
                      <a:r>
                        <a:rPr lang="en-US" sz="1600" b="0" i="0" kern="1200" dirty="0" err="1">
                          <a:solidFill>
                            <a:schemeClr val="dk1"/>
                          </a:solidFill>
                          <a:effectLst/>
                          <a:latin typeface="+mn-lt"/>
                          <a:ea typeface="+mn-ea"/>
                          <a:cs typeface="+mn-cs"/>
                        </a:rPr>
                        <a:t>Tianyu</a:t>
                      </a:r>
                      <a:r>
                        <a:rPr lang="en-US" sz="1600" b="0" i="0" kern="1200" dirty="0">
                          <a:solidFill>
                            <a:schemeClr val="dk1"/>
                          </a:solidFill>
                          <a:effectLst/>
                          <a:latin typeface="+mn-lt"/>
                          <a:ea typeface="+mn-ea"/>
                          <a:cs typeface="+mn-cs"/>
                        </a:rPr>
                        <a:t> Wu </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i="0" kern="1200" dirty="0">
                          <a:solidFill>
                            <a:schemeClr val="dk1"/>
                          </a:solidFill>
                          <a:effectLst/>
                          <a:latin typeface="+mn-lt"/>
                          <a:ea typeface="+mn-ea"/>
                          <a:cs typeface="+mn-cs"/>
                        </a:rPr>
                        <a:t>CR for PHY service interface and PPDU format</a:t>
                      </a:r>
                      <a:endParaRPr lang="en-US" sz="1600" kern="1200" dirty="0">
                        <a:solidFill>
                          <a:schemeClr val="dk1"/>
                        </a:solidFill>
                        <a:effectLst/>
                        <a:latin typeface="+mn-lt"/>
                        <a:ea typeface="+mn-ea"/>
                        <a:cs typeface="+mn-cs"/>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extLst>
                  <a:ext uri="{0D108BD9-81ED-4DB2-BD59-A6C34878D82A}">
                    <a16:rowId xmlns:a16="http://schemas.microsoft.com/office/drawing/2014/main" val="10003"/>
                  </a:ext>
                </a:extLst>
              </a:tr>
              <a:tr h="182872">
                <a:tc>
                  <a:txBody>
                    <a:bodyPr/>
                    <a:lstStyle/>
                    <a:p>
                      <a:pPr marL="0" algn="l" defTabSz="914400" rtl="0" eaLnBrk="1" latinLnBrk="0" hangingPunct="1"/>
                      <a:r>
                        <a:rPr lang="en-US" sz="1600" kern="1200" dirty="0">
                          <a:solidFill>
                            <a:schemeClr val="dk1"/>
                          </a:solidFill>
                          <a:latin typeface="+mn-lt"/>
                          <a:ea typeface="+mn-ea"/>
                          <a:cs typeface="+mn-cs"/>
                        </a:rPr>
                        <a:t>11-19-1876</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Feng Jiang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Follow up on CID 2274</a:t>
                      </a:r>
                    </a:p>
                  </a:txBody>
                  <a:tcPr marT="45712" marB="45712"/>
                </a:tc>
                <a:tc>
                  <a:txBody>
                    <a:bodyPr/>
                    <a:lstStyle/>
                    <a:p>
                      <a:r>
                        <a:rPr lang="en-US" sz="1600" dirty="0"/>
                        <a:t>CR</a:t>
                      </a:r>
                    </a:p>
                  </a:txBody>
                  <a:tcPr marT="45712" marB="45712"/>
                </a:tc>
                <a:extLst>
                  <a:ext uri="{0D108BD9-81ED-4DB2-BD59-A6C34878D82A}">
                    <a16:rowId xmlns:a16="http://schemas.microsoft.com/office/drawing/2014/main" val="10004"/>
                  </a:ext>
                </a:extLst>
              </a:tr>
              <a:tr h="182872">
                <a:tc>
                  <a:txBody>
                    <a:bodyPr/>
                    <a:lstStyle/>
                    <a:p>
                      <a:pPr marL="0" algn="l" defTabSz="914400" rtl="0" eaLnBrk="1" latinLnBrk="0" hangingPunct="1"/>
                      <a:r>
                        <a:rPr lang="en-US" sz="1600" kern="1200" dirty="0">
                          <a:solidFill>
                            <a:schemeClr val="dk1"/>
                          </a:solidFill>
                          <a:latin typeface="+mn-lt"/>
                          <a:ea typeface="+mn-ea"/>
                          <a:cs typeface="+mn-cs"/>
                        </a:rPr>
                        <a:t>11-19-1893</a:t>
                      </a:r>
                    </a:p>
                  </a:txBody>
                  <a:tcPr marT="45712" marB="45712"/>
                </a:tc>
                <a:tc>
                  <a:txBody>
                    <a:bodyPr/>
                    <a:lstStyle/>
                    <a:p>
                      <a:r>
                        <a:rPr lang="en-US" sz="1600" dirty="0"/>
                        <a:t>Feng Jiang</a:t>
                      </a:r>
                    </a:p>
                  </a:txBody>
                  <a:tcPr anchor="ctr"/>
                </a:tc>
                <a:tc>
                  <a:txBody>
                    <a:bodyPr/>
                    <a:lstStyle/>
                    <a:p>
                      <a:r>
                        <a:rPr lang="en-US" sz="1600" dirty="0"/>
                        <a:t>ISTA LCI table update for passive location</a:t>
                      </a:r>
                    </a:p>
                  </a:txBody>
                  <a:tcPr anchor="ctr"/>
                </a:tc>
                <a:tc>
                  <a:txBody>
                    <a:bodyPr/>
                    <a:lstStyle/>
                    <a:p>
                      <a:r>
                        <a:rPr lang="en-US" sz="16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5"/>
                  </a:ext>
                </a:extLst>
              </a:tr>
              <a:tr h="182872">
                <a:tc>
                  <a:txBody>
                    <a:bodyPr/>
                    <a:lstStyle/>
                    <a:p>
                      <a:pPr marL="0" algn="l" defTabSz="914400" rtl="0" eaLnBrk="1" latinLnBrk="0" hangingPunct="1"/>
                      <a:r>
                        <a:rPr lang="en-US" sz="1600" kern="1200" dirty="0">
                          <a:solidFill>
                            <a:schemeClr val="dk1"/>
                          </a:solidFill>
                          <a:latin typeface="+mn-lt"/>
                          <a:ea typeface="+mn-ea"/>
                          <a:cs typeface="+mn-cs"/>
                        </a:rPr>
                        <a:t>11-19-1762</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Ganesh Venkatesan</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Resolution to few LB240 CIDs part 9</a:t>
                      </a:r>
                    </a:p>
                  </a:txBody>
                  <a:tcPr marT="45712" marB="45712"/>
                </a:tc>
                <a:tc>
                  <a:txBody>
                    <a:bodyPr/>
                    <a:lstStyle/>
                    <a:p>
                      <a:r>
                        <a:rPr lang="en-US" sz="1600" dirty="0"/>
                        <a:t>CR</a:t>
                      </a:r>
                    </a:p>
                  </a:txBody>
                  <a:tcPr marT="45712" marB="45712"/>
                </a:tc>
                <a:extLst>
                  <a:ext uri="{0D108BD9-81ED-4DB2-BD59-A6C34878D82A}">
                    <a16:rowId xmlns:a16="http://schemas.microsoft.com/office/drawing/2014/main" val="10006"/>
                  </a:ext>
                </a:extLst>
              </a:tr>
              <a:tr h="182872">
                <a:tc>
                  <a:txBody>
                    <a:bodyPr/>
                    <a:lstStyle/>
                    <a:p>
                      <a:pPr marL="0" algn="l" defTabSz="914400" rtl="0" eaLnBrk="1" latinLnBrk="0" hangingPunct="1"/>
                      <a:r>
                        <a:rPr lang="en-US" sz="1600" kern="1200" dirty="0">
                          <a:solidFill>
                            <a:schemeClr val="dk1"/>
                          </a:solidFill>
                          <a:latin typeface="+mn-lt"/>
                          <a:ea typeface="+mn-ea"/>
                          <a:cs typeface="+mn-cs"/>
                        </a:rPr>
                        <a:t>11-19-1880</a:t>
                      </a:r>
                    </a:p>
                  </a:txBody>
                  <a:tcPr marT="45712" marB="45712"/>
                </a:tc>
                <a:tc>
                  <a:txBody>
                    <a:bodyPr/>
                    <a:lstStyle/>
                    <a:p>
                      <a:pPr marL="0" algn="l" defTabSz="914400" rtl="0" eaLnBrk="1" latinLnBrk="0" hangingPunct="1"/>
                      <a:r>
                        <a:rPr lang="en-US" sz="1600" kern="1200" dirty="0" err="1">
                          <a:solidFill>
                            <a:schemeClr val="dk1"/>
                          </a:solidFill>
                          <a:latin typeface="+mn-lt"/>
                          <a:ea typeface="+mn-ea"/>
                          <a:cs typeface="+mn-cs"/>
                        </a:rPr>
                        <a:t>Dibakar</a:t>
                      </a:r>
                      <a:r>
                        <a:rPr lang="en-US" sz="1600" kern="1200" dirty="0">
                          <a:solidFill>
                            <a:schemeClr val="dk1"/>
                          </a:solidFill>
                          <a:latin typeface="+mn-lt"/>
                          <a:ea typeface="+mn-ea"/>
                          <a:cs typeface="+mn-cs"/>
                        </a:rPr>
                        <a:t> Das</a:t>
                      </a:r>
                    </a:p>
                  </a:txBody>
                  <a:tcPr marT="45712" marB="45712"/>
                </a:tc>
                <a:tc>
                  <a:txBody>
                    <a:bodyPr/>
                    <a:lstStyle/>
                    <a:p>
                      <a:pPr algn="l"/>
                      <a:r>
                        <a:rPr lang="en-US" sz="1600" b="0" dirty="0">
                          <a:effectLst/>
                        </a:rPr>
                        <a:t>CR for miscellaneous unassigned CIDs</a:t>
                      </a:r>
                    </a:p>
                  </a:txBody>
                  <a:tcPr anchor="ctr"/>
                </a:tc>
                <a:tc>
                  <a:txBody>
                    <a:bodyPr/>
                    <a:lstStyle/>
                    <a:p>
                      <a:r>
                        <a:rPr lang="en-US" sz="1600" dirty="0"/>
                        <a:t>CR</a:t>
                      </a:r>
                    </a:p>
                  </a:txBody>
                  <a:tcPr marT="45712" marB="45712"/>
                </a:tc>
                <a:extLst>
                  <a:ext uri="{0D108BD9-81ED-4DB2-BD59-A6C34878D82A}">
                    <a16:rowId xmlns:a16="http://schemas.microsoft.com/office/drawing/2014/main" val="10007"/>
                  </a:ext>
                </a:extLst>
              </a:tr>
              <a:tr h="182872">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algn="l"/>
                      <a:endParaRPr lang="en-US" sz="1600" b="0" dirty="0">
                        <a:effectLst/>
                      </a:endParaRPr>
                    </a:p>
                  </a:txBody>
                  <a:tcPr anchor="ctr"/>
                </a:tc>
                <a:tc>
                  <a:txBody>
                    <a:bodyPr/>
                    <a:lstStyle/>
                    <a:p>
                      <a:endParaRPr lang="en-US" sz="1600" dirty="0"/>
                    </a:p>
                  </a:txBody>
                  <a:tcPr anchor="ct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19065250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meeting (3)</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06373800"/>
              </p:ext>
            </p:extLst>
          </p:nvPr>
        </p:nvGraphicFramePr>
        <p:xfrm>
          <a:off x="914401" y="1340768"/>
          <a:ext cx="10460567" cy="1493456"/>
        </p:xfrm>
        <a:graphic>
          <a:graphicData uri="http://schemas.openxmlformats.org/drawingml/2006/table">
            <a:tbl>
              <a:tblPr firstRow="1" bandRow="1">
                <a:tableStyleId>{21E4AEA4-8DFA-4A89-87EB-49C32662AFE0}</a:tableStyleId>
              </a:tblPr>
              <a:tblGrid>
                <a:gridCol w="1566971">
                  <a:extLst>
                    <a:ext uri="{9D8B030D-6E8A-4147-A177-3AD203B41FA5}">
                      <a16:colId xmlns:a16="http://schemas.microsoft.com/office/drawing/2014/main" val="20000"/>
                    </a:ext>
                  </a:extLst>
                </a:gridCol>
                <a:gridCol w="2015607">
                  <a:extLst>
                    <a:ext uri="{9D8B030D-6E8A-4147-A177-3AD203B41FA5}">
                      <a16:colId xmlns:a16="http://schemas.microsoft.com/office/drawing/2014/main" val="20001"/>
                    </a:ext>
                  </a:extLst>
                </a:gridCol>
                <a:gridCol w="4552289">
                  <a:extLst>
                    <a:ext uri="{9D8B030D-6E8A-4147-A177-3AD203B41FA5}">
                      <a16:colId xmlns:a16="http://schemas.microsoft.com/office/drawing/2014/main" val="20002"/>
                    </a:ext>
                  </a:extLst>
                </a:gridCol>
                <a:gridCol w="2325700">
                  <a:extLst>
                    <a:ext uri="{9D8B030D-6E8A-4147-A177-3AD203B41FA5}">
                      <a16:colId xmlns:a16="http://schemas.microsoft.com/office/drawing/2014/main" val="20003"/>
                    </a:ext>
                  </a:extLst>
                </a:gridCol>
              </a:tblGrid>
              <a:tr h="332739">
                <a:tc>
                  <a:txBody>
                    <a:bodyPr/>
                    <a:lstStyle/>
                    <a:p>
                      <a:pPr algn="ctr"/>
                      <a:r>
                        <a:rPr lang="en-US" sz="2000" dirty="0"/>
                        <a:t>DCN</a:t>
                      </a:r>
                    </a:p>
                  </a:txBody>
                  <a:tcPr marR="36000" marT="45712" marB="45712"/>
                </a:tc>
                <a:tc>
                  <a:txBody>
                    <a:bodyPr/>
                    <a:lstStyle/>
                    <a:p>
                      <a:pPr algn="ctr"/>
                      <a:r>
                        <a:rPr lang="en-US" sz="2000" dirty="0"/>
                        <a:t>Presenter</a:t>
                      </a:r>
                    </a:p>
                  </a:txBody>
                  <a:tcPr marR="36000" marT="45712" marB="45712"/>
                </a:tc>
                <a:tc>
                  <a:txBody>
                    <a:bodyPr/>
                    <a:lstStyle/>
                    <a:p>
                      <a:pPr algn="ctr"/>
                      <a:r>
                        <a:rPr lang="en-US" sz="2000" dirty="0"/>
                        <a:t>Title</a:t>
                      </a:r>
                    </a:p>
                  </a:txBody>
                  <a:tcPr marR="36000" marT="45712" marB="45712"/>
                </a:tc>
                <a:tc>
                  <a:txBody>
                    <a:bodyPr/>
                    <a:lstStyle/>
                    <a:p>
                      <a:pPr algn="ctr"/>
                      <a:r>
                        <a:rPr lang="en-US" sz="2000" dirty="0"/>
                        <a:t>Topic</a:t>
                      </a:r>
                    </a:p>
                  </a:txBody>
                  <a:tcPr marR="36000" marT="45712" marB="45712"/>
                </a:tc>
                <a:extLst>
                  <a:ext uri="{0D108BD9-81ED-4DB2-BD59-A6C34878D82A}">
                    <a16:rowId xmlns:a16="http://schemas.microsoft.com/office/drawing/2014/main" val="10000"/>
                  </a:ext>
                </a:extLst>
              </a:tr>
              <a:tr h="182872">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endParaRPr lang="en-US" dirty="0"/>
                    </a:p>
                  </a:txBody>
                  <a:tcPr marT="45712" marB="45712"/>
                </a:tc>
                <a:extLst>
                  <a:ext uri="{0D108BD9-81ED-4DB2-BD59-A6C34878D82A}">
                    <a16:rowId xmlns:a16="http://schemas.microsoft.com/office/drawing/2014/main" val="10001"/>
                  </a:ext>
                </a:extLst>
              </a:tr>
              <a:tr h="182872">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endParaRPr lang="en-US" dirty="0"/>
                    </a:p>
                  </a:txBody>
                  <a:tcPr marT="45712" marB="45712"/>
                </a:tc>
                <a:extLst>
                  <a:ext uri="{0D108BD9-81ED-4DB2-BD59-A6C34878D82A}">
                    <a16:rowId xmlns:a16="http://schemas.microsoft.com/office/drawing/2014/main" val="10002"/>
                  </a:ext>
                </a:extLst>
              </a:tr>
              <a:tr h="182872">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endParaRPr lang="en-US" dirty="0"/>
                    </a:p>
                  </a:txBody>
                  <a:tcPr marT="45712" marB="45712"/>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0548783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a:solidFill>
                  <a:schemeClr val="tx2"/>
                </a:solidFill>
              </a:rPr>
              <a:t>Nov. Ad Hoc Day 1</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altLang="en-US" sz="1800" b="0" dirty="0"/>
              <a:t>Agenda setting (35min).</a:t>
            </a:r>
          </a:p>
          <a:p>
            <a:pPr algn="just">
              <a:spcBef>
                <a:spcPct val="20000"/>
              </a:spcBef>
              <a:buFontTx/>
              <a:buChar char="•"/>
            </a:pPr>
            <a:r>
              <a:rPr lang="en-US" altLang="en-US" sz="1800" b="0" dirty="0"/>
              <a:t>Review submissions (as time permits)</a:t>
            </a:r>
          </a:p>
          <a:p>
            <a:pPr algn="just">
              <a:spcBef>
                <a:spcPct val="20000"/>
              </a:spcBef>
              <a:buFontTx/>
              <a:buChar char="•"/>
            </a:pPr>
            <a:r>
              <a:rPr lang="en-US" sz="1800" b="0" dirty="0"/>
              <a:t>Recess (17:30)</a:t>
            </a:r>
          </a:p>
          <a:p>
            <a:pPr algn="just">
              <a:spcBef>
                <a:spcPct val="20000"/>
              </a:spcBef>
              <a:buFontTx/>
              <a:buChar char="•"/>
            </a:pPr>
            <a:endParaRPr lang="en-US" sz="1800" b="0" dirty="0"/>
          </a:p>
          <a:p>
            <a:pPr algn="just">
              <a:spcBef>
                <a:spcPct val="20000"/>
              </a:spcBef>
              <a:buFontTx/>
              <a:buChar char="•"/>
            </a:pPr>
            <a:r>
              <a:rPr lang="en-US" sz="1800" dirty="0"/>
              <a:t>Logistics</a:t>
            </a:r>
            <a:r>
              <a:rPr lang="en-US" sz="1800" b="0" dirty="0"/>
              <a:t>:</a:t>
            </a:r>
          </a:p>
          <a:p>
            <a:pPr lvl="1" algn="just">
              <a:spcBef>
                <a:spcPct val="20000"/>
              </a:spcBef>
              <a:buFontTx/>
              <a:buChar char="•"/>
            </a:pPr>
            <a:r>
              <a:rPr lang="en-US" sz="1800" dirty="0"/>
              <a:t>10:45 – 11:00 coffee break </a:t>
            </a:r>
          </a:p>
          <a:p>
            <a:pPr lvl="1" algn="just">
              <a:spcBef>
                <a:spcPct val="20000"/>
              </a:spcBef>
              <a:buFontTx/>
              <a:buChar char="•"/>
            </a:pPr>
            <a:r>
              <a:rPr lang="en-US" sz="1800" dirty="0"/>
              <a:t>12:00 – 13:00 lunch (depending on discussion)</a:t>
            </a:r>
          </a:p>
          <a:p>
            <a:pPr lvl="1" algn="just">
              <a:spcBef>
                <a:spcPct val="20000"/>
              </a:spcBef>
              <a:buFontTx/>
              <a:buChar char="•"/>
            </a:pPr>
            <a:r>
              <a:rPr lang="en-US" sz="1600" dirty="0"/>
              <a:t>14:45 – 15:00 coffee break</a:t>
            </a:r>
          </a:p>
          <a:p>
            <a:pPr lvl="1" algn="just">
              <a:spcBef>
                <a:spcPct val="20000"/>
              </a:spcBef>
              <a:buFontTx/>
              <a:buChar char="•"/>
            </a:pPr>
            <a:r>
              <a:rPr lang="en-US" sz="1600" dirty="0"/>
              <a:t>16:00 - 16:10  coffee break</a:t>
            </a:r>
          </a:p>
          <a:p>
            <a:pPr lvl="1" algn="just">
              <a:spcBef>
                <a:spcPct val="20000"/>
              </a:spcBef>
              <a:buFontTx/>
              <a:buChar char="•"/>
            </a:pPr>
            <a:r>
              <a:rPr lang="en-US" altLang="en-US" sz="1600" b="0" dirty="0"/>
              <a:t>17:30 Recess</a:t>
            </a:r>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4393971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a:solidFill>
                  <a:schemeClr val="tx2"/>
                </a:solidFill>
              </a:rPr>
              <a:t>Nov. Ad Hoc Day 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672525341"/>
              </p:ext>
            </p:extLst>
          </p:nvPr>
        </p:nvGraphicFramePr>
        <p:xfrm>
          <a:off x="263352" y="1628800"/>
          <a:ext cx="11521279" cy="4510880"/>
        </p:xfrm>
        <a:graphic>
          <a:graphicData uri="http://schemas.openxmlformats.org/drawingml/2006/table">
            <a:tbl>
              <a:tblPr firstRow="1" bandRow="1">
                <a:tableStyleId>{21E4AEA4-8DFA-4A89-87EB-49C32662AFE0}</a:tableStyleId>
              </a:tblPr>
              <a:tblGrid>
                <a:gridCol w="1368152">
                  <a:extLst>
                    <a:ext uri="{9D8B030D-6E8A-4147-A177-3AD203B41FA5}">
                      <a16:colId xmlns:a16="http://schemas.microsoft.com/office/drawing/2014/main" val="20000"/>
                    </a:ext>
                  </a:extLst>
                </a:gridCol>
                <a:gridCol w="2160240">
                  <a:extLst>
                    <a:ext uri="{9D8B030D-6E8A-4147-A177-3AD203B41FA5}">
                      <a16:colId xmlns:a16="http://schemas.microsoft.com/office/drawing/2014/main" val="20001"/>
                    </a:ext>
                  </a:extLst>
                </a:gridCol>
                <a:gridCol w="4294741">
                  <a:extLst>
                    <a:ext uri="{9D8B030D-6E8A-4147-A177-3AD203B41FA5}">
                      <a16:colId xmlns:a16="http://schemas.microsoft.com/office/drawing/2014/main" val="20002"/>
                    </a:ext>
                  </a:extLst>
                </a:gridCol>
                <a:gridCol w="2319532">
                  <a:extLst>
                    <a:ext uri="{9D8B030D-6E8A-4147-A177-3AD203B41FA5}">
                      <a16:colId xmlns:a16="http://schemas.microsoft.com/office/drawing/2014/main" val="20003"/>
                    </a:ext>
                  </a:extLst>
                </a:gridCol>
                <a:gridCol w="1378614">
                  <a:extLst>
                    <a:ext uri="{9D8B030D-6E8A-4147-A177-3AD203B41FA5}">
                      <a16:colId xmlns:a16="http://schemas.microsoft.com/office/drawing/2014/main" val="20004"/>
                    </a:ext>
                  </a:extLst>
                </a:gridCol>
              </a:tblGrid>
              <a:tr h="305408">
                <a:tc>
                  <a:txBody>
                    <a:bodyPr/>
                    <a:lstStyle/>
                    <a:p>
                      <a:r>
                        <a:rPr lang="en-US" sz="1600" dirty="0"/>
                        <a:t>DCN</a:t>
                      </a:r>
                    </a:p>
                  </a:txBody>
                  <a:tcPr marT="45712" marB="45712"/>
                </a:tc>
                <a:tc>
                  <a:txBody>
                    <a:bodyPr/>
                    <a:lstStyle/>
                    <a:p>
                      <a:r>
                        <a:rPr lang="en-US" sz="1600" dirty="0"/>
                        <a:t>Presenter</a:t>
                      </a:r>
                    </a:p>
                  </a:txBody>
                  <a:tcPr marT="45712" marB="45712"/>
                </a:tc>
                <a:tc>
                  <a:txBody>
                    <a:bodyPr/>
                    <a:lstStyle/>
                    <a:p>
                      <a:r>
                        <a:rPr lang="en-US" sz="1600" dirty="0"/>
                        <a:t>Title</a:t>
                      </a:r>
                    </a:p>
                  </a:txBody>
                  <a:tcPr marT="45712" marB="45712"/>
                </a:tc>
                <a:tc>
                  <a:txBody>
                    <a:bodyPr/>
                    <a:lstStyle/>
                    <a:p>
                      <a:r>
                        <a:rPr lang="en-US" sz="1600" dirty="0"/>
                        <a:t>Topic</a:t>
                      </a:r>
                    </a:p>
                  </a:txBody>
                  <a:tcPr marT="45712" marB="45712"/>
                </a:tc>
                <a:tc>
                  <a:txBody>
                    <a:bodyPr/>
                    <a:lstStyle/>
                    <a:p>
                      <a:r>
                        <a:rPr lang="en-US" sz="1600" dirty="0"/>
                        <a:t>Time</a:t>
                      </a:r>
                      <a:r>
                        <a:rPr lang="en-US" sz="1600" baseline="0" dirty="0"/>
                        <a:t> allocation</a:t>
                      </a:r>
                      <a:endParaRPr lang="en-US" sz="1600" dirty="0"/>
                    </a:p>
                  </a:txBody>
                  <a:tcPr marT="45712" marB="45712"/>
                </a:tc>
                <a:extLst>
                  <a:ext uri="{0D108BD9-81ED-4DB2-BD59-A6C34878D82A}">
                    <a16:rowId xmlns:a16="http://schemas.microsoft.com/office/drawing/2014/main" val="10000"/>
                  </a:ext>
                </a:extLst>
              </a:tr>
              <a:tr h="305408">
                <a:tc>
                  <a:txBody>
                    <a:bodyPr/>
                    <a:lstStyle/>
                    <a:p>
                      <a:pPr marL="0" algn="l" defTabSz="914400" rtl="0" eaLnBrk="1" latinLnBrk="0" hangingPunct="1"/>
                      <a:r>
                        <a:rPr lang="en-US" sz="1600" kern="1200" dirty="0">
                          <a:solidFill>
                            <a:schemeClr val="dk1"/>
                          </a:solidFill>
                          <a:latin typeface="+mn-lt"/>
                          <a:ea typeface="+mn-ea"/>
                          <a:cs typeface="+mn-cs"/>
                        </a:rPr>
                        <a:t>11-19-1691</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Assaf Kasher</a:t>
                      </a:r>
                    </a:p>
                  </a:txBody>
                  <a:tcPr marT="45712" marB="45712"/>
                </a:tc>
                <a:tc>
                  <a:txBody>
                    <a:bodyPr/>
                    <a:lstStyle/>
                    <a:p>
                      <a:pPr algn="l"/>
                      <a:r>
                        <a:rPr lang="en-US" sz="1600" kern="1200" dirty="0">
                          <a:solidFill>
                            <a:schemeClr val="dk1"/>
                          </a:solidFill>
                          <a:effectLst/>
                          <a:latin typeface="+mn-lt"/>
                          <a:ea typeface="+mn-ea"/>
                          <a:cs typeface="+mn-cs"/>
                        </a:rPr>
                        <a:t>LB240-resolution-to-misc-CIDs </a:t>
                      </a:r>
                      <a:endParaRPr lang="en-US" sz="1600"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tc>
                  <a:txBody>
                    <a:bodyPr/>
                    <a:lstStyle/>
                    <a:p>
                      <a:r>
                        <a:rPr lang="en-US" sz="1800" kern="1200" dirty="0">
                          <a:solidFill>
                            <a:schemeClr val="dk1"/>
                          </a:solidFill>
                          <a:latin typeface="+mn-lt"/>
                          <a:ea typeface="+mn-ea"/>
                          <a:cs typeface="+mn-cs"/>
                        </a:rPr>
                        <a:t>25min</a:t>
                      </a:r>
                    </a:p>
                  </a:txBody>
                  <a:tcPr marT="45712" marB="45712"/>
                </a:tc>
                <a:extLst>
                  <a:ext uri="{0D108BD9-81ED-4DB2-BD59-A6C34878D82A}">
                    <a16:rowId xmlns:a16="http://schemas.microsoft.com/office/drawing/2014/main" val="10006"/>
                  </a:ext>
                </a:extLst>
              </a:tr>
              <a:tr h="305408">
                <a:tc>
                  <a:txBody>
                    <a:bodyPr/>
                    <a:lstStyle/>
                    <a:p>
                      <a:pPr marL="0" algn="l" defTabSz="914400" rtl="0" eaLnBrk="1" latinLnBrk="0" hangingPunct="1"/>
                      <a:r>
                        <a:rPr lang="en-US" sz="1600" kern="1200" dirty="0">
                          <a:solidFill>
                            <a:schemeClr val="dk1"/>
                          </a:solidFill>
                          <a:latin typeface="+mn-lt"/>
                          <a:ea typeface="+mn-ea"/>
                          <a:cs typeface="+mn-cs"/>
                        </a:rPr>
                        <a:t>11-19-1785</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Assaf Kasher</a:t>
                      </a:r>
                    </a:p>
                  </a:txBody>
                  <a:tcPr marT="45712" marB="45712"/>
                </a:tc>
                <a:tc>
                  <a:txBody>
                    <a:bodyPr/>
                    <a:lstStyle/>
                    <a:p>
                      <a:pPr algn="l"/>
                      <a:r>
                        <a:rPr lang="en-US" sz="1600" kern="1200" dirty="0">
                          <a:solidFill>
                            <a:schemeClr val="dk1"/>
                          </a:solidFill>
                          <a:effectLst/>
                          <a:latin typeface="+mn-lt"/>
                          <a:ea typeface="+mn-ea"/>
                          <a:cs typeface="+mn-cs"/>
                        </a:rPr>
                        <a:t>LB240-Secure-EDMG-FTM-CIDs-v2 </a:t>
                      </a:r>
                      <a:endParaRPr lang="en-US" sz="1600"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tc>
                  <a:txBody>
                    <a:bodyPr/>
                    <a:lstStyle/>
                    <a:p>
                      <a:r>
                        <a:rPr lang="en-US" sz="1800" kern="1200" dirty="0">
                          <a:solidFill>
                            <a:schemeClr val="dk1"/>
                          </a:solidFill>
                          <a:latin typeface="+mn-lt"/>
                          <a:ea typeface="+mn-ea"/>
                          <a:cs typeface="+mn-cs"/>
                        </a:rPr>
                        <a:t>20min </a:t>
                      </a:r>
                    </a:p>
                  </a:txBody>
                  <a:tcPr marT="45712" marB="45712"/>
                </a:tc>
                <a:extLst>
                  <a:ext uri="{0D108BD9-81ED-4DB2-BD59-A6C34878D82A}">
                    <a16:rowId xmlns:a16="http://schemas.microsoft.com/office/drawing/2014/main" val="10007"/>
                  </a:ext>
                </a:extLst>
              </a:tr>
              <a:tr h="305408">
                <a:tc>
                  <a:txBody>
                    <a:bodyPr/>
                    <a:lstStyle/>
                    <a:p>
                      <a:pPr marL="0" algn="l" defTabSz="914400" rtl="0" eaLnBrk="1" latinLnBrk="0" hangingPunct="1"/>
                      <a:r>
                        <a:rPr lang="en-US" sz="1600" kern="1200" dirty="0">
                          <a:solidFill>
                            <a:schemeClr val="dk1"/>
                          </a:solidFill>
                          <a:latin typeface="+mn-lt"/>
                          <a:ea typeface="+mn-ea"/>
                          <a:cs typeface="+mn-cs"/>
                        </a:rPr>
                        <a:t>11-19-1674</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Assaf Kasher</a:t>
                      </a:r>
                    </a:p>
                  </a:txBody>
                  <a:tcPr marT="45712" marB="45712"/>
                </a:tc>
                <a:tc>
                  <a:txBody>
                    <a:bodyPr/>
                    <a:lstStyle/>
                    <a:p>
                      <a:pPr algn="l"/>
                      <a:r>
                        <a:rPr lang="en-US" sz="1600" kern="1200" dirty="0">
                          <a:solidFill>
                            <a:schemeClr val="dk1"/>
                          </a:solidFill>
                          <a:effectLst/>
                          <a:latin typeface="+mn-lt"/>
                          <a:ea typeface="+mn-ea"/>
                          <a:cs typeface="+mn-cs"/>
                        </a:rPr>
                        <a:t>LB240-Resolution to CID 1059 </a:t>
                      </a:r>
                      <a:endParaRPr lang="en-US" sz="1600" b="0" dirty="0">
                        <a:effectLst/>
                      </a:endParaRPr>
                    </a:p>
                  </a:txBody>
                  <a:tcPr anchor="ctr"/>
                </a:tc>
                <a:tc>
                  <a:txBody>
                    <a:bodyPr/>
                    <a:lstStyle/>
                    <a:p>
                      <a:pPr marL="0" algn="l" defTabSz="914400" rtl="0" eaLnBrk="1" latinLnBrk="0" hangingPunct="1"/>
                      <a:r>
                        <a:rPr lang="en-US" sz="16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25min</a:t>
                      </a:r>
                    </a:p>
                  </a:txBody>
                  <a:tcPr marT="45712" marB="45712"/>
                </a:tc>
                <a:extLst>
                  <a:ext uri="{0D108BD9-81ED-4DB2-BD59-A6C34878D82A}">
                    <a16:rowId xmlns:a16="http://schemas.microsoft.com/office/drawing/2014/main" val="2750700328"/>
                  </a:ext>
                </a:extLst>
              </a:tr>
              <a:tr h="305408">
                <a:tc>
                  <a:txBody>
                    <a:bodyPr/>
                    <a:lstStyle/>
                    <a:p>
                      <a:pPr marL="0" algn="l" defTabSz="914400" rtl="0" eaLnBrk="1" latinLnBrk="0" hangingPunct="1"/>
                      <a:r>
                        <a:rPr lang="en-US" sz="1600" kern="1200" dirty="0">
                          <a:solidFill>
                            <a:schemeClr val="dk1"/>
                          </a:solidFill>
                          <a:effectLst/>
                          <a:latin typeface="+mn-lt"/>
                          <a:ea typeface="+mn-ea"/>
                          <a:cs typeface="+mn-cs"/>
                        </a:rPr>
                        <a:t>11-19-1866</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a:solidFill>
                            <a:schemeClr val="dk1"/>
                          </a:solidFill>
                          <a:latin typeface="+mn-lt"/>
                          <a:ea typeface="+mn-ea"/>
                          <a:cs typeface="+mn-cs"/>
                        </a:rPr>
                        <a:t>Dibakar</a:t>
                      </a:r>
                      <a:r>
                        <a:rPr lang="en-US" sz="1600" kern="1200" dirty="0">
                          <a:solidFill>
                            <a:schemeClr val="dk1"/>
                          </a:solidFill>
                          <a:latin typeface="+mn-lt"/>
                          <a:ea typeface="+mn-ea"/>
                          <a:cs typeface="+mn-cs"/>
                        </a:rPr>
                        <a:t> Das</a:t>
                      </a:r>
                    </a:p>
                  </a:txBody>
                  <a:tcPr marT="45712" marB="45712"/>
                </a:tc>
                <a:tc>
                  <a:txBody>
                    <a:bodyPr/>
                    <a:lstStyle/>
                    <a:p>
                      <a:pPr marL="0" algn="l" defTabSz="914400" rtl="0" eaLnBrk="1" latinLnBrk="0" hangingPunct="1"/>
                      <a:r>
                        <a:rPr lang="en-US" sz="1600" kern="1200" dirty="0">
                          <a:solidFill>
                            <a:schemeClr val="dk1"/>
                          </a:solidFill>
                          <a:effectLst/>
                          <a:latin typeface="+mn-lt"/>
                          <a:ea typeface="+mn-ea"/>
                          <a:cs typeface="+mn-cs"/>
                        </a:rPr>
                        <a:t>CR Ranging Parameters field </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45min</a:t>
                      </a:r>
                    </a:p>
                  </a:txBody>
                  <a:tcPr marT="45712" marB="45712"/>
                </a:tc>
                <a:extLst>
                  <a:ext uri="{0D108BD9-81ED-4DB2-BD59-A6C34878D82A}">
                    <a16:rowId xmlns:a16="http://schemas.microsoft.com/office/drawing/2014/main" val="3124320630"/>
                  </a:ext>
                </a:extLst>
              </a:tr>
              <a:tr h="305408">
                <a:tc>
                  <a:txBody>
                    <a:bodyPr/>
                    <a:lstStyle/>
                    <a:p>
                      <a:pPr marL="0" algn="l" defTabSz="914400" rtl="0" eaLnBrk="1" latinLnBrk="0" hangingPunct="1"/>
                      <a:r>
                        <a:rPr lang="en-US" sz="1600" kern="1200" dirty="0">
                          <a:solidFill>
                            <a:schemeClr val="dk1"/>
                          </a:solidFill>
                          <a:latin typeface="+mn-lt"/>
                          <a:ea typeface="+mn-ea"/>
                          <a:cs typeface="+mn-cs"/>
                        </a:rPr>
                        <a:t>11-19-1723</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Girish </a:t>
                      </a:r>
                      <a:r>
                        <a:rPr lang="en-US" sz="1600" kern="1200" dirty="0" err="1">
                          <a:solidFill>
                            <a:schemeClr val="dk1"/>
                          </a:solidFill>
                          <a:latin typeface="+mn-lt"/>
                          <a:ea typeface="+mn-ea"/>
                          <a:cs typeface="+mn-cs"/>
                        </a:rPr>
                        <a:t>Madpuwar</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nn-NO" sz="1600" kern="1200" dirty="0">
                          <a:solidFill>
                            <a:schemeClr val="dk1"/>
                          </a:solidFill>
                          <a:effectLst/>
                          <a:latin typeface="+mn-lt"/>
                          <a:ea typeface="+mn-ea"/>
                          <a:cs typeface="+mn-cs"/>
                        </a:rPr>
                        <a:t>Comment resolution for ftm overview </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20min</a:t>
                      </a:r>
                    </a:p>
                  </a:txBody>
                  <a:tcPr marT="45712" marB="45712"/>
                </a:tc>
                <a:extLst>
                  <a:ext uri="{0D108BD9-81ED-4DB2-BD59-A6C34878D82A}">
                    <a16:rowId xmlns:a16="http://schemas.microsoft.com/office/drawing/2014/main" val="190396825"/>
                  </a:ext>
                </a:extLst>
              </a:tr>
              <a:tr h="305408">
                <a:tc>
                  <a:txBody>
                    <a:bodyPr/>
                    <a:lstStyle/>
                    <a:p>
                      <a:pPr marL="0" algn="l" defTabSz="914400" rtl="0" eaLnBrk="1" latinLnBrk="0" hangingPunct="1"/>
                      <a:r>
                        <a:rPr lang="en-US" sz="1600" kern="1200" dirty="0">
                          <a:solidFill>
                            <a:schemeClr val="dk1"/>
                          </a:solidFill>
                          <a:latin typeface="+mn-lt"/>
                          <a:ea typeface="+mn-ea"/>
                          <a:cs typeface="+mn-cs"/>
                        </a:rPr>
                        <a:t>11-19-1812</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Jonathan Segev</a:t>
                      </a:r>
                    </a:p>
                  </a:txBody>
                  <a:tcPr marT="45712" marB="45712"/>
                </a:tc>
                <a:tc>
                  <a:txBody>
                    <a:bodyPr/>
                    <a:lstStyle/>
                    <a:p>
                      <a:pPr algn="l"/>
                      <a:r>
                        <a:rPr lang="en-US" sz="1600" kern="1200" dirty="0">
                          <a:solidFill>
                            <a:schemeClr val="dk1"/>
                          </a:solidFill>
                          <a:effectLst/>
                          <a:latin typeface="+mn-lt"/>
                          <a:ea typeface="+mn-ea"/>
                          <a:cs typeface="+mn-cs"/>
                        </a:rPr>
                        <a:t>Part 2 for LB240 CR for Unassigned Comments</a:t>
                      </a:r>
                      <a:endParaRPr lang="en-US" sz="1600"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tc>
                  <a:txBody>
                    <a:bodyPr/>
                    <a:lstStyle/>
                    <a:p>
                      <a:r>
                        <a:rPr lang="en-US" sz="1800" kern="1200" dirty="0">
                          <a:solidFill>
                            <a:schemeClr val="dk1"/>
                          </a:solidFill>
                          <a:latin typeface="+mn-lt"/>
                          <a:ea typeface="+mn-ea"/>
                          <a:cs typeface="+mn-cs"/>
                        </a:rPr>
                        <a:t>60min</a:t>
                      </a:r>
                    </a:p>
                  </a:txBody>
                  <a:tcPr marT="45712" marB="45712"/>
                </a:tc>
                <a:extLst>
                  <a:ext uri="{0D108BD9-81ED-4DB2-BD59-A6C34878D82A}">
                    <a16:rowId xmlns:a16="http://schemas.microsoft.com/office/drawing/2014/main" val="2095960726"/>
                  </a:ext>
                </a:extLst>
              </a:tr>
              <a:tr h="305408">
                <a:tc>
                  <a:txBody>
                    <a:bodyPr/>
                    <a:lstStyle/>
                    <a:p>
                      <a:pPr marL="0" algn="l" defTabSz="914400" rtl="0" eaLnBrk="1" latinLnBrk="0" hangingPunct="1"/>
                      <a:r>
                        <a:rPr lang="en-US" sz="1600" kern="1200" dirty="0">
                          <a:solidFill>
                            <a:schemeClr val="dk1"/>
                          </a:solidFill>
                          <a:latin typeface="+mn-lt"/>
                          <a:ea typeface="+mn-ea"/>
                          <a:cs typeface="+mn-cs"/>
                        </a:rPr>
                        <a:t>11-19-1809</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Jerome Henry</a:t>
                      </a:r>
                    </a:p>
                  </a:txBody>
                  <a:tcPr marT="45712" marB="45712"/>
                </a:tc>
                <a:tc>
                  <a:txBody>
                    <a:bodyPr/>
                    <a:lstStyle/>
                    <a:p>
                      <a:pPr marL="0" algn="l" defTabSz="914400" rtl="0" eaLnBrk="1" latinLnBrk="0" hangingPunct="1"/>
                      <a:r>
                        <a:rPr lang="en-US" sz="1600" kern="1200" dirty="0">
                          <a:solidFill>
                            <a:schemeClr val="dk1"/>
                          </a:solidFill>
                          <a:effectLst/>
                          <a:latin typeface="+mn-lt"/>
                          <a:ea typeface="+mn-ea"/>
                          <a:cs typeface="+mn-cs"/>
                        </a:rPr>
                        <a:t>Proposal for resolution of CID 1968 </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20min</a:t>
                      </a:r>
                    </a:p>
                  </a:txBody>
                  <a:tcPr marT="45712" marB="45712"/>
                </a:tc>
                <a:extLst>
                  <a:ext uri="{0D108BD9-81ED-4DB2-BD59-A6C34878D82A}">
                    <a16:rowId xmlns:a16="http://schemas.microsoft.com/office/drawing/2014/main" val="895893941"/>
                  </a:ext>
                </a:extLst>
              </a:tr>
              <a:tr h="305408">
                <a:tc>
                  <a:txBody>
                    <a:bodyPr/>
                    <a:lstStyle/>
                    <a:p>
                      <a:pPr marL="0" algn="l" defTabSz="914400" rtl="0" eaLnBrk="1" latinLnBrk="0" hangingPunct="1"/>
                      <a:r>
                        <a:rPr lang="en-US" sz="1600" kern="1200" dirty="0">
                          <a:solidFill>
                            <a:schemeClr val="dk1"/>
                          </a:solidFill>
                          <a:latin typeface="+mn-lt"/>
                          <a:ea typeface="+mn-ea"/>
                          <a:cs typeface="+mn-cs"/>
                        </a:rPr>
                        <a:t>11-19-035</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Informative text for passive location ranging</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tc>
                  <a:txBody>
                    <a:bodyPr/>
                    <a:lstStyle/>
                    <a:p>
                      <a:r>
                        <a:rPr lang="en-US" sz="1800" kern="1200" dirty="0">
                          <a:solidFill>
                            <a:schemeClr val="dk1"/>
                          </a:solidFill>
                          <a:latin typeface="+mn-lt"/>
                          <a:ea typeface="+mn-ea"/>
                          <a:cs typeface="+mn-cs"/>
                        </a:rPr>
                        <a:t>45min</a:t>
                      </a:r>
                    </a:p>
                  </a:txBody>
                  <a:tcPr marT="45712" marB="45712"/>
                </a:tc>
                <a:extLst>
                  <a:ext uri="{0D108BD9-81ED-4DB2-BD59-A6C34878D82A}">
                    <a16:rowId xmlns:a16="http://schemas.microsoft.com/office/drawing/2014/main" val="3547333684"/>
                  </a:ext>
                </a:extLst>
              </a:tr>
              <a:tr h="305408">
                <a:tc>
                  <a:txBody>
                    <a:bodyPr/>
                    <a:lstStyle/>
                    <a:p>
                      <a:pPr marL="0" algn="l" defTabSz="914400" rtl="0" eaLnBrk="1" latinLnBrk="0" hangingPunct="1"/>
                      <a:r>
                        <a:rPr lang="en-US" sz="1600" kern="1200" dirty="0">
                          <a:solidFill>
                            <a:schemeClr val="dk1"/>
                          </a:solidFill>
                          <a:latin typeface="+mn-lt"/>
                          <a:ea typeface="+mn-ea"/>
                          <a:cs typeface="+mn-cs"/>
                        </a:rPr>
                        <a:t>11-19-1841</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Passive TB Ranging MIB variables – CR</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tc>
                  <a:txBody>
                    <a:bodyPr/>
                    <a:lstStyle/>
                    <a:p>
                      <a:r>
                        <a:rPr lang="en-US" sz="1800" kern="1200" dirty="0">
                          <a:solidFill>
                            <a:schemeClr val="dk1"/>
                          </a:solidFill>
                          <a:latin typeface="+mn-lt"/>
                          <a:ea typeface="+mn-ea"/>
                          <a:cs typeface="+mn-cs"/>
                        </a:rPr>
                        <a:t>As time permits</a:t>
                      </a:r>
                    </a:p>
                  </a:txBody>
                  <a:tcPr marT="45712" marB="45712"/>
                </a:tc>
                <a:extLst>
                  <a:ext uri="{0D108BD9-81ED-4DB2-BD59-A6C34878D82A}">
                    <a16:rowId xmlns:a16="http://schemas.microsoft.com/office/drawing/2014/main" val="3917221021"/>
                  </a:ext>
                </a:extLst>
              </a:tr>
              <a:tr h="305408">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endParaRPr lang="en-US"/>
                    </a:p>
                  </a:txBody>
                  <a:tcPr anchor="ctr"/>
                </a:tc>
                <a:tc>
                  <a:txBody>
                    <a:bodyPr/>
                    <a:lstStyle/>
                    <a:p>
                      <a:endParaRPr lang="en-US"/>
                    </a:p>
                  </a:txBody>
                  <a:tcPr anchor="ctr"/>
                </a:tc>
                <a:tc>
                  <a:txBody>
                    <a:bodyPr/>
                    <a:lstStyle/>
                    <a:p>
                      <a:endParaRPr lang="en-US" dirty="0"/>
                    </a:p>
                  </a:txBody>
                  <a:tcPr marT="45712" marB="45712"/>
                </a:tc>
                <a:extLst>
                  <a:ext uri="{0D108BD9-81ED-4DB2-BD59-A6C34878D82A}">
                    <a16:rowId xmlns:a16="http://schemas.microsoft.com/office/drawing/2014/main" val="1723805498"/>
                  </a:ext>
                </a:extLst>
              </a:tr>
            </a:tbl>
          </a:graphicData>
        </a:graphic>
      </p:graphicFrame>
    </p:spTree>
    <p:extLst>
      <p:ext uri="{BB962C8B-B14F-4D97-AF65-F5344CB8AC3E}">
        <p14:creationId xmlns:p14="http://schemas.microsoft.com/office/powerpoint/2010/main" val="12982145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a:cs typeface="Times New Roman" panose="02020603050405020304" pitchFamily="18" charset="0"/>
              </a:rPr>
              <a:t>Ad Hoc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p>
          <a:p>
            <a:pPr marL="1524000">
              <a:lnSpc>
                <a:spcPct val="90000"/>
              </a:lnSpc>
            </a:pPr>
            <a:r>
              <a:rPr lang="en-US" altLang="en-US" dirty="0">
                <a:cs typeface="Times New Roman" panose="02020603050405020304" pitchFamily="18" charset="0"/>
              </a:rPr>
              <a:t>Vice Chair: </a:t>
            </a:r>
            <a:r>
              <a:rPr lang="en-US" altLang="en-US" b="0" dirty="0">
                <a:cs typeface="Times New Roman" panose="02020603050405020304" pitchFamily="18" charset="0"/>
              </a:rPr>
              <a:t>Assaf Kasher </a:t>
            </a:r>
            <a:r>
              <a:rPr lang="en-US" altLang="en-US" sz="1800" b="0" dirty="0">
                <a:cs typeface="Times New Roman" panose="02020603050405020304" pitchFamily="18" charset="0"/>
              </a:rPr>
              <a:t>(Qualcomm)</a:t>
            </a:r>
          </a:p>
          <a:p>
            <a:pPr marL="1524000">
              <a:lnSpc>
                <a:spcPct val="90000"/>
              </a:lnSpc>
              <a:buFontTx/>
              <a:buNone/>
            </a:pPr>
            <a:r>
              <a:rPr lang="en-US" altLang="en-US" dirty="0">
                <a:cs typeface="Times New Roman" panose="02020603050405020304" pitchFamily="18" charset="0"/>
              </a:rPr>
              <a:t>Technical 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 </a:t>
            </a:r>
            <a:r>
              <a:rPr lang="en-US" altLang="en-US" b="0" dirty="0">
                <a:cs typeface="Times New Roman" panose="02020603050405020304" pitchFamily="18" charset="0"/>
              </a:rPr>
              <a:t>Roy Want </a:t>
            </a:r>
            <a:r>
              <a:rPr lang="en-US" altLang="en-US" sz="1800" b="0" dirty="0">
                <a:cs typeface="Times New Roman" panose="02020603050405020304" pitchFamily="18" charset="0"/>
              </a:rPr>
              <a:t>(Google)</a:t>
            </a:r>
          </a:p>
          <a:p>
            <a:pPr marL="1524000">
              <a:lnSpc>
                <a:spcPct val="90000"/>
              </a:lnSpc>
              <a:buFontTx/>
              <a:buNone/>
            </a:pPr>
            <a:r>
              <a:rPr lang="en-US" altLang="en-US" dirty="0">
                <a:cs typeface="Times New Roman" panose="02020603050405020304" pitchFamily="18" charset="0"/>
              </a:rPr>
              <a:t>Secretary (acting)</a:t>
            </a:r>
            <a:r>
              <a:rPr lang="en-US" altLang="en-US" b="0" dirty="0">
                <a:cs typeface="Times New Roman" panose="02020603050405020304" pitchFamily="18" charset="0"/>
              </a:rPr>
              <a:t>: Roy Want </a:t>
            </a:r>
            <a:r>
              <a:rPr lang="en-US" altLang="en-US" sz="1800" b="0" dirty="0">
                <a:cs typeface="Times New Roman" panose="02020603050405020304" pitchFamily="18" charset="0"/>
              </a:rPr>
              <a:t>(Google)</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a:solidFill>
                  <a:schemeClr val="tx2"/>
                </a:solidFill>
              </a:rPr>
              <a:t>Nov. Ad Hoc Day 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1264071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Review</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5205462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Submission 11-19-1691</a:t>
            </a:r>
          </a:p>
        </p:txBody>
      </p:sp>
      <p:sp>
        <p:nvSpPr>
          <p:cNvPr id="3" name="Content Placeholder 2"/>
          <p:cNvSpPr>
            <a:spLocks noGrp="1"/>
          </p:cNvSpPr>
          <p:nvPr>
            <p:ph idx="1"/>
          </p:nvPr>
        </p:nvSpPr>
        <p:spPr/>
        <p:txBody>
          <a:bodyPr/>
          <a:lstStyle/>
          <a:p>
            <a:pPr marL="0" indent="0"/>
            <a:r>
              <a:rPr lang="en-US" dirty="0" err="1"/>
              <a:t>Strawpoll</a:t>
            </a:r>
            <a:endParaRPr lang="en-US" dirty="0"/>
          </a:p>
          <a:p>
            <a:pPr marL="0" indent="0"/>
            <a:r>
              <a:rPr lang="en-US" b="0" dirty="0"/>
              <a:t>Agree to the resolutions depicted by document 11-19-1691r2 for CIDs 1002, 1037, 1057, 2212, 1591, 1995 and 2147. </a:t>
            </a:r>
          </a:p>
          <a:p>
            <a:pPr marL="0" indent="0"/>
            <a:endParaRPr lang="en-US" b="0" dirty="0"/>
          </a:p>
          <a:p>
            <a:pPr marL="0" indent="0"/>
            <a:r>
              <a:rPr lang="en-US" b="0" dirty="0"/>
              <a:t>Results (Y/N/A): approved unanimously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2846401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Submission 11-19-1866</a:t>
            </a:r>
          </a:p>
        </p:txBody>
      </p:sp>
      <p:sp>
        <p:nvSpPr>
          <p:cNvPr id="3" name="Content Placeholder 2"/>
          <p:cNvSpPr>
            <a:spLocks noGrp="1"/>
          </p:cNvSpPr>
          <p:nvPr>
            <p:ph idx="1"/>
          </p:nvPr>
        </p:nvSpPr>
        <p:spPr/>
        <p:txBody>
          <a:bodyPr/>
          <a:lstStyle/>
          <a:p>
            <a:pPr marL="0" indent="0"/>
            <a:r>
              <a:rPr lang="en-US" dirty="0" err="1"/>
              <a:t>Strawpoll</a:t>
            </a:r>
            <a:endParaRPr lang="en-US" dirty="0"/>
          </a:p>
          <a:p>
            <a:pPr marL="0" indent="0"/>
            <a:r>
              <a:rPr lang="en-US" b="0" dirty="0"/>
              <a:t>Agree to the resolutions depicted by document 11-19-1866r1 for CIDs </a:t>
            </a:r>
            <a:r>
              <a:rPr lang="en-GB" b="0" dirty="0"/>
              <a:t>1467, 1475, 2073 and 1729</a:t>
            </a:r>
            <a:r>
              <a:rPr lang="en-US" b="0" dirty="0"/>
              <a:t>. </a:t>
            </a:r>
          </a:p>
          <a:p>
            <a:pPr marL="0" indent="0"/>
            <a:endParaRPr lang="en-US" b="0" dirty="0"/>
          </a:p>
          <a:p>
            <a:pPr marL="0" indent="0"/>
            <a:r>
              <a:rPr lang="en-US" b="0" dirty="0"/>
              <a:t>Results (Y/N/A): unanimous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2749663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Submission 11-19-1812</a:t>
            </a:r>
          </a:p>
        </p:txBody>
      </p:sp>
      <p:sp>
        <p:nvSpPr>
          <p:cNvPr id="3" name="Content Placeholder 2"/>
          <p:cNvSpPr>
            <a:spLocks noGrp="1"/>
          </p:cNvSpPr>
          <p:nvPr>
            <p:ph idx="1"/>
          </p:nvPr>
        </p:nvSpPr>
        <p:spPr/>
        <p:txBody>
          <a:bodyPr/>
          <a:lstStyle/>
          <a:p>
            <a:pPr marL="0" indent="0"/>
            <a:r>
              <a:rPr lang="en-US" dirty="0" err="1"/>
              <a:t>Strawpoll</a:t>
            </a:r>
            <a:endParaRPr lang="en-US" dirty="0"/>
          </a:p>
          <a:p>
            <a:pPr marL="0" indent="0"/>
            <a:r>
              <a:rPr lang="en-US" b="0" dirty="0"/>
              <a:t>Agree to the resolutions depicted by document 11-19-1812r1 for CIDs </a:t>
            </a:r>
            <a:r>
              <a:rPr lang="en-GB" b="0" dirty="0"/>
              <a:t>1155, 1156, 1245, 1246, 1365, 1480, 1772, 1773, 1779, 1809, 1891, 1895, 2132, 2254, 2464, 2465 and 2466.</a:t>
            </a:r>
            <a:r>
              <a:rPr lang="en-US" b="0" dirty="0"/>
              <a:t> </a:t>
            </a:r>
          </a:p>
          <a:p>
            <a:pPr marL="0" indent="0"/>
            <a:endParaRPr lang="en-US" b="0" dirty="0"/>
          </a:p>
          <a:p>
            <a:pPr marL="0" indent="0"/>
            <a:r>
              <a:rPr lang="en-US" b="0" dirty="0"/>
              <a:t>Results (Y/N/A): unanimous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6926442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Submission 11-19-1723</a:t>
            </a:r>
          </a:p>
        </p:txBody>
      </p:sp>
      <p:sp>
        <p:nvSpPr>
          <p:cNvPr id="3" name="Content Placeholder 2"/>
          <p:cNvSpPr>
            <a:spLocks noGrp="1"/>
          </p:cNvSpPr>
          <p:nvPr>
            <p:ph idx="1"/>
          </p:nvPr>
        </p:nvSpPr>
        <p:spPr/>
        <p:txBody>
          <a:bodyPr/>
          <a:lstStyle/>
          <a:p>
            <a:pPr marL="0" indent="0"/>
            <a:r>
              <a:rPr lang="en-US" dirty="0" err="1"/>
              <a:t>Strawpoll</a:t>
            </a:r>
            <a:endParaRPr lang="en-US" dirty="0"/>
          </a:p>
          <a:p>
            <a:pPr marL="0" indent="0"/>
            <a:r>
              <a:rPr lang="en-US" b="0" dirty="0"/>
              <a:t>Agree to the resolutions depicted by document 11-19-1723r4 for CIDs 2148 and 1090</a:t>
            </a:r>
            <a:r>
              <a:rPr lang="en-GB" b="0" dirty="0"/>
              <a:t>.</a:t>
            </a:r>
            <a:r>
              <a:rPr lang="en-US" b="0" dirty="0"/>
              <a:t> </a:t>
            </a:r>
          </a:p>
          <a:p>
            <a:pPr marL="0" indent="0"/>
            <a:endParaRPr lang="en-US" b="0" dirty="0"/>
          </a:p>
          <a:p>
            <a:pPr marL="0" indent="0"/>
            <a:r>
              <a:rPr lang="en-US" b="0" dirty="0"/>
              <a:t>Results (Y/N/A): unanimous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9030391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Submission 11-19-1809</a:t>
            </a:r>
          </a:p>
        </p:txBody>
      </p:sp>
      <p:sp>
        <p:nvSpPr>
          <p:cNvPr id="3" name="Content Placeholder 2"/>
          <p:cNvSpPr>
            <a:spLocks noGrp="1"/>
          </p:cNvSpPr>
          <p:nvPr>
            <p:ph idx="1"/>
          </p:nvPr>
        </p:nvSpPr>
        <p:spPr/>
        <p:txBody>
          <a:bodyPr/>
          <a:lstStyle/>
          <a:p>
            <a:pPr marL="0" indent="0"/>
            <a:r>
              <a:rPr lang="en-US" dirty="0" err="1"/>
              <a:t>Strawpoll</a:t>
            </a:r>
            <a:endParaRPr lang="en-US" dirty="0"/>
          </a:p>
          <a:p>
            <a:pPr marL="0" indent="0"/>
            <a:r>
              <a:rPr lang="en-US" b="0" dirty="0"/>
              <a:t>Agree to the resolution depicted by document 11-19-1809r2 for CID 1968.</a:t>
            </a:r>
          </a:p>
          <a:p>
            <a:pPr marL="0" indent="0"/>
            <a:endParaRPr lang="en-US" b="0" dirty="0"/>
          </a:p>
          <a:p>
            <a:pPr marL="0" indent="0"/>
            <a:r>
              <a:rPr lang="en-US" b="0" dirty="0"/>
              <a:t>Results (Y/N/A): unanimous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2845138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60690857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pPr algn="ctr"/>
            <a:r>
              <a:rPr lang="en-US" sz="4800" dirty="0">
                <a:solidFill>
                  <a:srgbClr val="FF0000"/>
                </a:solidFill>
              </a:rPr>
              <a:t>Recess for the day</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26797649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a:solidFill>
                  <a:schemeClr val="tx2"/>
                </a:solidFill>
              </a:rPr>
              <a:t>Nov. Ad Hoc Day 2</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altLang="en-US" sz="1800" b="0" dirty="0"/>
              <a:t>Agenda setting (20min).</a:t>
            </a:r>
          </a:p>
          <a:p>
            <a:pPr algn="just">
              <a:spcBef>
                <a:spcPct val="20000"/>
              </a:spcBef>
              <a:buFontTx/>
              <a:buChar char="•"/>
            </a:pPr>
            <a:r>
              <a:rPr lang="en-US" altLang="en-US" sz="1800" b="0" dirty="0"/>
              <a:t>Review submissions (as time permits)</a:t>
            </a:r>
          </a:p>
          <a:p>
            <a:pPr algn="just">
              <a:spcBef>
                <a:spcPct val="20000"/>
              </a:spcBef>
              <a:buFontTx/>
              <a:buChar char="•"/>
            </a:pPr>
            <a:r>
              <a:rPr lang="en-US" sz="1800" b="0" dirty="0"/>
              <a:t>Recess</a:t>
            </a:r>
          </a:p>
          <a:p>
            <a:pPr algn="just">
              <a:spcBef>
                <a:spcPct val="20000"/>
              </a:spcBef>
              <a:buFontTx/>
              <a:buChar char="•"/>
            </a:pPr>
            <a:endParaRPr lang="en-US" sz="1800" b="0" dirty="0"/>
          </a:p>
          <a:p>
            <a:pPr algn="just">
              <a:spcBef>
                <a:spcPct val="20000"/>
              </a:spcBef>
              <a:buFontTx/>
              <a:buChar char="•"/>
            </a:pPr>
            <a:r>
              <a:rPr lang="en-US" sz="1800" dirty="0"/>
              <a:t>Logistics</a:t>
            </a:r>
            <a:r>
              <a:rPr lang="en-US" sz="1800" b="0" dirty="0"/>
              <a:t>:</a:t>
            </a:r>
          </a:p>
          <a:p>
            <a:pPr lvl="1" algn="just">
              <a:spcBef>
                <a:spcPct val="20000"/>
              </a:spcBef>
              <a:buFontTx/>
              <a:buChar char="•"/>
            </a:pPr>
            <a:r>
              <a:rPr lang="en-US" sz="1800" dirty="0"/>
              <a:t>10:45 – 11:00 coffee break </a:t>
            </a:r>
          </a:p>
          <a:p>
            <a:pPr lvl="1" algn="just">
              <a:spcBef>
                <a:spcPct val="20000"/>
              </a:spcBef>
              <a:buFontTx/>
              <a:buChar char="•"/>
            </a:pPr>
            <a:r>
              <a:rPr lang="en-US" sz="1800" dirty="0"/>
              <a:t>12:00 – 13:00 lunch (depending on discussion)</a:t>
            </a:r>
          </a:p>
          <a:p>
            <a:pPr lvl="1" algn="just">
              <a:spcBef>
                <a:spcPct val="20000"/>
              </a:spcBef>
              <a:buFontTx/>
              <a:buChar char="•"/>
            </a:pPr>
            <a:r>
              <a:rPr lang="en-US" sz="1600" dirty="0"/>
              <a:t>14:45 – 15:00 coffee break</a:t>
            </a:r>
          </a:p>
          <a:p>
            <a:pPr lvl="1" algn="just">
              <a:spcBef>
                <a:spcPct val="20000"/>
              </a:spcBef>
              <a:buFontTx/>
              <a:buChar char="•"/>
            </a:pPr>
            <a:r>
              <a:rPr lang="en-US" sz="1600" dirty="0"/>
              <a:t>16:00 - 16:10  coffee break</a:t>
            </a:r>
          </a:p>
          <a:p>
            <a:pPr lvl="1" algn="just">
              <a:spcBef>
                <a:spcPct val="20000"/>
              </a:spcBef>
              <a:buFontTx/>
              <a:buChar char="•"/>
            </a:pPr>
            <a:r>
              <a:rPr lang="en-US" altLang="en-US" sz="1600" b="0" dirty="0"/>
              <a:t>17:30 Recess</a:t>
            </a:r>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40710573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presentation contains the agenda for IEEE 802.11 </a:t>
            </a:r>
            <a:r>
              <a:rPr lang="en-US" altLang="en-US" dirty="0" err="1"/>
              <a:t>TGaz</a:t>
            </a:r>
            <a:r>
              <a:rPr lang="en-US" altLang="en-US" dirty="0"/>
              <a:t> Next Generation Positioning for the November ad-hoc.</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a:solidFill>
                  <a:schemeClr val="tx2"/>
                </a:solidFill>
              </a:rPr>
              <a:t>Nov. Ad Hoc Day 2</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274428460"/>
              </p:ext>
            </p:extLst>
          </p:nvPr>
        </p:nvGraphicFramePr>
        <p:xfrm>
          <a:off x="191344" y="1265916"/>
          <a:ext cx="11521279" cy="4846160"/>
        </p:xfrm>
        <a:graphic>
          <a:graphicData uri="http://schemas.openxmlformats.org/drawingml/2006/table">
            <a:tbl>
              <a:tblPr firstRow="1" bandRow="1">
                <a:tableStyleId>{21E4AEA4-8DFA-4A89-87EB-49C32662AFE0}</a:tableStyleId>
              </a:tblPr>
              <a:tblGrid>
                <a:gridCol w="1368152">
                  <a:extLst>
                    <a:ext uri="{9D8B030D-6E8A-4147-A177-3AD203B41FA5}">
                      <a16:colId xmlns:a16="http://schemas.microsoft.com/office/drawing/2014/main" val="20000"/>
                    </a:ext>
                  </a:extLst>
                </a:gridCol>
                <a:gridCol w="2160240">
                  <a:extLst>
                    <a:ext uri="{9D8B030D-6E8A-4147-A177-3AD203B41FA5}">
                      <a16:colId xmlns:a16="http://schemas.microsoft.com/office/drawing/2014/main" val="20001"/>
                    </a:ext>
                  </a:extLst>
                </a:gridCol>
                <a:gridCol w="4294741">
                  <a:extLst>
                    <a:ext uri="{9D8B030D-6E8A-4147-A177-3AD203B41FA5}">
                      <a16:colId xmlns:a16="http://schemas.microsoft.com/office/drawing/2014/main" val="20002"/>
                    </a:ext>
                  </a:extLst>
                </a:gridCol>
                <a:gridCol w="1033851">
                  <a:extLst>
                    <a:ext uri="{9D8B030D-6E8A-4147-A177-3AD203B41FA5}">
                      <a16:colId xmlns:a16="http://schemas.microsoft.com/office/drawing/2014/main" val="20003"/>
                    </a:ext>
                  </a:extLst>
                </a:gridCol>
                <a:gridCol w="2664295">
                  <a:extLst>
                    <a:ext uri="{9D8B030D-6E8A-4147-A177-3AD203B41FA5}">
                      <a16:colId xmlns:a16="http://schemas.microsoft.com/office/drawing/2014/main" val="20004"/>
                    </a:ext>
                  </a:extLst>
                </a:gridCol>
              </a:tblGrid>
              <a:tr h="305408">
                <a:tc>
                  <a:txBody>
                    <a:bodyPr/>
                    <a:lstStyle/>
                    <a:p>
                      <a:r>
                        <a:rPr lang="en-US" sz="1800" dirty="0"/>
                        <a:t>DCN</a:t>
                      </a:r>
                    </a:p>
                  </a:txBody>
                  <a:tcPr marT="45712" marB="45712"/>
                </a:tc>
                <a:tc>
                  <a:txBody>
                    <a:bodyPr/>
                    <a:lstStyle/>
                    <a:p>
                      <a:r>
                        <a:rPr lang="en-US" sz="1800" dirty="0"/>
                        <a:t>Presenter</a:t>
                      </a:r>
                    </a:p>
                  </a:txBody>
                  <a:tcPr marT="45712" marB="45712"/>
                </a:tc>
                <a:tc>
                  <a:txBody>
                    <a:bodyPr/>
                    <a:lstStyle/>
                    <a:p>
                      <a:r>
                        <a:rPr lang="en-US" sz="1800" dirty="0"/>
                        <a:t>Title</a:t>
                      </a:r>
                    </a:p>
                  </a:txBody>
                  <a:tcPr marT="45712" marB="45712"/>
                </a:tc>
                <a:tc>
                  <a:txBody>
                    <a:bodyPr/>
                    <a:lstStyle/>
                    <a:p>
                      <a:r>
                        <a:rPr lang="en-US" sz="1800" dirty="0"/>
                        <a:t>Topic</a:t>
                      </a:r>
                    </a:p>
                  </a:txBody>
                  <a:tcPr marT="45712" marB="45712"/>
                </a:tc>
                <a:tc>
                  <a:txBody>
                    <a:bodyPr/>
                    <a:lstStyle/>
                    <a:p>
                      <a:r>
                        <a:rPr lang="en-US" sz="1800" dirty="0"/>
                        <a:t>Time</a:t>
                      </a:r>
                      <a:r>
                        <a:rPr lang="en-US" sz="1800" baseline="0" dirty="0"/>
                        <a:t> allocation</a:t>
                      </a:r>
                      <a:endParaRPr lang="en-US" sz="1800" dirty="0"/>
                    </a:p>
                  </a:txBody>
                  <a:tcPr marT="45712" marB="45712"/>
                </a:tc>
                <a:extLst>
                  <a:ext uri="{0D108BD9-81ED-4DB2-BD59-A6C34878D82A}">
                    <a16:rowId xmlns:a16="http://schemas.microsoft.com/office/drawing/2014/main" val="10000"/>
                  </a:ext>
                </a:extLst>
              </a:tr>
              <a:tr h="305408">
                <a:tc>
                  <a:txBody>
                    <a:bodyPr/>
                    <a:lstStyle/>
                    <a:p>
                      <a:pPr marL="0" algn="l" defTabSz="914400" rtl="0" eaLnBrk="1" latinLnBrk="0" hangingPunct="1"/>
                      <a:r>
                        <a:rPr lang="en-US" sz="1600" kern="1200" dirty="0">
                          <a:solidFill>
                            <a:schemeClr val="dk1"/>
                          </a:solidFill>
                          <a:latin typeface="+mn-lt"/>
                          <a:ea typeface="+mn-ea"/>
                          <a:cs typeface="+mn-cs"/>
                        </a:rPr>
                        <a:t>11-19-1785</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Assaf Kasher</a:t>
                      </a:r>
                    </a:p>
                  </a:txBody>
                  <a:tcPr marT="45712" marB="45712"/>
                </a:tc>
                <a:tc>
                  <a:txBody>
                    <a:bodyPr/>
                    <a:lstStyle/>
                    <a:p>
                      <a:pPr algn="l"/>
                      <a:r>
                        <a:rPr lang="en-US" sz="1600" kern="1200" dirty="0">
                          <a:solidFill>
                            <a:schemeClr val="dk1"/>
                          </a:solidFill>
                          <a:effectLst/>
                          <a:latin typeface="+mn-lt"/>
                          <a:ea typeface="+mn-ea"/>
                          <a:cs typeface="+mn-cs"/>
                        </a:rPr>
                        <a:t>LB240-Secure-EDMG-FTM-CIDs-v2 </a:t>
                      </a:r>
                      <a:endParaRPr lang="en-US" sz="1600"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tc>
                  <a:txBody>
                    <a:bodyPr/>
                    <a:lstStyle/>
                    <a:p>
                      <a:r>
                        <a:rPr lang="en-US" sz="1800" kern="1200" dirty="0">
                          <a:solidFill>
                            <a:schemeClr val="dk1"/>
                          </a:solidFill>
                          <a:latin typeface="+mn-lt"/>
                          <a:ea typeface="+mn-ea"/>
                          <a:cs typeface="+mn-cs"/>
                        </a:rPr>
                        <a:t>10min - completion</a:t>
                      </a:r>
                    </a:p>
                  </a:txBody>
                  <a:tcPr marT="45712" marB="45712"/>
                </a:tc>
                <a:extLst>
                  <a:ext uri="{0D108BD9-81ED-4DB2-BD59-A6C34878D82A}">
                    <a16:rowId xmlns:a16="http://schemas.microsoft.com/office/drawing/2014/main" val="4226562211"/>
                  </a:ext>
                </a:extLst>
              </a:tr>
              <a:tr h="305408">
                <a:tc>
                  <a:txBody>
                    <a:bodyPr/>
                    <a:lstStyle/>
                    <a:p>
                      <a:pPr marL="0" algn="l" defTabSz="914400" rtl="0" eaLnBrk="1" latinLnBrk="0" hangingPunct="1"/>
                      <a:r>
                        <a:rPr lang="en-US" sz="1600" kern="1200" dirty="0">
                          <a:solidFill>
                            <a:schemeClr val="dk1"/>
                          </a:solidFill>
                          <a:latin typeface="+mn-lt"/>
                          <a:ea typeface="+mn-ea"/>
                          <a:cs typeface="+mn-cs"/>
                        </a:rPr>
                        <a:t>11-19-1674</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Assaf Kasher</a:t>
                      </a:r>
                    </a:p>
                  </a:txBody>
                  <a:tcPr marT="45712" marB="45712"/>
                </a:tc>
                <a:tc>
                  <a:txBody>
                    <a:bodyPr/>
                    <a:lstStyle/>
                    <a:p>
                      <a:pPr algn="l"/>
                      <a:r>
                        <a:rPr lang="en-US" sz="1600" kern="1200" dirty="0">
                          <a:solidFill>
                            <a:schemeClr val="dk1"/>
                          </a:solidFill>
                          <a:effectLst/>
                          <a:latin typeface="+mn-lt"/>
                          <a:ea typeface="+mn-ea"/>
                          <a:cs typeface="+mn-cs"/>
                        </a:rPr>
                        <a:t>LB240-Resolution to CID 1059 </a:t>
                      </a:r>
                      <a:endParaRPr lang="en-US" sz="1600" b="0" dirty="0">
                        <a:effectLst/>
                      </a:endParaRPr>
                    </a:p>
                  </a:txBody>
                  <a:tcPr anchor="ctr"/>
                </a:tc>
                <a:tc>
                  <a:txBody>
                    <a:bodyPr/>
                    <a:lstStyle/>
                    <a:p>
                      <a:pPr marL="0" algn="l" defTabSz="914400" rtl="0" eaLnBrk="1" latinLnBrk="0" hangingPunct="1"/>
                      <a:r>
                        <a:rPr lang="en-US" sz="16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20min – moved to next week</a:t>
                      </a:r>
                    </a:p>
                  </a:txBody>
                  <a:tcPr marT="45712" marB="45712"/>
                </a:tc>
                <a:extLst>
                  <a:ext uri="{0D108BD9-81ED-4DB2-BD59-A6C34878D82A}">
                    <a16:rowId xmlns:a16="http://schemas.microsoft.com/office/drawing/2014/main" val="1782790259"/>
                  </a:ext>
                </a:extLst>
              </a:tr>
              <a:tr h="305408">
                <a:tc>
                  <a:txBody>
                    <a:bodyPr/>
                    <a:lstStyle/>
                    <a:p>
                      <a:pPr marL="0" algn="l" defTabSz="914400" rtl="0" eaLnBrk="1" latinLnBrk="0" hangingPunct="1"/>
                      <a:r>
                        <a:rPr lang="en-US" sz="1600" kern="1200" dirty="0">
                          <a:solidFill>
                            <a:schemeClr val="dk1"/>
                          </a:solidFill>
                          <a:latin typeface="+mn-lt"/>
                          <a:ea typeface="+mn-ea"/>
                          <a:cs typeface="+mn-cs"/>
                        </a:rPr>
                        <a:t>11-19-1717</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Nabil </a:t>
                      </a:r>
                      <a:r>
                        <a:rPr lang="en-US" sz="1600" kern="1200" dirty="0" err="1">
                          <a:solidFill>
                            <a:schemeClr val="dk1"/>
                          </a:solidFill>
                          <a:latin typeface="+mn-lt"/>
                          <a:ea typeface="+mn-ea"/>
                          <a:cs typeface="+mn-cs"/>
                        </a:rPr>
                        <a:t>Loghin</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n-NO" sz="1600" kern="1200" dirty="0">
                          <a:solidFill>
                            <a:schemeClr val="dk1"/>
                          </a:solidFill>
                          <a:effectLst/>
                          <a:latin typeface="+mn-lt"/>
                          <a:ea typeface="+mn-ea"/>
                          <a:cs typeface="+mn-cs"/>
                        </a:rPr>
                        <a:t>Strongest Tap FTM for PDMG_PEDMG</a:t>
                      </a:r>
                      <a:endParaRPr lang="en-US" sz="1600" kern="1200" dirty="0">
                        <a:solidFill>
                          <a:schemeClr val="dk1"/>
                        </a:solidFill>
                        <a:effectLst/>
                        <a:latin typeface="+mn-lt"/>
                        <a:ea typeface="+mn-ea"/>
                        <a:cs typeface="+mn-cs"/>
                      </a:endParaRP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45min</a:t>
                      </a:r>
                    </a:p>
                  </a:txBody>
                  <a:tcPr marT="45712" marB="45712"/>
                </a:tc>
                <a:extLst>
                  <a:ext uri="{0D108BD9-81ED-4DB2-BD59-A6C34878D82A}">
                    <a16:rowId xmlns:a16="http://schemas.microsoft.com/office/drawing/2014/main" val="10002"/>
                  </a:ext>
                </a:extLst>
              </a:tr>
              <a:tr h="305408">
                <a:tc>
                  <a:txBody>
                    <a:bodyPr/>
                    <a:lstStyle/>
                    <a:p>
                      <a:pPr marL="0" algn="l" defTabSz="914400" rtl="0" eaLnBrk="1" latinLnBrk="0" hangingPunct="1"/>
                      <a:r>
                        <a:rPr lang="en-US" sz="1600" kern="1200" dirty="0">
                          <a:solidFill>
                            <a:schemeClr val="dk1"/>
                          </a:solidFill>
                          <a:latin typeface="+mn-lt"/>
                          <a:ea typeface="+mn-ea"/>
                          <a:cs typeface="+mn-cs"/>
                        </a:rPr>
                        <a:t>11-19-1875</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Assaf Kasher</a:t>
                      </a:r>
                    </a:p>
                  </a:txBody>
                  <a:tcPr marT="45712" marB="45712"/>
                </a:tc>
                <a:tc>
                  <a:txBody>
                    <a:bodyPr/>
                    <a:lstStyle/>
                    <a:p>
                      <a:pPr algn="l"/>
                      <a:r>
                        <a:rPr lang="en-US" sz="1600" b="0" dirty="0">
                          <a:effectLst/>
                        </a:rPr>
                        <a:t>LB240 first path tap measurement CIDs</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tc>
                  <a:txBody>
                    <a:bodyPr/>
                    <a:lstStyle/>
                    <a:p>
                      <a:r>
                        <a:rPr lang="en-US" sz="1800" kern="1200" dirty="0">
                          <a:solidFill>
                            <a:schemeClr val="dk1"/>
                          </a:solidFill>
                          <a:latin typeface="+mn-lt"/>
                          <a:ea typeface="+mn-ea"/>
                          <a:cs typeface="+mn-cs"/>
                        </a:rPr>
                        <a:t>30min</a:t>
                      </a:r>
                    </a:p>
                  </a:txBody>
                  <a:tcPr marT="45712" marB="45712"/>
                </a:tc>
                <a:extLst>
                  <a:ext uri="{0D108BD9-81ED-4DB2-BD59-A6C34878D82A}">
                    <a16:rowId xmlns:a16="http://schemas.microsoft.com/office/drawing/2014/main" val="4293119532"/>
                  </a:ext>
                </a:extLst>
              </a:tr>
              <a:tr h="287740">
                <a:tc>
                  <a:txBody>
                    <a:bodyPr/>
                    <a:lstStyle/>
                    <a:p>
                      <a:pPr marL="0" algn="l" defTabSz="914400" rtl="0" eaLnBrk="1" latinLnBrk="0" hangingPunct="1"/>
                      <a:r>
                        <a:rPr lang="en-US" sz="1600" kern="1200" dirty="0">
                          <a:solidFill>
                            <a:schemeClr val="dk1"/>
                          </a:solidFill>
                          <a:latin typeface="+mn-lt"/>
                          <a:ea typeface="+mn-ea"/>
                          <a:cs typeface="+mn-cs"/>
                        </a:rPr>
                        <a:t>11-19-035</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Informative text for passive location ranging</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tc>
                  <a:txBody>
                    <a:bodyPr/>
                    <a:lstStyle/>
                    <a:p>
                      <a:r>
                        <a:rPr lang="en-US" sz="1800" kern="1200" dirty="0">
                          <a:solidFill>
                            <a:schemeClr val="dk1"/>
                          </a:solidFill>
                          <a:latin typeface="+mn-lt"/>
                          <a:ea typeface="+mn-ea"/>
                          <a:cs typeface="+mn-cs"/>
                        </a:rPr>
                        <a:t>45min</a:t>
                      </a:r>
                    </a:p>
                  </a:txBody>
                  <a:tcPr marT="45712" marB="45712"/>
                </a:tc>
                <a:extLst>
                  <a:ext uri="{0D108BD9-81ED-4DB2-BD59-A6C34878D82A}">
                    <a16:rowId xmlns:a16="http://schemas.microsoft.com/office/drawing/2014/main" val="2976155895"/>
                  </a:ext>
                </a:extLst>
              </a:tr>
              <a:tr h="305408">
                <a:tc>
                  <a:txBody>
                    <a:bodyPr/>
                    <a:lstStyle/>
                    <a:p>
                      <a:pPr marL="0" algn="l" defTabSz="914400" rtl="0" eaLnBrk="1" latinLnBrk="0" hangingPunct="1"/>
                      <a:r>
                        <a:rPr lang="en-US" sz="1600" kern="1200" dirty="0">
                          <a:solidFill>
                            <a:schemeClr val="dk1"/>
                          </a:solidFill>
                          <a:latin typeface="+mn-lt"/>
                          <a:ea typeface="+mn-ea"/>
                          <a:cs typeface="+mn-cs"/>
                        </a:rPr>
                        <a:t>11-19-1677</a:t>
                      </a:r>
                    </a:p>
                  </a:txBody>
                  <a:tcPr marT="45712" marB="45712"/>
                </a:tc>
                <a:tc>
                  <a:txBody>
                    <a:bodyPr/>
                    <a:lstStyle/>
                    <a:p>
                      <a:pPr marL="0" algn="l" defTabSz="914400" rtl="0" eaLnBrk="1" latinLnBrk="0" hangingPunct="1"/>
                      <a:r>
                        <a:rPr lang="en-US" sz="1600" b="0" i="0" kern="1200" dirty="0" err="1">
                          <a:solidFill>
                            <a:schemeClr val="dk1"/>
                          </a:solidFill>
                          <a:effectLst/>
                          <a:latin typeface="+mn-lt"/>
                          <a:ea typeface="+mn-ea"/>
                          <a:cs typeface="+mn-cs"/>
                        </a:rPr>
                        <a:t>Tianyu</a:t>
                      </a:r>
                      <a:r>
                        <a:rPr lang="en-US" sz="1600" b="0" i="0" kern="1200" dirty="0">
                          <a:solidFill>
                            <a:schemeClr val="dk1"/>
                          </a:solidFill>
                          <a:effectLst/>
                          <a:latin typeface="+mn-lt"/>
                          <a:ea typeface="+mn-ea"/>
                          <a:cs typeface="+mn-cs"/>
                        </a:rPr>
                        <a:t> Wu </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i="0" kern="1200" dirty="0">
                          <a:solidFill>
                            <a:schemeClr val="dk1"/>
                          </a:solidFill>
                          <a:effectLst/>
                          <a:latin typeface="+mn-lt"/>
                          <a:ea typeface="+mn-ea"/>
                          <a:cs typeface="+mn-cs"/>
                        </a:rPr>
                        <a:t>CR for PHY service interface and PPDU format</a:t>
                      </a:r>
                      <a:endParaRPr lang="en-US" sz="1600" kern="1200" dirty="0">
                        <a:solidFill>
                          <a:schemeClr val="dk1"/>
                        </a:solidFill>
                        <a:effectLst/>
                        <a:latin typeface="+mn-lt"/>
                        <a:ea typeface="+mn-ea"/>
                        <a:cs typeface="+mn-cs"/>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tc>
                  <a:txBody>
                    <a:bodyPr/>
                    <a:lstStyle/>
                    <a:p>
                      <a:r>
                        <a:rPr lang="en-US" sz="1800" kern="1200" dirty="0">
                          <a:solidFill>
                            <a:schemeClr val="dk1"/>
                          </a:solidFill>
                          <a:latin typeface="+mn-lt"/>
                          <a:ea typeface="+mn-ea"/>
                          <a:cs typeface="+mn-cs"/>
                        </a:rPr>
                        <a:t>60min</a:t>
                      </a:r>
                    </a:p>
                  </a:txBody>
                  <a:tcPr marT="45712" marB="45712"/>
                </a:tc>
                <a:extLst>
                  <a:ext uri="{0D108BD9-81ED-4DB2-BD59-A6C34878D82A}">
                    <a16:rowId xmlns:a16="http://schemas.microsoft.com/office/drawing/2014/main" val="2530094900"/>
                  </a:ext>
                </a:extLst>
              </a:tr>
              <a:tr h="305408">
                <a:tc>
                  <a:txBody>
                    <a:bodyPr/>
                    <a:lstStyle/>
                    <a:p>
                      <a:pPr marL="0" algn="l" defTabSz="914400" rtl="0" eaLnBrk="1" latinLnBrk="0" hangingPunct="1"/>
                      <a:r>
                        <a:rPr lang="en-US" sz="1600" kern="1200" dirty="0">
                          <a:solidFill>
                            <a:schemeClr val="dk1"/>
                          </a:solidFill>
                          <a:latin typeface="+mn-lt"/>
                          <a:ea typeface="+mn-ea"/>
                          <a:cs typeface="+mn-cs"/>
                        </a:rPr>
                        <a:t>11-19-1762</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Ganesh Venkatesan</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Resolution to few LB240 CIDs part 9</a:t>
                      </a:r>
                    </a:p>
                  </a:txBody>
                  <a:tcPr marT="45712" marB="45712"/>
                </a:tc>
                <a:tc>
                  <a:txBody>
                    <a:bodyPr/>
                    <a:lstStyle/>
                    <a:p>
                      <a:r>
                        <a:rPr lang="en-US" sz="1600" dirty="0"/>
                        <a:t>CR</a:t>
                      </a:r>
                    </a:p>
                  </a:txBody>
                  <a:tcPr marT="45712" marB="45712"/>
                </a:tc>
                <a:tc>
                  <a:txBody>
                    <a:bodyPr/>
                    <a:lstStyle/>
                    <a:p>
                      <a:r>
                        <a:rPr lang="en-US" sz="1800" kern="1200" dirty="0">
                          <a:solidFill>
                            <a:schemeClr val="dk1"/>
                          </a:solidFill>
                          <a:latin typeface="+mn-lt"/>
                          <a:ea typeface="+mn-ea"/>
                          <a:cs typeface="+mn-cs"/>
                        </a:rPr>
                        <a:t>60min</a:t>
                      </a:r>
                    </a:p>
                  </a:txBody>
                  <a:tcPr marT="45712" marB="45712"/>
                </a:tc>
                <a:extLst>
                  <a:ext uri="{0D108BD9-81ED-4DB2-BD59-A6C34878D82A}">
                    <a16:rowId xmlns:a16="http://schemas.microsoft.com/office/drawing/2014/main" val="2151644825"/>
                  </a:ext>
                </a:extLst>
              </a:tr>
              <a:tr h="305408">
                <a:tc>
                  <a:txBody>
                    <a:bodyPr/>
                    <a:lstStyle/>
                    <a:p>
                      <a:pPr marL="0" algn="l" defTabSz="914400" rtl="0" eaLnBrk="1" latinLnBrk="0" hangingPunct="1"/>
                      <a:r>
                        <a:rPr lang="en-US" sz="1600" kern="1200" dirty="0">
                          <a:solidFill>
                            <a:schemeClr val="dk1"/>
                          </a:solidFill>
                          <a:latin typeface="+mn-lt"/>
                          <a:ea typeface="+mn-ea"/>
                          <a:cs typeface="+mn-cs"/>
                        </a:rPr>
                        <a:t>11-19-1876</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Feng Jiang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Follow up on CID 2274</a:t>
                      </a:r>
                    </a:p>
                  </a:txBody>
                  <a:tcPr marT="45712" marB="45712"/>
                </a:tc>
                <a:tc>
                  <a:txBody>
                    <a:bodyPr/>
                    <a:lstStyle/>
                    <a:p>
                      <a:r>
                        <a:rPr lang="en-US" sz="1600" dirty="0"/>
                        <a:t>CR</a:t>
                      </a:r>
                    </a:p>
                  </a:txBody>
                  <a:tcPr marT="45712" marB="45712"/>
                </a:tc>
                <a:tc>
                  <a:txBody>
                    <a:bodyPr/>
                    <a:lstStyle/>
                    <a:p>
                      <a:r>
                        <a:rPr lang="en-US" dirty="0"/>
                        <a:t>15min</a:t>
                      </a:r>
                    </a:p>
                  </a:txBody>
                  <a:tcPr marT="45712" marB="45712"/>
                </a:tc>
                <a:extLst>
                  <a:ext uri="{0D108BD9-81ED-4DB2-BD59-A6C34878D82A}">
                    <a16:rowId xmlns:a16="http://schemas.microsoft.com/office/drawing/2014/main" val="3802103235"/>
                  </a:ext>
                </a:extLst>
              </a:tr>
              <a:tr h="305408">
                <a:tc>
                  <a:txBody>
                    <a:bodyPr/>
                    <a:lstStyle/>
                    <a:p>
                      <a:pPr marL="0" algn="l" defTabSz="914400" rtl="0" eaLnBrk="1" latinLnBrk="0" hangingPunct="1"/>
                      <a:r>
                        <a:rPr lang="en-US" sz="1600" kern="1200" dirty="0">
                          <a:solidFill>
                            <a:schemeClr val="dk1"/>
                          </a:solidFill>
                          <a:latin typeface="+mn-lt"/>
                          <a:ea typeface="+mn-ea"/>
                          <a:cs typeface="+mn-cs"/>
                        </a:rPr>
                        <a:t>11-19-1043</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algn="l"/>
                      <a:r>
                        <a:rPr lang="en-US" sz="1600" kern="1200" dirty="0">
                          <a:solidFill>
                            <a:schemeClr val="dk1"/>
                          </a:solidFill>
                          <a:effectLst/>
                          <a:latin typeface="+mn-lt"/>
                          <a:ea typeface="+mn-ea"/>
                          <a:cs typeface="+mn-cs"/>
                        </a:rPr>
                        <a:t>LB240 CID Resolutions - Phase Shift TOA in Passive Location - Amendment text</a:t>
                      </a:r>
                      <a:endParaRPr lang="en-US" sz="1600"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tc>
                  <a:txBody>
                    <a:bodyPr/>
                    <a:lstStyle/>
                    <a:p>
                      <a:r>
                        <a:rPr lang="en-US" sz="1800" kern="1200" dirty="0">
                          <a:solidFill>
                            <a:schemeClr val="dk1"/>
                          </a:solidFill>
                          <a:latin typeface="+mn-lt"/>
                          <a:ea typeface="+mn-ea"/>
                          <a:cs typeface="+mn-cs"/>
                        </a:rPr>
                        <a:t>20min</a:t>
                      </a:r>
                    </a:p>
                  </a:txBody>
                  <a:tcPr marT="45712" marB="45712"/>
                </a:tc>
                <a:extLst>
                  <a:ext uri="{0D108BD9-81ED-4DB2-BD59-A6C34878D82A}">
                    <a16:rowId xmlns:a16="http://schemas.microsoft.com/office/drawing/2014/main" val="944568914"/>
                  </a:ext>
                </a:extLst>
              </a:tr>
              <a:tr h="305408">
                <a:tc>
                  <a:txBody>
                    <a:bodyPr/>
                    <a:lstStyle/>
                    <a:p>
                      <a:pPr marL="0" algn="l" defTabSz="914400" rtl="0" eaLnBrk="1" latinLnBrk="0" hangingPunct="1"/>
                      <a:r>
                        <a:rPr lang="en-US" sz="1600" kern="1200" dirty="0">
                          <a:solidFill>
                            <a:schemeClr val="dk1"/>
                          </a:solidFill>
                          <a:latin typeface="+mn-lt"/>
                          <a:ea typeface="+mn-ea"/>
                          <a:cs typeface="+mn-cs"/>
                        </a:rPr>
                        <a:t>11-19-1841</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Passive TB Ranging MIB variables – CR</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tc>
                  <a:txBody>
                    <a:bodyPr/>
                    <a:lstStyle/>
                    <a:p>
                      <a:pPr marL="0" algn="l" defTabSz="914400" rtl="0" eaLnBrk="1" latinLnBrk="0" hangingPunct="1"/>
                      <a:r>
                        <a:rPr lang="en-US" sz="1600" kern="1200" dirty="0">
                          <a:solidFill>
                            <a:schemeClr val="dk1"/>
                          </a:solidFill>
                          <a:latin typeface="+mn-lt"/>
                          <a:ea typeface="+mn-ea"/>
                          <a:cs typeface="+mn-cs"/>
                        </a:rPr>
                        <a:t>As time permits </a:t>
                      </a:r>
                    </a:p>
                  </a:txBody>
                  <a:tcPr marT="45712" marB="45712"/>
                </a:tc>
                <a:extLst>
                  <a:ext uri="{0D108BD9-81ED-4DB2-BD59-A6C34878D82A}">
                    <a16:rowId xmlns:a16="http://schemas.microsoft.com/office/drawing/2014/main" val="3293397496"/>
                  </a:ext>
                </a:extLst>
              </a:tr>
              <a:tr h="305408">
                <a:tc>
                  <a:txBody>
                    <a:bodyPr/>
                    <a:lstStyle/>
                    <a:p>
                      <a:pPr marL="0" algn="l" defTabSz="914400" rtl="0" eaLnBrk="1" latinLnBrk="0" hangingPunct="1"/>
                      <a:r>
                        <a:rPr lang="en-US" sz="1600" kern="1200" dirty="0">
                          <a:solidFill>
                            <a:schemeClr val="dk1"/>
                          </a:solidFill>
                          <a:latin typeface="+mn-lt"/>
                          <a:ea typeface="+mn-ea"/>
                          <a:cs typeface="+mn-cs"/>
                        </a:rPr>
                        <a:t>11-19-1842</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a:solidFill>
                            <a:schemeClr val="dk1"/>
                          </a:solidFill>
                          <a:effectLst/>
                          <a:latin typeface="+mn-lt"/>
                          <a:ea typeface="+mn-ea"/>
                          <a:cs typeface="+mn-cs"/>
                        </a:rPr>
                        <a:t>Passive TB Ranging MLME – CR</a:t>
                      </a:r>
                      <a:endParaRPr lang="en-US" sz="1600" kern="1200" dirty="0">
                        <a:solidFill>
                          <a:schemeClr val="dk1"/>
                        </a:solidFill>
                        <a:latin typeface="+mn-lt"/>
                        <a:ea typeface="+mn-ea"/>
                        <a:cs typeface="+mn-cs"/>
                      </a:endParaRPr>
                    </a:p>
                  </a:txBody>
                  <a:tcPr marT="45712" marB="45712"/>
                </a:tc>
                <a:tc>
                  <a:txBody>
                    <a:bodyPr/>
                    <a:lstStyle/>
                    <a:p>
                      <a:r>
                        <a:rPr lang="en-US" sz="1600" dirty="0"/>
                        <a:t>CR</a:t>
                      </a:r>
                    </a:p>
                  </a:txBody>
                  <a:tcPr marT="45712" marB="45712"/>
                </a:tc>
                <a:tc>
                  <a:txBody>
                    <a:bodyPr/>
                    <a:lstStyle/>
                    <a:p>
                      <a:r>
                        <a:rPr lang="en-US" sz="1800" kern="1200" dirty="0">
                          <a:solidFill>
                            <a:schemeClr val="dk1"/>
                          </a:solidFill>
                          <a:latin typeface="+mn-lt"/>
                          <a:ea typeface="+mn-ea"/>
                          <a:cs typeface="+mn-cs"/>
                        </a:rPr>
                        <a:t>As time permits</a:t>
                      </a:r>
                    </a:p>
                  </a:txBody>
                  <a:tcPr marT="45712" marB="45712"/>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06292844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Review</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31061736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Submission 11-19-1785</a:t>
            </a:r>
          </a:p>
        </p:txBody>
      </p:sp>
      <p:sp>
        <p:nvSpPr>
          <p:cNvPr id="3" name="Content Placeholder 2"/>
          <p:cNvSpPr>
            <a:spLocks noGrp="1"/>
          </p:cNvSpPr>
          <p:nvPr>
            <p:ph idx="1"/>
          </p:nvPr>
        </p:nvSpPr>
        <p:spPr/>
        <p:txBody>
          <a:bodyPr/>
          <a:lstStyle/>
          <a:p>
            <a:pPr marL="0" indent="0"/>
            <a:r>
              <a:rPr lang="en-US" dirty="0" err="1"/>
              <a:t>Strawpoll</a:t>
            </a:r>
            <a:endParaRPr lang="en-US" dirty="0"/>
          </a:p>
          <a:p>
            <a:pPr marL="0" indent="0"/>
            <a:r>
              <a:rPr lang="en-US" b="0" dirty="0"/>
              <a:t>Agree to the resolutions depicted by document 11-19-1785r4 for CID </a:t>
            </a:r>
            <a:r>
              <a:rPr lang="en-GB" b="0" dirty="0"/>
              <a:t>1454, 1455, 1456,  1450 and 1089.</a:t>
            </a:r>
            <a:endParaRPr lang="en-US" b="0" dirty="0"/>
          </a:p>
          <a:p>
            <a:pPr marL="0" indent="0"/>
            <a:endParaRPr lang="en-US" b="0" dirty="0"/>
          </a:p>
          <a:p>
            <a:pPr marL="0" indent="0"/>
            <a:r>
              <a:rPr lang="en-US" b="0" dirty="0"/>
              <a:t>Results (Y/N/A): unanimous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97975857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Submission 11-19-1762</a:t>
            </a:r>
          </a:p>
        </p:txBody>
      </p:sp>
      <p:sp>
        <p:nvSpPr>
          <p:cNvPr id="3" name="Content Placeholder 2"/>
          <p:cNvSpPr>
            <a:spLocks noGrp="1"/>
          </p:cNvSpPr>
          <p:nvPr>
            <p:ph idx="1"/>
          </p:nvPr>
        </p:nvSpPr>
        <p:spPr/>
        <p:txBody>
          <a:bodyPr/>
          <a:lstStyle/>
          <a:p>
            <a:pPr marL="0" indent="0"/>
            <a:r>
              <a:rPr lang="en-US" dirty="0" err="1"/>
              <a:t>Strawpoll</a:t>
            </a:r>
            <a:endParaRPr lang="en-US" dirty="0"/>
          </a:p>
          <a:p>
            <a:pPr marL="0" indent="0"/>
            <a:r>
              <a:rPr lang="en-US" b="0" dirty="0"/>
              <a:t>Agree to the resolutions depicted by document 11-19-1762r1 for CIDs </a:t>
            </a:r>
            <a:r>
              <a:rPr lang="en-GB" b="0" dirty="0"/>
              <a:t>: 1639, 1795, 1814, 2013, 2073 and 2128.</a:t>
            </a:r>
            <a:endParaRPr lang="en-US" b="0" dirty="0"/>
          </a:p>
          <a:p>
            <a:pPr marL="0" indent="0"/>
            <a:endParaRPr lang="en-US" b="0" dirty="0"/>
          </a:p>
          <a:p>
            <a:pPr marL="0" indent="0"/>
            <a:endParaRPr lang="en-US" b="0" dirty="0"/>
          </a:p>
          <a:p>
            <a:pPr marL="0" indent="0"/>
            <a:r>
              <a:rPr lang="en-US" b="0" dirty="0"/>
              <a:t>Results (Y/N/A): unanimous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36653301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Submission 11-19-1876</a:t>
            </a:r>
          </a:p>
        </p:txBody>
      </p:sp>
      <p:sp>
        <p:nvSpPr>
          <p:cNvPr id="3" name="Content Placeholder 2"/>
          <p:cNvSpPr>
            <a:spLocks noGrp="1"/>
          </p:cNvSpPr>
          <p:nvPr>
            <p:ph idx="1"/>
          </p:nvPr>
        </p:nvSpPr>
        <p:spPr/>
        <p:txBody>
          <a:bodyPr/>
          <a:lstStyle/>
          <a:p>
            <a:pPr marL="0" indent="0"/>
            <a:r>
              <a:rPr lang="en-US" dirty="0" err="1"/>
              <a:t>Strawpoll</a:t>
            </a:r>
            <a:endParaRPr lang="en-US" dirty="0"/>
          </a:p>
          <a:p>
            <a:pPr marL="0" indent="0"/>
            <a:r>
              <a:rPr lang="en-US" b="0" dirty="0"/>
              <a:t>Agree to the resolutions depicted by document 11-19-1876r0 for CID </a:t>
            </a:r>
            <a:r>
              <a:rPr lang="en-GB" b="0" dirty="0"/>
              <a:t>2274.</a:t>
            </a:r>
            <a:endParaRPr lang="en-US" b="0" dirty="0"/>
          </a:p>
          <a:p>
            <a:pPr marL="0" indent="0"/>
            <a:endParaRPr lang="en-US" b="0" dirty="0"/>
          </a:p>
          <a:p>
            <a:pPr marL="0" indent="0"/>
            <a:endParaRPr lang="en-US" b="0" dirty="0"/>
          </a:p>
          <a:p>
            <a:pPr marL="0" indent="0"/>
            <a:r>
              <a:rPr lang="en-US" b="0" dirty="0"/>
              <a:t>Results (Y/N/A): unanimous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402407813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44BE09-3ED4-48FF-8600-4F8B62F498AB}"/>
              </a:ext>
            </a:extLst>
          </p:cNvPr>
          <p:cNvSpPr>
            <a:spLocks noGrp="1"/>
          </p:cNvSpPr>
          <p:nvPr>
            <p:ph type="title"/>
          </p:nvPr>
        </p:nvSpPr>
        <p:spPr/>
        <p:txBody>
          <a:bodyPr/>
          <a:lstStyle/>
          <a:p>
            <a:r>
              <a:rPr lang="en-US" dirty="0"/>
              <a:t>Submission 11-19-1043</a:t>
            </a:r>
          </a:p>
        </p:txBody>
      </p:sp>
      <p:sp>
        <p:nvSpPr>
          <p:cNvPr id="3" name="Content Placeholder 2">
            <a:extLst>
              <a:ext uri="{FF2B5EF4-FFF2-40B4-BE49-F238E27FC236}">
                <a16:creationId xmlns:a16="http://schemas.microsoft.com/office/drawing/2014/main" id="{A36EAFC2-1743-4C70-B937-F4FBDF4CF6A0}"/>
              </a:ext>
            </a:extLst>
          </p:cNvPr>
          <p:cNvSpPr>
            <a:spLocks noGrp="1"/>
          </p:cNvSpPr>
          <p:nvPr>
            <p:ph idx="1"/>
          </p:nvPr>
        </p:nvSpPr>
        <p:spPr/>
        <p:txBody>
          <a:bodyPr/>
          <a:lstStyle/>
          <a:p>
            <a:r>
              <a:rPr lang="en-US" dirty="0" err="1"/>
              <a:t>Strawpoll</a:t>
            </a:r>
            <a:endParaRPr lang="en-US" dirty="0"/>
          </a:p>
          <a:p>
            <a:r>
              <a:rPr lang="en-US" b="0" dirty="0"/>
              <a:t>Which of the following options do you support</a:t>
            </a:r>
            <a:r>
              <a:rPr lang="en-US" sz="2000" b="0" dirty="0"/>
              <a:t>** </a:t>
            </a:r>
            <a:r>
              <a:rPr lang="en-US" b="0" dirty="0"/>
              <a:t>for passive ranging:</a:t>
            </a:r>
          </a:p>
          <a:p>
            <a:r>
              <a:rPr lang="en-US" b="0" dirty="0"/>
              <a:t>O1) Protocol supports* both Phase shift and First path TOA reporting</a:t>
            </a:r>
          </a:p>
          <a:p>
            <a:r>
              <a:rPr lang="en-US" b="0" dirty="0"/>
              <a:t>O2) Protocol supports* only first path TOA reporting</a:t>
            </a:r>
          </a:p>
          <a:p>
            <a:r>
              <a:rPr lang="en-US" b="0" dirty="0"/>
              <a:t>O3) Protocol supports* only phase shift TOA reporting</a:t>
            </a:r>
          </a:p>
          <a:p>
            <a:r>
              <a:rPr lang="en-US" sz="2000" b="0" dirty="0"/>
              <a:t>*Supports means negotiation and any interoperable implications.</a:t>
            </a:r>
          </a:p>
          <a:p>
            <a:r>
              <a:rPr lang="en-US" sz="2000" b="0" dirty="0"/>
              <a:t>** multiple choices allowed.</a:t>
            </a:r>
          </a:p>
          <a:p>
            <a:r>
              <a:rPr lang="en-US" b="0" dirty="0"/>
              <a:t>O1) 8 		O2) 3		O3) 3</a:t>
            </a:r>
          </a:p>
          <a:p>
            <a:r>
              <a:rPr lang="en-US" b="0" dirty="0"/>
              <a:t>A) </a:t>
            </a:r>
          </a:p>
        </p:txBody>
      </p:sp>
      <p:sp>
        <p:nvSpPr>
          <p:cNvPr id="4" name="Slide Number Placeholder 3">
            <a:extLst>
              <a:ext uri="{FF2B5EF4-FFF2-40B4-BE49-F238E27FC236}">
                <a16:creationId xmlns:a16="http://schemas.microsoft.com/office/drawing/2014/main" id="{0357895E-E4DE-417F-A5CE-8A0C92A0F669}"/>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5148B3A9-9A41-49AB-A2AB-DA9650E09CF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41B556D-1AEE-4B5D-8CB9-B12488864457}"/>
              </a:ext>
            </a:extLst>
          </p:cNvPr>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70318820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Submission 11-19-1677</a:t>
            </a:r>
          </a:p>
        </p:txBody>
      </p:sp>
      <p:sp>
        <p:nvSpPr>
          <p:cNvPr id="3" name="Content Placeholder 2"/>
          <p:cNvSpPr>
            <a:spLocks noGrp="1"/>
          </p:cNvSpPr>
          <p:nvPr>
            <p:ph idx="1"/>
          </p:nvPr>
        </p:nvSpPr>
        <p:spPr/>
        <p:txBody>
          <a:bodyPr/>
          <a:lstStyle/>
          <a:p>
            <a:pPr marL="0" indent="0"/>
            <a:r>
              <a:rPr lang="en-US" dirty="0" err="1"/>
              <a:t>Strawpoll</a:t>
            </a:r>
            <a:endParaRPr lang="en-US" dirty="0"/>
          </a:p>
          <a:p>
            <a:pPr marL="0" indent="0"/>
            <a:r>
              <a:rPr lang="en-US" b="0" dirty="0"/>
              <a:t>Agree to the resolutions depicted by document 11-19-1677r1 for CIDs 1172, 1298, 1299, 1302, 1319, 1322, 1340, 1371, 1731, 2324, 2353, 2356, 2357, 2359, 2360, 2477, 2502, 2503, 2504, 2510, 2516 and 2518.</a:t>
            </a:r>
          </a:p>
          <a:p>
            <a:pPr marL="0" indent="0"/>
            <a:endParaRPr lang="en-US" b="0" dirty="0"/>
          </a:p>
          <a:p>
            <a:pPr marL="0" indent="0"/>
            <a:endParaRPr lang="en-US" b="0" dirty="0"/>
          </a:p>
          <a:p>
            <a:pPr marL="0" indent="0"/>
            <a:r>
              <a:rPr lang="en-US" b="0" dirty="0"/>
              <a:t>Results (Y/N/A): unanimous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45223081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lgn="ctr"/>
            <a:r>
              <a:rPr lang="en-US" sz="4000" dirty="0">
                <a:solidFill>
                  <a:srgbClr val="FF0000"/>
                </a:solidFill>
              </a:rPr>
              <a:t>Recess for the day</a:t>
            </a:r>
          </a:p>
          <a:p>
            <a:pPr algn="ctr"/>
            <a:endParaRPr lang="en-US" sz="4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05973688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a:solidFill>
                  <a:schemeClr val="tx2"/>
                </a:solidFill>
              </a:rPr>
              <a:t>Nov Ad Hoc Day 3</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altLang="en-US" sz="1800" b="0" dirty="0"/>
              <a:t>Agenda setting (10min).</a:t>
            </a:r>
          </a:p>
          <a:p>
            <a:pPr algn="just">
              <a:spcBef>
                <a:spcPct val="20000"/>
              </a:spcBef>
              <a:buFontTx/>
              <a:buChar char="•"/>
            </a:pPr>
            <a:r>
              <a:rPr lang="en-US" altLang="en-US" sz="1800" b="0" dirty="0"/>
              <a:t>Review submissions (as time permits)</a:t>
            </a:r>
          </a:p>
          <a:p>
            <a:pPr algn="just">
              <a:spcBef>
                <a:spcPct val="20000"/>
              </a:spcBef>
              <a:buFontTx/>
              <a:buChar char="•"/>
            </a:pPr>
            <a:r>
              <a:rPr lang="en-US" altLang="en-US" sz="1800" b="0" dirty="0"/>
              <a:t>Review of current CR status and progress and planning for IEEE week (20min) – special order 16:00 or prior if time enables. </a:t>
            </a:r>
          </a:p>
          <a:p>
            <a:pPr algn="just">
              <a:spcBef>
                <a:spcPct val="20000"/>
              </a:spcBef>
              <a:buFontTx/>
              <a:buChar char="•"/>
            </a:pPr>
            <a:r>
              <a:rPr lang="en-US" sz="1800" b="0" dirty="0"/>
              <a:t>Recess</a:t>
            </a:r>
          </a:p>
          <a:p>
            <a:pPr algn="just">
              <a:spcBef>
                <a:spcPct val="20000"/>
              </a:spcBef>
              <a:buFontTx/>
              <a:buChar char="•"/>
            </a:pPr>
            <a:endParaRPr lang="en-US" sz="1800" b="0" dirty="0"/>
          </a:p>
          <a:p>
            <a:pPr algn="just">
              <a:spcBef>
                <a:spcPct val="20000"/>
              </a:spcBef>
              <a:buFontTx/>
              <a:buChar char="•"/>
            </a:pPr>
            <a:r>
              <a:rPr lang="en-US" sz="1800" dirty="0"/>
              <a:t>Logistics</a:t>
            </a:r>
            <a:r>
              <a:rPr lang="en-US" sz="1800" b="0" dirty="0"/>
              <a:t>:</a:t>
            </a:r>
          </a:p>
          <a:p>
            <a:pPr lvl="1" algn="just">
              <a:spcBef>
                <a:spcPct val="20000"/>
              </a:spcBef>
              <a:buFontTx/>
              <a:buChar char="•"/>
            </a:pPr>
            <a:r>
              <a:rPr lang="en-US" sz="1800" dirty="0"/>
              <a:t>10:45 – 11:00 coffee break </a:t>
            </a:r>
          </a:p>
          <a:p>
            <a:pPr lvl="1" algn="just">
              <a:spcBef>
                <a:spcPct val="20000"/>
              </a:spcBef>
              <a:buFontTx/>
              <a:buChar char="•"/>
            </a:pPr>
            <a:r>
              <a:rPr lang="en-US" sz="1800" dirty="0"/>
              <a:t>12:00 – 13:00 lunch (depending on discuss)</a:t>
            </a:r>
          </a:p>
          <a:p>
            <a:pPr lvl="1" algn="just">
              <a:spcBef>
                <a:spcPct val="20000"/>
              </a:spcBef>
              <a:buFontTx/>
              <a:buChar char="•"/>
            </a:pPr>
            <a:r>
              <a:rPr lang="en-US" sz="1600" dirty="0"/>
              <a:t>14:45 – 15:00 coffee break</a:t>
            </a:r>
          </a:p>
          <a:p>
            <a:pPr lvl="1" algn="just">
              <a:spcBef>
                <a:spcPct val="20000"/>
              </a:spcBef>
              <a:buFontTx/>
              <a:buChar char="•"/>
            </a:pPr>
            <a:r>
              <a:rPr lang="en-US" sz="1600" dirty="0"/>
              <a:t>16:00 - 16:10  coffee break</a:t>
            </a:r>
          </a:p>
          <a:p>
            <a:pPr lvl="1" algn="just">
              <a:spcBef>
                <a:spcPct val="20000"/>
              </a:spcBef>
              <a:buFontTx/>
              <a:buChar char="•"/>
            </a:pPr>
            <a:r>
              <a:rPr lang="en-US" altLang="en-US" sz="1600" b="0" dirty="0"/>
              <a:t>17:30 Recess</a:t>
            </a:r>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64425518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a:solidFill>
                  <a:schemeClr val="tx2"/>
                </a:solidFill>
              </a:rPr>
              <a:t>Nov. Ad Hoc Day 3</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873977296"/>
              </p:ext>
            </p:extLst>
          </p:nvPr>
        </p:nvGraphicFramePr>
        <p:xfrm>
          <a:off x="334303" y="1183324"/>
          <a:ext cx="11521279" cy="3840392"/>
        </p:xfrm>
        <a:graphic>
          <a:graphicData uri="http://schemas.openxmlformats.org/drawingml/2006/table">
            <a:tbl>
              <a:tblPr firstRow="1" bandRow="1">
                <a:tableStyleId>{21E4AEA4-8DFA-4A89-87EB-49C32662AFE0}</a:tableStyleId>
              </a:tblPr>
              <a:tblGrid>
                <a:gridCol w="1296144">
                  <a:extLst>
                    <a:ext uri="{9D8B030D-6E8A-4147-A177-3AD203B41FA5}">
                      <a16:colId xmlns:a16="http://schemas.microsoft.com/office/drawing/2014/main" val="20000"/>
                    </a:ext>
                  </a:extLst>
                </a:gridCol>
                <a:gridCol w="1800200">
                  <a:extLst>
                    <a:ext uri="{9D8B030D-6E8A-4147-A177-3AD203B41FA5}">
                      <a16:colId xmlns:a16="http://schemas.microsoft.com/office/drawing/2014/main" val="20001"/>
                    </a:ext>
                  </a:extLst>
                </a:gridCol>
                <a:gridCol w="5185633">
                  <a:extLst>
                    <a:ext uri="{9D8B030D-6E8A-4147-A177-3AD203B41FA5}">
                      <a16:colId xmlns:a16="http://schemas.microsoft.com/office/drawing/2014/main" val="20002"/>
                    </a:ext>
                  </a:extLst>
                </a:gridCol>
                <a:gridCol w="1860688">
                  <a:extLst>
                    <a:ext uri="{9D8B030D-6E8A-4147-A177-3AD203B41FA5}">
                      <a16:colId xmlns:a16="http://schemas.microsoft.com/office/drawing/2014/main" val="20003"/>
                    </a:ext>
                  </a:extLst>
                </a:gridCol>
                <a:gridCol w="1378614">
                  <a:extLst>
                    <a:ext uri="{9D8B030D-6E8A-4147-A177-3AD203B41FA5}">
                      <a16:colId xmlns:a16="http://schemas.microsoft.com/office/drawing/2014/main" val="20004"/>
                    </a:ext>
                  </a:extLst>
                </a:gridCol>
              </a:tblGrid>
              <a:tr h="305408">
                <a:tc>
                  <a:txBody>
                    <a:bodyPr/>
                    <a:lstStyle/>
                    <a:p>
                      <a:r>
                        <a:rPr lang="en-US" sz="1800" dirty="0"/>
                        <a:t>DCN</a:t>
                      </a:r>
                    </a:p>
                  </a:txBody>
                  <a:tcPr marT="45712" marB="45712"/>
                </a:tc>
                <a:tc>
                  <a:txBody>
                    <a:bodyPr/>
                    <a:lstStyle/>
                    <a:p>
                      <a:r>
                        <a:rPr lang="en-US" sz="1800" dirty="0"/>
                        <a:t>Presenter</a:t>
                      </a:r>
                    </a:p>
                  </a:txBody>
                  <a:tcPr marT="45712" marB="45712"/>
                </a:tc>
                <a:tc>
                  <a:txBody>
                    <a:bodyPr/>
                    <a:lstStyle/>
                    <a:p>
                      <a:r>
                        <a:rPr lang="en-US" sz="1800" dirty="0"/>
                        <a:t>Title</a:t>
                      </a:r>
                    </a:p>
                  </a:txBody>
                  <a:tcPr marT="45712" marB="45712"/>
                </a:tc>
                <a:tc>
                  <a:txBody>
                    <a:bodyPr/>
                    <a:lstStyle/>
                    <a:p>
                      <a:r>
                        <a:rPr lang="en-US" sz="1800" dirty="0"/>
                        <a:t>Topic</a:t>
                      </a:r>
                    </a:p>
                  </a:txBody>
                  <a:tcPr marT="45712" marB="45712"/>
                </a:tc>
                <a:tc>
                  <a:txBody>
                    <a:bodyPr/>
                    <a:lstStyle/>
                    <a:p>
                      <a:r>
                        <a:rPr lang="en-US" sz="1800" dirty="0"/>
                        <a:t>Time</a:t>
                      </a:r>
                      <a:r>
                        <a:rPr lang="en-US" sz="1800" baseline="0" dirty="0"/>
                        <a:t> allocation</a:t>
                      </a:r>
                      <a:endParaRPr lang="en-US" sz="1800" dirty="0"/>
                    </a:p>
                  </a:txBody>
                  <a:tcPr marT="45712" marB="45712"/>
                </a:tc>
                <a:extLst>
                  <a:ext uri="{0D108BD9-81ED-4DB2-BD59-A6C34878D82A}">
                    <a16:rowId xmlns:a16="http://schemas.microsoft.com/office/drawing/2014/main" val="10000"/>
                  </a:ext>
                </a:extLst>
              </a:tr>
              <a:tr h="305408">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endParaRPr lang="en-US" sz="1600" dirty="0"/>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16768020"/>
                  </a:ext>
                </a:extLst>
              </a:tr>
              <a:tr h="305408">
                <a:tc>
                  <a:txBody>
                    <a:bodyPr/>
                    <a:lstStyle/>
                    <a:p>
                      <a:pPr marL="0" algn="l" defTabSz="914400" rtl="0" eaLnBrk="1" latinLnBrk="0" hangingPunct="1"/>
                      <a:r>
                        <a:rPr lang="en-US" sz="1600" kern="1200" dirty="0">
                          <a:solidFill>
                            <a:schemeClr val="dk1"/>
                          </a:solidFill>
                          <a:latin typeface="+mn-lt"/>
                          <a:ea typeface="+mn-ea"/>
                          <a:cs typeface="+mn-cs"/>
                        </a:rPr>
                        <a:t>11-19-1841</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effectLst/>
                          <a:latin typeface="+mn-lt"/>
                          <a:ea typeface="+mn-ea"/>
                          <a:cs typeface="+mn-cs"/>
                        </a:rPr>
                        <a:t>Passive TB Ranging MIB variables – CR</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tc>
                  <a:txBody>
                    <a:bodyPr/>
                    <a:lstStyle/>
                    <a:p>
                      <a:pPr marL="0" algn="l" defTabSz="914400" rtl="0" eaLnBrk="1" latinLnBrk="0" hangingPunct="1"/>
                      <a:r>
                        <a:rPr lang="en-US" sz="1600" kern="1200" dirty="0">
                          <a:solidFill>
                            <a:schemeClr val="dk1"/>
                          </a:solidFill>
                          <a:latin typeface="+mn-lt"/>
                          <a:ea typeface="+mn-ea"/>
                          <a:cs typeface="+mn-cs"/>
                        </a:rPr>
                        <a:t>30min</a:t>
                      </a:r>
                    </a:p>
                  </a:txBody>
                  <a:tcPr marT="45712" marB="45712"/>
                </a:tc>
                <a:extLst>
                  <a:ext uri="{0D108BD9-81ED-4DB2-BD59-A6C34878D82A}">
                    <a16:rowId xmlns:a16="http://schemas.microsoft.com/office/drawing/2014/main" val="10001"/>
                  </a:ext>
                </a:extLst>
              </a:tr>
              <a:tr h="305408">
                <a:tc>
                  <a:txBody>
                    <a:bodyPr/>
                    <a:lstStyle/>
                    <a:p>
                      <a:pPr marL="0" algn="l" defTabSz="914400" rtl="0" eaLnBrk="1" latinLnBrk="0" hangingPunct="1"/>
                      <a:r>
                        <a:rPr lang="en-US" sz="1600" kern="1200" dirty="0">
                          <a:solidFill>
                            <a:schemeClr val="dk1"/>
                          </a:solidFill>
                          <a:latin typeface="+mn-lt"/>
                          <a:ea typeface="+mn-ea"/>
                          <a:cs typeface="+mn-cs"/>
                        </a:rPr>
                        <a:t>11-19-1893</a:t>
                      </a:r>
                    </a:p>
                  </a:txBody>
                  <a:tcPr marT="45712" marB="45712"/>
                </a:tc>
                <a:tc>
                  <a:txBody>
                    <a:bodyPr/>
                    <a:lstStyle/>
                    <a:p>
                      <a:r>
                        <a:rPr lang="en-US" sz="1600" dirty="0"/>
                        <a:t>Feng Jiang</a:t>
                      </a:r>
                    </a:p>
                  </a:txBody>
                  <a:tcPr anchor="ctr"/>
                </a:tc>
                <a:tc>
                  <a:txBody>
                    <a:bodyPr/>
                    <a:lstStyle/>
                    <a:p>
                      <a:r>
                        <a:rPr lang="en-US" sz="1600" dirty="0"/>
                        <a:t>ISTA LCI table update for passive location</a:t>
                      </a:r>
                    </a:p>
                  </a:txBody>
                  <a:tcPr anchor="ctr"/>
                </a:tc>
                <a:tc>
                  <a:txBody>
                    <a:bodyPr/>
                    <a:lstStyle/>
                    <a:p>
                      <a:r>
                        <a:rPr lang="en-US" sz="1600" kern="1200" dirty="0">
                          <a:solidFill>
                            <a:schemeClr val="dk1"/>
                          </a:solidFill>
                          <a:latin typeface="+mn-lt"/>
                          <a:ea typeface="+mn-ea"/>
                          <a:cs typeface="+mn-cs"/>
                        </a:rPr>
                        <a:t>CR</a:t>
                      </a:r>
                    </a:p>
                  </a:txBody>
                  <a:tcPr marT="45712" marB="45712"/>
                </a:tc>
                <a:tc>
                  <a:txBody>
                    <a:bodyPr/>
                    <a:lstStyle/>
                    <a:p>
                      <a:r>
                        <a:rPr lang="en-US" sz="1800" kern="1200" dirty="0">
                          <a:solidFill>
                            <a:schemeClr val="dk1"/>
                          </a:solidFill>
                          <a:latin typeface="+mn-lt"/>
                          <a:ea typeface="+mn-ea"/>
                          <a:cs typeface="+mn-cs"/>
                        </a:rPr>
                        <a:t>35min</a:t>
                      </a:r>
                    </a:p>
                  </a:txBody>
                  <a:tcPr marT="45712" marB="45712"/>
                </a:tc>
                <a:extLst>
                  <a:ext uri="{0D108BD9-81ED-4DB2-BD59-A6C34878D82A}">
                    <a16:rowId xmlns:a16="http://schemas.microsoft.com/office/drawing/2014/main" val="10002"/>
                  </a:ext>
                </a:extLst>
              </a:tr>
              <a:tr h="457192">
                <a:tc>
                  <a:txBody>
                    <a:bodyPr/>
                    <a:lstStyle/>
                    <a:p>
                      <a:pPr marL="0" algn="l" defTabSz="914400" rtl="0" eaLnBrk="1" latinLnBrk="0" hangingPunct="1"/>
                      <a:r>
                        <a:rPr lang="en-US" sz="1600" kern="1200" dirty="0">
                          <a:solidFill>
                            <a:schemeClr val="dk1"/>
                          </a:solidFill>
                          <a:latin typeface="+mn-lt"/>
                          <a:ea typeface="+mn-ea"/>
                          <a:cs typeface="+mn-cs"/>
                        </a:rPr>
                        <a:t>11-19-1880</a:t>
                      </a:r>
                    </a:p>
                  </a:txBody>
                  <a:tcPr marT="45712" marB="45712"/>
                </a:tc>
                <a:tc>
                  <a:txBody>
                    <a:bodyPr/>
                    <a:lstStyle/>
                    <a:p>
                      <a:pPr marL="0" algn="l" defTabSz="914400" rtl="0" eaLnBrk="1" latinLnBrk="0" hangingPunct="1"/>
                      <a:r>
                        <a:rPr lang="en-US" sz="1600" kern="1200" dirty="0" err="1">
                          <a:solidFill>
                            <a:schemeClr val="dk1"/>
                          </a:solidFill>
                          <a:latin typeface="+mn-lt"/>
                          <a:ea typeface="+mn-ea"/>
                          <a:cs typeface="+mn-cs"/>
                        </a:rPr>
                        <a:t>Dibakar</a:t>
                      </a:r>
                      <a:r>
                        <a:rPr lang="en-US" sz="1600" kern="1200" dirty="0">
                          <a:solidFill>
                            <a:schemeClr val="dk1"/>
                          </a:solidFill>
                          <a:latin typeface="+mn-lt"/>
                          <a:ea typeface="+mn-ea"/>
                          <a:cs typeface="+mn-cs"/>
                        </a:rPr>
                        <a:t> Das</a:t>
                      </a:r>
                    </a:p>
                  </a:txBody>
                  <a:tcPr marT="45712" marB="45712"/>
                </a:tc>
                <a:tc>
                  <a:txBody>
                    <a:bodyPr/>
                    <a:lstStyle/>
                    <a:p>
                      <a:pPr algn="l"/>
                      <a:r>
                        <a:rPr lang="en-US" sz="1600" b="0" dirty="0">
                          <a:effectLst/>
                        </a:rPr>
                        <a:t>CR for miscellaneous unassigned CIDs</a:t>
                      </a:r>
                    </a:p>
                  </a:txBody>
                  <a:tcPr anchor="ctr"/>
                </a:tc>
                <a:tc>
                  <a:txBody>
                    <a:bodyPr/>
                    <a:lstStyle/>
                    <a:p>
                      <a:r>
                        <a:rPr lang="en-US" sz="1600" dirty="0"/>
                        <a:t>CR</a:t>
                      </a:r>
                    </a:p>
                  </a:txBody>
                  <a:tcPr marT="45712" marB="45712"/>
                </a:tc>
                <a:tc>
                  <a:txBody>
                    <a:bodyPr/>
                    <a:lstStyle/>
                    <a:p>
                      <a:r>
                        <a:rPr lang="en-US" sz="1800" kern="1200" dirty="0">
                          <a:solidFill>
                            <a:schemeClr val="dk1"/>
                          </a:solidFill>
                          <a:latin typeface="+mn-lt"/>
                          <a:ea typeface="+mn-ea"/>
                          <a:cs typeface="+mn-cs"/>
                        </a:rPr>
                        <a:t>60min</a:t>
                      </a:r>
                    </a:p>
                  </a:txBody>
                  <a:tcPr marT="45712" marB="45712"/>
                </a:tc>
                <a:extLst>
                  <a:ext uri="{0D108BD9-81ED-4DB2-BD59-A6C34878D82A}">
                    <a16:rowId xmlns:a16="http://schemas.microsoft.com/office/drawing/2014/main" val="10004"/>
                  </a:ext>
                </a:extLst>
              </a:tr>
              <a:tr h="305408">
                <a:tc>
                  <a:txBody>
                    <a:bodyPr/>
                    <a:lstStyle/>
                    <a:p>
                      <a:r>
                        <a:rPr lang="en-US" sz="1600" dirty="0"/>
                        <a:t>11-19-1953</a:t>
                      </a:r>
                    </a:p>
                  </a:txBody>
                  <a:tcPr marT="45712" marB="45712"/>
                </a:tc>
                <a:tc>
                  <a:txBody>
                    <a:bodyPr/>
                    <a:lstStyle/>
                    <a:p>
                      <a:r>
                        <a:rPr lang="en-US" sz="1600" dirty="0" err="1"/>
                        <a:t>Liwen</a:t>
                      </a:r>
                      <a:r>
                        <a:rPr lang="en-US" sz="1600" dirty="0"/>
                        <a:t> Chu</a:t>
                      </a:r>
                    </a:p>
                  </a:txBody>
                  <a:tcPr marT="45712" marB="45712"/>
                </a:tc>
                <a:tc>
                  <a:txBody>
                    <a:bodyPr/>
                    <a:lstStyle/>
                    <a:p>
                      <a:r>
                        <a:rPr lang="en-US" sz="1600" dirty="0"/>
                        <a:t>Comment resolution 10.24.2 clause </a:t>
                      </a:r>
                    </a:p>
                  </a:txBody>
                  <a:tcPr anchor="ctr"/>
                </a:tc>
                <a:tc>
                  <a:txBody>
                    <a:bodyPr/>
                    <a:lstStyle/>
                    <a:p>
                      <a:r>
                        <a:rPr lang="en-US" sz="1600" dirty="0"/>
                        <a:t>CR </a:t>
                      </a:r>
                    </a:p>
                  </a:txBody>
                  <a:tcPr anchor="ctr"/>
                </a:tc>
                <a:tc>
                  <a:txBody>
                    <a:bodyPr/>
                    <a:lstStyle/>
                    <a:p>
                      <a:r>
                        <a:rPr lang="en-US" sz="1800" dirty="0"/>
                        <a:t>35min</a:t>
                      </a:r>
                      <a:endParaRPr lang="en-US" sz="1600" dirty="0"/>
                    </a:p>
                  </a:txBody>
                  <a:tcPr marT="45712" marB="45712"/>
                </a:tc>
                <a:extLst>
                  <a:ext uri="{0D108BD9-81ED-4DB2-BD59-A6C34878D82A}">
                    <a16:rowId xmlns:a16="http://schemas.microsoft.com/office/drawing/2014/main" val="10005"/>
                  </a:ext>
                </a:extLst>
              </a:tr>
              <a:tr h="305408">
                <a:tc>
                  <a:txBody>
                    <a:bodyPr/>
                    <a:lstStyle/>
                    <a:p>
                      <a:pPr marL="0" algn="l" defTabSz="914400" rtl="0" eaLnBrk="1" latinLnBrk="0" hangingPunct="1"/>
                      <a:r>
                        <a:rPr lang="en-US" sz="1600" kern="1200" dirty="0">
                          <a:solidFill>
                            <a:schemeClr val="dk1"/>
                          </a:solidFill>
                          <a:latin typeface="+mn-lt"/>
                          <a:ea typeface="+mn-ea"/>
                          <a:cs typeface="+mn-cs"/>
                        </a:rPr>
                        <a:t>11-19-1043</a:t>
                      </a:r>
                    </a:p>
                  </a:txBody>
                  <a:tcPr marT="45712" marB="45712"/>
                </a:tc>
                <a:tc>
                  <a:txBody>
                    <a:bodyPr/>
                    <a:lstStyle/>
                    <a:p>
                      <a:pPr marL="0" algn="l" defTabSz="914400" rtl="0" eaLnBrk="1" latinLnBrk="0" hangingPunct="1"/>
                      <a:r>
                        <a:rPr lang="en-US" sz="1600" kern="1200" dirty="0">
                          <a:solidFill>
                            <a:schemeClr val="dk1"/>
                          </a:solidFill>
                          <a:latin typeface="+mn-lt"/>
                          <a:ea typeface="+mn-ea"/>
                          <a:cs typeface="+mn-cs"/>
                        </a:rPr>
                        <a:t>Erik </a:t>
                      </a:r>
                      <a:r>
                        <a:rPr lang="en-US" sz="1600" kern="1200" dirty="0" err="1">
                          <a:solidFill>
                            <a:schemeClr val="dk1"/>
                          </a:solidFill>
                          <a:latin typeface="+mn-lt"/>
                          <a:ea typeface="+mn-ea"/>
                          <a:cs typeface="+mn-cs"/>
                        </a:rPr>
                        <a:t>Lindskog</a:t>
                      </a:r>
                      <a:endParaRPr lang="en-US" sz="1600" kern="1200" dirty="0">
                        <a:solidFill>
                          <a:schemeClr val="dk1"/>
                        </a:solidFill>
                        <a:latin typeface="+mn-lt"/>
                        <a:ea typeface="+mn-ea"/>
                        <a:cs typeface="+mn-cs"/>
                      </a:endParaRPr>
                    </a:p>
                  </a:txBody>
                  <a:tcPr marT="45712" marB="45712"/>
                </a:tc>
                <a:tc>
                  <a:txBody>
                    <a:bodyPr/>
                    <a:lstStyle/>
                    <a:p>
                      <a:pPr algn="l"/>
                      <a:r>
                        <a:rPr lang="en-US" sz="1600" kern="1200" dirty="0">
                          <a:solidFill>
                            <a:schemeClr val="dk1"/>
                          </a:solidFill>
                          <a:effectLst/>
                          <a:latin typeface="+mn-lt"/>
                          <a:ea typeface="+mn-ea"/>
                          <a:cs typeface="+mn-cs"/>
                        </a:rPr>
                        <a:t>LB240 CID Resolutions - Phase Shift TOA in Passive Location - Amendment text</a:t>
                      </a:r>
                      <a:endParaRPr lang="en-US" sz="1600"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dk1"/>
                          </a:solidFill>
                          <a:latin typeface="+mn-lt"/>
                          <a:ea typeface="+mn-ea"/>
                          <a:cs typeface="+mn-cs"/>
                        </a:rPr>
                        <a:t>CR</a:t>
                      </a:r>
                    </a:p>
                  </a:txBody>
                  <a:tcPr anchor="ctr"/>
                </a:tc>
                <a:tc>
                  <a:txBody>
                    <a:bodyPr/>
                    <a:lstStyle/>
                    <a:p>
                      <a:r>
                        <a:rPr lang="en-US" sz="1800" kern="1200" dirty="0">
                          <a:solidFill>
                            <a:schemeClr val="dk1"/>
                          </a:solidFill>
                          <a:latin typeface="+mn-lt"/>
                          <a:ea typeface="+mn-ea"/>
                          <a:cs typeface="+mn-cs"/>
                        </a:rPr>
                        <a:t>50min</a:t>
                      </a:r>
                    </a:p>
                  </a:txBody>
                  <a:tcPr marT="45712" marB="45712"/>
                </a:tc>
                <a:extLst>
                  <a:ext uri="{0D108BD9-81ED-4DB2-BD59-A6C34878D82A}">
                    <a16:rowId xmlns:a16="http://schemas.microsoft.com/office/drawing/2014/main" val="10007"/>
                  </a:ext>
                </a:extLst>
              </a:tr>
              <a:tr h="305408">
                <a:tc>
                  <a:txBody>
                    <a:bodyPr/>
                    <a:lstStyle/>
                    <a:p>
                      <a:endParaRPr lang="en-US"/>
                    </a:p>
                  </a:txBody>
                  <a:tcPr marT="45712" marB="45712"/>
                </a:tc>
                <a:tc>
                  <a:txBody>
                    <a:bodyPr/>
                    <a:lstStyle/>
                    <a:p>
                      <a:endParaRPr lang="en-US"/>
                    </a:p>
                  </a:txBody>
                  <a:tcPr marT="45712" marB="45712"/>
                </a:tc>
                <a:tc>
                  <a:txBody>
                    <a:bodyPr/>
                    <a:lstStyle/>
                    <a:p>
                      <a:endParaRPr lang="en-US" dirty="0"/>
                    </a:p>
                  </a:txBody>
                  <a:tcPr anchor="ctr"/>
                </a:tc>
                <a:tc>
                  <a:txBody>
                    <a:bodyPr/>
                    <a:lstStyle/>
                    <a:p>
                      <a:endParaRPr lang="en-US"/>
                    </a:p>
                  </a:txBody>
                  <a:tcPr anchor="ctr"/>
                </a:tc>
                <a:tc>
                  <a:txBody>
                    <a:bodyPr/>
                    <a:lstStyle/>
                    <a:p>
                      <a:endParaRPr lang="en-US" dirty="0"/>
                    </a:p>
                  </a:txBody>
                  <a:tcPr marT="45712" marB="45712"/>
                </a:tc>
                <a:extLst>
                  <a:ext uri="{0D108BD9-81ED-4DB2-BD59-A6C34878D82A}">
                    <a16:rowId xmlns:a16="http://schemas.microsoft.com/office/drawing/2014/main" val="10008"/>
                  </a:ext>
                </a:extLst>
              </a:tr>
              <a:tr h="305408">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extLst>
                  <a:ext uri="{0D108BD9-81ED-4DB2-BD59-A6C34878D82A}">
                    <a16:rowId xmlns:a16="http://schemas.microsoft.com/office/drawing/2014/main" val="1388811023"/>
                  </a:ext>
                </a:extLst>
              </a:tr>
            </a:tbl>
          </a:graphicData>
        </a:graphic>
      </p:graphicFrame>
    </p:spTree>
    <p:extLst>
      <p:ext uri="{BB962C8B-B14F-4D97-AF65-F5344CB8AC3E}">
        <p14:creationId xmlns:p14="http://schemas.microsoft.com/office/powerpoint/2010/main" val="30856519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Registration:</a:t>
            </a:r>
            <a:endParaRPr lang="en-US" altLang="en-US" dirty="0">
              <a:hlinkClick r:id="rId2"/>
            </a:endParaRPr>
          </a:p>
          <a:p>
            <a:pPr marL="446088" lvl="1" indent="0"/>
            <a:r>
              <a:rPr lang="en-US" dirty="0"/>
              <a:t>To enter Apple offices and make use of its facility please register your planned attendance if you haven’t done so. </a:t>
            </a:r>
            <a:endParaRPr lang="en-US" altLang="en-US" dirty="0"/>
          </a:p>
          <a:p>
            <a:r>
              <a:rPr lang="en-US" altLang="en-US" dirty="0"/>
              <a:t>Documentation</a:t>
            </a:r>
          </a:p>
          <a:p>
            <a:pPr lvl="1"/>
            <a:r>
              <a:rPr lang="en-US" altLang="en-US" dirty="0">
                <a:hlinkClick r:id="rId3"/>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Review</a:t>
            </a:r>
          </a:p>
        </p:txBody>
      </p:sp>
      <p:sp>
        <p:nvSpPr>
          <p:cNvPr id="3" name="Content Placeholder 2"/>
          <p:cNvSpPr>
            <a:spLocks noGrp="1"/>
          </p:cNvSpPr>
          <p:nvPr>
            <p:ph idx="1"/>
          </p:nvPr>
        </p:nvSpPr>
        <p:spPr/>
        <p:txBody>
          <a:bodyPr/>
          <a:lstStyle/>
          <a:p>
            <a:endParaRPr lang="en-US" dirty="0">
              <a:solidFill>
                <a:srgbClr val="FF0000"/>
              </a:solidFill>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73061034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Submission 11-19-1880</a:t>
            </a:r>
          </a:p>
        </p:txBody>
      </p:sp>
      <p:sp>
        <p:nvSpPr>
          <p:cNvPr id="3" name="Content Placeholder 2"/>
          <p:cNvSpPr>
            <a:spLocks noGrp="1"/>
          </p:cNvSpPr>
          <p:nvPr>
            <p:ph idx="1"/>
          </p:nvPr>
        </p:nvSpPr>
        <p:spPr/>
        <p:txBody>
          <a:bodyPr/>
          <a:lstStyle/>
          <a:p>
            <a:pPr marL="0" indent="0"/>
            <a:r>
              <a:rPr lang="en-US" dirty="0" err="1"/>
              <a:t>Strawpoll</a:t>
            </a:r>
            <a:endParaRPr lang="en-US" dirty="0"/>
          </a:p>
          <a:p>
            <a:pPr marL="0" indent="0"/>
            <a:r>
              <a:rPr lang="en-US" b="0" dirty="0"/>
              <a:t>Agree to the resolutions depicted by document 11-19-1880r01 for CIDs  1688, 1689, 1718, 2406, 1719, 1857, 2034, 2038, 2077, 2078, 2079, 2081, 2088, 2441,  2409, 2442, 2489, 2019, 2490, 2492, 2493, 2497, 2498, 1398, 2325, 2412 and 2427.</a:t>
            </a:r>
          </a:p>
          <a:p>
            <a:pPr marL="0" indent="0"/>
            <a:endParaRPr lang="en-US" b="0" dirty="0"/>
          </a:p>
          <a:p>
            <a:pPr marL="0" indent="0"/>
            <a:r>
              <a:rPr lang="en-US" b="0" dirty="0"/>
              <a:t>Results (Y/N/A): approved unanimous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77336181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Submission 11-19-1953</a:t>
            </a:r>
          </a:p>
        </p:txBody>
      </p:sp>
      <p:sp>
        <p:nvSpPr>
          <p:cNvPr id="3" name="Content Placeholder 2"/>
          <p:cNvSpPr>
            <a:spLocks noGrp="1"/>
          </p:cNvSpPr>
          <p:nvPr>
            <p:ph idx="1"/>
          </p:nvPr>
        </p:nvSpPr>
        <p:spPr/>
        <p:txBody>
          <a:bodyPr/>
          <a:lstStyle/>
          <a:p>
            <a:pPr marL="0" indent="0"/>
            <a:r>
              <a:rPr lang="en-US" dirty="0" err="1"/>
              <a:t>Strawpoll</a:t>
            </a:r>
            <a:endParaRPr lang="en-US" dirty="0"/>
          </a:p>
          <a:p>
            <a:pPr marL="0" indent="0"/>
            <a:r>
              <a:rPr lang="en-US" b="0" dirty="0"/>
              <a:t>Agree to the resolutions depicted by document 11-19-1953r01 for CIDs 1144, 1145, 1858, 1859.</a:t>
            </a:r>
          </a:p>
          <a:p>
            <a:pPr marL="0" indent="0"/>
            <a:endParaRPr lang="en-US" b="0" dirty="0"/>
          </a:p>
          <a:p>
            <a:pPr marL="0" indent="0"/>
            <a:r>
              <a:rPr lang="en-US" b="0" dirty="0"/>
              <a:t>Results (Y/N/A): approved unanimous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52882730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Submission 11-19-1043</a:t>
            </a:r>
          </a:p>
        </p:txBody>
      </p:sp>
      <p:sp>
        <p:nvSpPr>
          <p:cNvPr id="3" name="Content Placeholder 2"/>
          <p:cNvSpPr>
            <a:spLocks noGrp="1"/>
          </p:cNvSpPr>
          <p:nvPr>
            <p:ph idx="1"/>
          </p:nvPr>
        </p:nvSpPr>
        <p:spPr/>
        <p:txBody>
          <a:bodyPr/>
          <a:lstStyle/>
          <a:p>
            <a:pPr marL="0" indent="0"/>
            <a:r>
              <a:rPr lang="en-US" dirty="0" err="1"/>
              <a:t>Strawpoll</a:t>
            </a:r>
            <a:endParaRPr lang="en-US" dirty="0"/>
          </a:p>
          <a:p>
            <a:pPr marL="0" indent="0"/>
            <a:r>
              <a:rPr lang="en-US" b="0" dirty="0"/>
              <a:t>Agree to the resolutions depicted by document 11-19-1043r11 for CIDs 1515, 1563 and 1557.</a:t>
            </a:r>
          </a:p>
          <a:p>
            <a:pPr marL="0" indent="0"/>
            <a:endParaRPr lang="en-US" b="0" dirty="0"/>
          </a:p>
          <a:p>
            <a:pPr marL="0" indent="0"/>
            <a:r>
              <a:rPr lang="en-US" b="0" dirty="0"/>
              <a:t>Results (Y/N/A): approved unanimously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286666138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Current CID Resolution Status for LB240</a:t>
            </a:r>
          </a:p>
        </p:txBody>
      </p:sp>
      <p:sp>
        <p:nvSpPr>
          <p:cNvPr id="3" name="Content Placeholder 2"/>
          <p:cNvSpPr>
            <a:spLocks noGrp="1"/>
          </p:cNvSpPr>
          <p:nvPr>
            <p:ph idx="1"/>
          </p:nvPr>
        </p:nvSpPr>
        <p:spPr>
          <a:xfrm>
            <a:off x="914401" y="1348136"/>
            <a:ext cx="10361084" cy="4746279"/>
          </a:xfrm>
        </p:spPr>
        <p:txBody>
          <a:bodyPr/>
          <a:lstStyle/>
          <a:p>
            <a:pPr lvl="0">
              <a:buFont typeface="Arial" panose="020B0604020202020204" pitchFamily="34" charset="0"/>
              <a:buChar char="•"/>
            </a:pPr>
            <a:r>
              <a:rPr lang="en-US" b="0" dirty="0"/>
              <a:t>Total left out of the Hanoi Meeting: </a:t>
            </a:r>
            <a:r>
              <a:rPr lang="en-US" dirty="0"/>
              <a:t>257</a:t>
            </a:r>
          </a:p>
          <a:p>
            <a:pPr lvl="1">
              <a:buFont typeface="Arial" panose="020B0604020202020204" pitchFamily="34" charset="0"/>
              <a:buChar char="•"/>
            </a:pPr>
            <a:r>
              <a:rPr lang="en-US" dirty="0"/>
              <a:t>Editorial: 50</a:t>
            </a:r>
          </a:p>
          <a:p>
            <a:pPr lvl="1">
              <a:buFont typeface="Arial" panose="020B0604020202020204" pitchFamily="34" charset="0"/>
              <a:buChar char="•"/>
            </a:pPr>
            <a:r>
              <a:rPr lang="en-US" b="0" dirty="0"/>
              <a:t>Technical </a:t>
            </a:r>
            <a:r>
              <a:rPr lang="en-US" dirty="0"/>
              <a:t>2</a:t>
            </a:r>
            <a:r>
              <a:rPr lang="en-US" b="0" dirty="0"/>
              <a:t>07</a:t>
            </a:r>
          </a:p>
          <a:p>
            <a:pPr lvl="0">
              <a:buFont typeface="Arial" panose="020B0604020202020204" pitchFamily="34" charset="0"/>
              <a:buChar char="•"/>
            </a:pPr>
            <a:r>
              <a:rPr lang="en-US" b="0" dirty="0"/>
              <a:t>Work completed thus far:</a:t>
            </a:r>
          </a:p>
          <a:p>
            <a:pPr lvl="1">
              <a:buFont typeface="Arial" panose="020B0604020202020204" pitchFamily="34" charset="0"/>
              <a:buChar char="•"/>
            </a:pPr>
            <a:r>
              <a:rPr lang="en-US" sz="2400" dirty="0"/>
              <a:t>During the telecon: 38</a:t>
            </a:r>
          </a:p>
          <a:p>
            <a:pPr lvl="1">
              <a:buFont typeface="Arial" panose="020B0604020202020204" pitchFamily="34" charset="0"/>
              <a:buChar char="•"/>
            </a:pPr>
            <a:r>
              <a:rPr lang="en-US" sz="2400" b="0" dirty="0"/>
              <a:t>During </a:t>
            </a:r>
            <a:r>
              <a:rPr lang="en-US" sz="2400" dirty="0"/>
              <a:t>the ad hoc: 84</a:t>
            </a:r>
          </a:p>
          <a:p>
            <a:pPr lvl="1">
              <a:buFont typeface="Arial" panose="020B0604020202020204" pitchFamily="34" charset="0"/>
              <a:buChar char="•"/>
            </a:pPr>
            <a:r>
              <a:rPr lang="en-US" sz="2400" dirty="0"/>
              <a:t>Total to motion: </a:t>
            </a:r>
            <a:r>
              <a:rPr lang="en-US" sz="2400" b="1" dirty="0">
                <a:solidFill>
                  <a:schemeClr val="accent2"/>
                </a:solidFill>
              </a:rPr>
              <a:t>122</a:t>
            </a:r>
          </a:p>
          <a:p>
            <a:pPr marL="457200" lvl="1" indent="0"/>
            <a:endParaRPr lang="en-US" sz="2400" dirty="0"/>
          </a:p>
          <a:p>
            <a:pPr>
              <a:buFont typeface="Arial" panose="020B0604020202020204" pitchFamily="34" charset="0"/>
              <a:buChar char="•"/>
            </a:pPr>
            <a:r>
              <a:rPr lang="en-US" sz="2800" b="0" dirty="0"/>
              <a:t>Remaining: </a:t>
            </a:r>
            <a:r>
              <a:rPr lang="en-US" sz="2800" dirty="0">
                <a:solidFill>
                  <a:srgbClr val="FF0000"/>
                </a:solidFill>
              </a:rPr>
              <a:t>135</a:t>
            </a:r>
          </a:p>
          <a:p>
            <a:pPr lvl="1">
              <a:buFont typeface="Arial" panose="020B0604020202020204" pitchFamily="34" charset="0"/>
              <a:buChar char="•"/>
            </a:pPr>
            <a:r>
              <a:rPr lang="en-US" sz="2600" dirty="0"/>
              <a:t>Editorial: </a:t>
            </a:r>
            <a:r>
              <a:rPr lang="en-US" sz="2600" b="1" dirty="0">
                <a:solidFill>
                  <a:srgbClr val="FF0000"/>
                </a:solidFill>
              </a:rPr>
              <a:t>50</a:t>
            </a:r>
          </a:p>
          <a:p>
            <a:pPr lvl="1">
              <a:buFont typeface="Arial" panose="020B0604020202020204" pitchFamily="34" charset="0"/>
              <a:buChar char="•"/>
            </a:pPr>
            <a:r>
              <a:rPr lang="en-US" sz="2600" b="0" dirty="0"/>
              <a:t>Technical</a:t>
            </a:r>
            <a:r>
              <a:rPr lang="en-US" sz="2200" b="0" dirty="0"/>
              <a:t>: </a:t>
            </a:r>
            <a:r>
              <a:rPr lang="en-US" sz="2200" b="1" dirty="0">
                <a:solidFill>
                  <a:srgbClr val="FF0000"/>
                </a:solidFill>
              </a:rPr>
              <a:t>85</a:t>
            </a:r>
          </a:p>
          <a:p>
            <a:pPr lvl="1">
              <a:buFont typeface="Arial" panose="020B0604020202020204" pitchFamily="34" charset="0"/>
              <a:buChar char="•"/>
            </a:pPr>
            <a:endParaRPr 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2019</a:t>
            </a:r>
            <a:endParaRPr lang="en-GB" dirty="0"/>
          </a:p>
        </p:txBody>
      </p:sp>
    </p:spTree>
    <p:extLst>
      <p:ext uri="{BB962C8B-B14F-4D97-AF65-F5344CB8AC3E}">
        <p14:creationId xmlns:p14="http://schemas.microsoft.com/office/powerpoint/2010/main" val="413190152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Current CID Resolution Status for LB240</a:t>
            </a:r>
          </a:p>
        </p:txBody>
      </p:sp>
      <p:sp>
        <p:nvSpPr>
          <p:cNvPr id="3" name="Content Placeholder 2"/>
          <p:cNvSpPr>
            <a:spLocks noGrp="1"/>
          </p:cNvSpPr>
          <p:nvPr>
            <p:ph idx="1"/>
          </p:nvPr>
        </p:nvSpPr>
        <p:spPr>
          <a:xfrm>
            <a:off x="335361" y="1348136"/>
            <a:ext cx="5760640" cy="4746279"/>
          </a:xfrm>
        </p:spPr>
        <p:txBody>
          <a:bodyPr/>
          <a:lstStyle/>
          <a:p>
            <a:pPr lvl="0">
              <a:buFont typeface="Arial" panose="020B0604020202020204" pitchFamily="34" charset="0"/>
              <a:buChar char="•"/>
            </a:pPr>
            <a:r>
              <a:rPr lang="en-US" b="0" dirty="0"/>
              <a:t>Assignees with major unresolved batches:</a:t>
            </a:r>
            <a:endParaRPr lang="en-US" sz="2800" b="0" dirty="0"/>
          </a:p>
          <a:p>
            <a:pPr marL="800100" lvl="1" indent="-342900">
              <a:buFont typeface="Arial" panose="020B0604020202020204" pitchFamily="34" charset="0"/>
              <a:buChar char="•"/>
            </a:pPr>
            <a:r>
              <a:rPr lang="en-US" dirty="0">
                <a:solidFill>
                  <a:schemeClr val="tx1"/>
                </a:solidFill>
              </a:rPr>
              <a:t>Assaf - 5</a:t>
            </a:r>
            <a:endParaRPr lang="en-US" sz="2400" dirty="0">
              <a:solidFill>
                <a:schemeClr val="tx1"/>
              </a:solidFill>
            </a:endParaRPr>
          </a:p>
          <a:p>
            <a:pPr marL="800100" lvl="1" indent="-342900">
              <a:buFont typeface="Arial" panose="020B0604020202020204" pitchFamily="34" charset="0"/>
              <a:buChar char="•"/>
            </a:pPr>
            <a:r>
              <a:rPr lang="en-US" dirty="0" err="1">
                <a:solidFill>
                  <a:schemeClr val="tx1"/>
                </a:solidFill>
              </a:rPr>
              <a:t>Debashish</a:t>
            </a:r>
            <a:r>
              <a:rPr lang="en-US" dirty="0">
                <a:solidFill>
                  <a:schemeClr val="tx1"/>
                </a:solidFill>
              </a:rPr>
              <a:t> - 3</a:t>
            </a:r>
            <a:endParaRPr lang="en-US" sz="2400" dirty="0">
              <a:solidFill>
                <a:schemeClr val="tx1"/>
              </a:solidFill>
            </a:endParaRPr>
          </a:p>
          <a:p>
            <a:pPr marL="800100" lvl="1" indent="-342900">
              <a:buFont typeface="Arial" panose="020B0604020202020204" pitchFamily="34" charset="0"/>
              <a:buChar char="•"/>
            </a:pPr>
            <a:r>
              <a:rPr lang="en-US" dirty="0" err="1">
                <a:solidFill>
                  <a:schemeClr val="tx1"/>
                </a:solidFill>
              </a:rPr>
              <a:t>Dibakar</a:t>
            </a:r>
            <a:r>
              <a:rPr lang="en-US" dirty="0">
                <a:solidFill>
                  <a:schemeClr val="tx1"/>
                </a:solidFill>
              </a:rPr>
              <a:t> –  10 (after volunteering for 						an additional 33 comments) </a:t>
            </a:r>
            <a:endParaRPr lang="en-US" sz="2400" dirty="0">
              <a:solidFill>
                <a:schemeClr val="tx1"/>
              </a:solidFill>
            </a:endParaRPr>
          </a:p>
          <a:p>
            <a:pPr marL="800100" lvl="1" indent="-342900">
              <a:buFont typeface="Arial" panose="020B0604020202020204" pitchFamily="34" charset="0"/>
              <a:buChar char="•"/>
            </a:pPr>
            <a:r>
              <a:rPr lang="en-US" dirty="0">
                <a:solidFill>
                  <a:schemeClr val="tx1"/>
                </a:solidFill>
              </a:rPr>
              <a:t>Editor - 50</a:t>
            </a:r>
            <a:endParaRPr lang="en-US" sz="2400" dirty="0">
              <a:solidFill>
                <a:schemeClr val="tx1"/>
              </a:solidFill>
            </a:endParaRPr>
          </a:p>
          <a:p>
            <a:pPr marL="800100" lvl="1" indent="-342900">
              <a:buFont typeface="Arial" panose="020B0604020202020204" pitchFamily="34" charset="0"/>
              <a:buChar char="•"/>
            </a:pPr>
            <a:r>
              <a:rPr lang="en-US" dirty="0">
                <a:solidFill>
                  <a:schemeClr val="tx1"/>
                </a:solidFill>
              </a:rPr>
              <a:t>Erik - 27</a:t>
            </a:r>
            <a:endParaRPr lang="en-US" sz="2400" dirty="0">
              <a:solidFill>
                <a:schemeClr val="tx1"/>
              </a:solidFill>
            </a:endParaRPr>
          </a:p>
          <a:p>
            <a:pPr marL="800100" lvl="1" indent="-342900">
              <a:buFont typeface="Arial" panose="020B0604020202020204" pitchFamily="34" charset="0"/>
              <a:buChar char="•"/>
            </a:pPr>
            <a:r>
              <a:rPr lang="en-US" dirty="0">
                <a:solidFill>
                  <a:schemeClr val="tx1"/>
                </a:solidFill>
              </a:rPr>
              <a:t>Feng – 0</a:t>
            </a:r>
          </a:p>
          <a:p>
            <a:pPr marL="800100" lvl="1" indent="-342900">
              <a:buFont typeface="Arial" panose="020B0604020202020204" pitchFamily="34" charset="0"/>
              <a:buChar char="•"/>
            </a:pPr>
            <a:r>
              <a:rPr lang="en-US" dirty="0" err="1">
                <a:solidFill>
                  <a:schemeClr val="tx1"/>
                </a:solidFill>
              </a:rPr>
              <a:t>Tianyu</a:t>
            </a:r>
            <a:r>
              <a:rPr lang="en-US" dirty="0">
                <a:solidFill>
                  <a:schemeClr val="tx1"/>
                </a:solidFill>
              </a:rPr>
              <a:t> – 1</a:t>
            </a:r>
          </a:p>
          <a:p>
            <a:pPr marL="800100" lvl="1" indent="-342900">
              <a:buFont typeface="Arial" panose="020B0604020202020204" pitchFamily="34" charset="0"/>
              <a:buChar char="•"/>
            </a:pPr>
            <a:r>
              <a:rPr lang="en-US" dirty="0" err="1">
                <a:solidFill>
                  <a:schemeClr val="tx1"/>
                </a:solidFill>
              </a:rPr>
              <a:t>Yongho</a:t>
            </a:r>
            <a:r>
              <a:rPr lang="en-US" dirty="0">
                <a:solidFill>
                  <a:schemeClr val="tx1"/>
                </a:solidFill>
              </a:rPr>
              <a:t> - 9 (after volunteering for an 						additional 10)</a:t>
            </a:r>
            <a:endParaRPr lang="en-US" sz="2400" dirty="0">
              <a:solidFill>
                <a:schemeClr val="tx1"/>
              </a:solidFill>
            </a:endParaRPr>
          </a:p>
          <a:p>
            <a:pPr>
              <a:buFont typeface="Arial" panose="020B0604020202020204" pitchFamily="34" charset="0"/>
              <a:buChar char="•"/>
            </a:pPr>
            <a:r>
              <a:rPr lang="en-US" b="0" dirty="0"/>
              <a:t>Total remaining: </a:t>
            </a:r>
            <a:r>
              <a:rPr lang="en-US" u="sng" dirty="0">
                <a:solidFill>
                  <a:srgbClr val="FF0000"/>
                </a:solidFill>
              </a:rPr>
              <a:t>134</a:t>
            </a:r>
            <a:r>
              <a:rPr lang="en-US" u="sng" dirty="0">
                <a:solidFill>
                  <a:schemeClr val="accent2"/>
                </a:solidFill>
              </a:rPr>
              <a:t> </a:t>
            </a:r>
            <a:endParaRPr lang="en-US" sz="2800" u="sng" dirty="0">
              <a:solidFill>
                <a:schemeClr val="accent2"/>
              </a:solidFill>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2019</a:t>
            </a:r>
            <a:endParaRPr lang="en-GB" dirty="0"/>
          </a:p>
        </p:txBody>
      </p:sp>
      <p:sp>
        <p:nvSpPr>
          <p:cNvPr id="7" name="Content Placeholder 2">
            <a:extLst>
              <a:ext uri="{FF2B5EF4-FFF2-40B4-BE49-F238E27FC236}">
                <a16:creationId xmlns:a16="http://schemas.microsoft.com/office/drawing/2014/main" id="{519088E6-36CB-42D2-89DB-B63ACA860653}"/>
              </a:ext>
            </a:extLst>
          </p:cNvPr>
          <p:cNvSpPr txBox="1">
            <a:spLocks/>
          </p:cNvSpPr>
          <p:nvPr/>
        </p:nvSpPr>
        <p:spPr bwMode="auto">
          <a:xfrm>
            <a:off x="6240016" y="1348136"/>
            <a:ext cx="5760640" cy="47462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800100" lvl="1" indent="-342900">
              <a:buFont typeface="Arial" panose="020B0604020202020204" pitchFamily="34" charset="0"/>
              <a:buChar char="•"/>
            </a:pPr>
            <a:endParaRPr lang="en-US" kern="0" dirty="0">
              <a:solidFill>
                <a:schemeClr val="tx1"/>
              </a:solidFill>
            </a:endParaRPr>
          </a:p>
          <a:p>
            <a:pPr marL="800100" lvl="1" indent="-342900">
              <a:buFont typeface="Arial" panose="020B0604020202020204" pitchFamily="34" charset="0"/>
              <a:buChar char="•"/>
            </a:pPr>
            <a:r>
              <a:rPr lang="en-US" kern="0" dirty="0">
                <a:solidFill>
                  <a:schemeClr val="tx1"/>
                </a:solidFill>
              </a:rPr>
              <a:t>Jerome - 3</a:t>
            </a:r>
          </a:p>
          <a:p>
            <a:pPr marL="800100" lvl="1" indent="-342900">
              <a:buFont typeface="Arial" panose="020B0604020202020204" pitchFamily="34" charset="0"/>
              <a:buChar char="•"/>
            </a:pPr>
            <a:r>
              <a:rPr lang="en-US" kern="0" dirty="0">
                <a:solidFill>
                  <a:schemeClr val="tx1"/>
                </a:solidFill>
              </a:rPr>
              <a:t>Jonathan - 1</a:t>
            </a:r>
          </a:p>
          <a:p>
            <a:pPr marL="800100" lvl="1" indent="-342900">
              <a:buFont typeface="Arial" panose="020B0604020202020204" pitchFamily="34" charset="0"/>
              <a:buChar char="•"/>
            </a:pPr>
            <a:r>
              <a:rPr lang="en-US" kern="0" dirty="0">
                <a:solidFill>
                  <a:schemeClr val="tx1"/>
                </a:solidFill>
              </a:rPr>
              <a:t>Qi - 20</a:t>
            </a:r>
          </a:p>
          <a:p>
            <a:pPr marL="457200" lvl="1" indent="0"/>
            <a:endParaRPr lang="en-US" sz="2400" kern="0" dirty="0">
              <a:solidFill>
                <a:schemeClr val="tx1"/>
              </a:solidFill>
            </a:endParaRPr>
          </a:p>
        </p:txBody>
      </p:sp>
    </p:spTree>
    <p:extLst>
      <p:ext uri="{BB962C8B-B14F-4D97-AF65-F5344CB8AC3E}">
        <p14:creationId xmlns:p14="http://schemas.microsoft.com/office/powerpoint/2010/main" val="30243762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8638581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18883127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50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51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52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55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2019</a:t>
            </a:r>
            <a:endParaRPr lang="en-GB" dirty="0"/>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16286</TotalTime>
  <Words>3667</Words>
  <Application>Microsoft Office PowerPoint</Application>
  <PresentationFormat>Widescreen</PresentationFormat>
  <Paragraphs>800</Paragraphs>
  <Slides>55</Slides>
  <Notes>29</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55</vt:i4>
      </vt:variant>
    </vt:vector>
  </HeadingPairs>
  <TitlesOfParts>
    <vt:vector size="61" baseType="lpstr">
      <vt:lpstr>Arial</vt:lpstr>
      <vt:lpstr>Calibri</vt:lpstr>
      <vt:lpstr>Monotype Sorts</vt:lpstr>
      <vt:lpstr>Times New Roman</vt:lpstr>
      <vt:lpstr>Office Theme</vt:lpstr>
      <vt:lpstr>Document</vt:lpstr>
      <vt:lpstr>TGaz Next Generation Positioning  Nov. Ad Hoc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PowerPoint Presentation</vt:lpstr>
      <vt:lpstr>Agenda for the meeting</vt:lpstr>
      <vt:lpstr>Submission List for the meeting (1)</vt:lpstr>
      <vt:lpstr>Submission List for the meeting (2)</vt:lpstr>
      <vt:lpstr>Submission List for the meeting (3)</vt:lpstr>
      <vt:lpstr>Nov. Ad Hoc Day 1</vt:lpstr>
      <vt:lpstr>Nov. Ad Hoc Day 1</vt:lpstr>
      <vt:lpstr>Nov. Ad Hoc Day 1</vt:lpstr>
      <vt:lpstr>Submission Review</vt:lpstr>
      <vt:lpstr>CR Submission 11-19-1691</vt:lpstr>
      <vt:lpstr>CR Submission 11-19-1866</vt:lpstr>
      <vt:lpstr>CR Submission 11-19-1812</vt:lpstr>
      <vt:lpstr>CR Submission 11-19-1723</vt:lpstr>
      <vt:lpstr>CR Submission 11-19-1809</vt:lpstr>
      <vt:lpstr>AOB?</vt:lpstr>
      <vt:lpstr>PowerPoint Presentation</vt:lpstr>
      <vt:lpstr>Nov. Ad Hoc Day 2</vt:lpstr>
      <vt:lpstr>Nov. Ad Hoc Day 2</vt:lpstr>
      <vt:lpstr>Submission Review</vt:lpstr>
      <vt:lpstr>CR Submission 11-19-1785</vt:lpstr>
      <vt:lpstr>CR Submission 11-19-1762</vt:lpstr>
      <vt:lpstr>CR Submission 11-19-1876</vt:lpstr>
      <vt:lpstr>Submission 11-19-1043</vt:lpstr>
      <vt:lpstr>CR Submission 11-19-1677</vt:lpstr>
      <vt:lpstr>PowerPoint Presentation</vt:lpstr>
      <vt:lpstr>Nov Ad Hoc Day 3</vt:lpstr>
      <vt:lpstr>Nov. Ad Hoc Day 3</vt:lpstr>
      <vt:lpstr>Submission Review</vt:lpstr>
      <vt:lpstr>CR Submission 11-19-1880</vt:lpstr>
      <vt:lpstr>CR Submission 11-19-1953</vt:lpstr>
      <vt:lpstr>CR Submission 11-19-1043</vt:lpstr>
      <vt:lpstr>Current CID Resolution Status for LB240</vt:lpstr>
      <vt:lpstr>Current CID Resolution Status for LB240</vt:lpstr>
      <vt:lpstr>AOB</vt:lpstr>
      <vt:lpstr>Adjourn</vt:lpstr>
      <vt:lpstr>Backup</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268</cp:revision>
  <cp:lastPrinted>1601-01-01T00:00:00Z</cp:lastPrinted>
  <dcterms:created xsi:type="dcterms:W3CDTF">2018-08-06T10:28:59Z</dcterms:created>
  <dcterms:modified xsi:type="dcterms:W3CDTF">2019-11-09T00:01:13Z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ae793f86-3b7a-4bc6-9096-4270e6b5c0dc</vt:lpwstr>
  </property>
  <property fmtid="{D5CDD505-2E9C-101B-9397-08002B2CF9AE}" pid="3" name="CTP_TimeStamp">
    <vt:lpwstr>2019-11-09 00:01:13Z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