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67" r:id="rId24"/>
    <p:sldId id="368" r:id="rId25"/>
    <p:sldId id="369" r:id="rId26"/>
    <p:sldId id="370" r:id="rId27"/>
    <p:sldId id="325" r:id="rId28"/>
    <p:sldId id="326" r:id="rId29"/>
    <p:sldId id="341" r:id="rId30"/>
    <p:sldId id="336" r:id="rId31"/>
    <p:sldId id="318" r:id="rId32"/>
    <p:sldId id="355" r:id="rId33"/>
    <p:sldId id="357" r:id="rId34"/>
    <p:sldId id="372" r:id="rId35"/>
    <p:sldId id="373" r:id="rId36"/>
    <p:sldId id="371" r:id="rId37"/>
    <p:sldId id="319" r:id="rId38"/>
    <p:sldId id="342" r:id="rId39"/>
    <p:sldId id="344" r:id="rId40"/>
    <p:sldId id="346" r:id="rId41"/>
    <p:sldId id="374" r:id="rId42"/>
    <p:sldId id="375" r:id="rId43"/>
    <p:sldId id="376" r:id="rId44"/>
    <p:sldId id="377" r:id="rId45"/>
    <p:sldId id="365" r:id="rId46"/>
    <p:sldId id="349" r:id="rId47"/>
    <p:sldId id="315" r:id="rId48"/>
    <p:sldId id="312" r:id="rId49"/>
    <p:sldId id="259" r:id="rId50"/>
    <p:sldId id="260" r:id="rId51"/>
    <p:sldId id="261" r:id="rId52"/>
    <p:sldId id="262" r:id="rId53"/>
    <p:sldId id="263" r:id="rId54"/>
    <p:sldId id="264"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67"/>
            <p14:sldId id="368"/>
            <p14:sldId id="369"/>
            <p14:sldId id="370"/>
            <p14:sldId id="325"/>
            <p14:sldId id="326"/>
          </p14:sldIdLst>
        </p14:section>
        <p14:section name="Day 2" id="{AF565E1E-37B3-4982-AAA3-17998117A1D0}">
          <p14:sldIdLst>
            <p14:sldId id="341"/>
            <p14:sldId id="336"/>
            <p14:sldId id="318"/>
            <p14:sldId id="355"/>
            <p14:sldId id="357"/>
            <p14:sldId id="372"/>
            <p14:sldId id="373"/>
            <p14:sldId id="371"/>
            <p14:sldId id="319"/>
          </p14:sldIdLst>
        </p14:section>
        <p14:section name="Day 3" id="{A03B3DEA-4680-48DB-9008-5B6E42F8D147}">
          <p14:sldIdLst>
            <p14:sldId id="342"/>
            <p14:sldId id="344"/>
            <p14:sldId id="346"/>
            <p14:sldId id="374"/>
            <p14:sldId id="375"/>
            <p14:sldId id="376"/>
            <p14:sldId id="377"/>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27" autoAdjust="0"/>
    <p:restoredTop sz="94660"/>
  </p:normalViewPr>
  <p:slideViewPr>
    <p:cSldViewPr>
      <p:cViewPr varScale="1">
        <p:scale>
          <a:sx n="64" d="100"/>
          <a:sy n="64" d="100"/>
        </p:scale>
        <p:origin x="712"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773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060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315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55863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877762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66094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3979417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2019-11-07</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86"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 (15min).</a:t>
            </a:r>
          </a:p>
          <a:p>
            <a:pPr algn="just">
              <a:spcBef>
                <a:spcPct val="20000"/>
              </a:spcBef>
              <a:buFontTx/>
              <a:buChar char="•"/>
            </a:pPr>
            <a:r>
              <a:rPr lang="en-US" altLang="en-US" sz="2000" b="0" dirty="0"/>
              <a:t>Consider comment resolution submission (as needed).</a:t>
            </a:r>
          </a:p>
          <a:p>
            <a:pPr algn="just">
              <a:spcBef>
                <a:spcPct val="20000"/>
              </a:spcBef>
              <a:buFontTx/>
              <a:buChar char="•"/>
            </a:pPr>
            <a:r>
              <a:rPr lang="en-US" altLang="en-US" sz="2000" b="0" dirty="0"/>
              <a:t>Planning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2742824"/>
              </p:ext>
            </p:extLst>
          </p:nvPr>
        </p:nvGraphicFramePr>
        <p:xfrm>
          <a:off x="914401" y="1340768"/>
          <a:ext cx="11014247" cy="505958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32317672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8326708"/>
              </p:ext>
            </p:extLst>
          </p:nvPr>
        </p:nvGraphicFramePr>
        <p:xfrm>
          <a:off x="695400" y="1340768"/>
          <a:ext cx="11014246" cy="3535616"/>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11-19-1762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 (17:30)</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2525341"/>
              </p:ext>
            </p:extLst>
          </p:nvPr>
        </p:nvGraphicFramePr>
        <p:xfrm>
          <a:off x="263352" y="1628800"/>
          <a:ext cx="11521279" cy="451088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2750700328"/>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89589394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54733368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11-19-1691</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11-19-1691r2 for CIDs 1002, 1037, 1057, 2212, 1591, 1995 and 2147. </a:t>
            </a:r>
          </a:p>
          <a:p>
            <a:pPr marL="0" indent="0"/>
            <a:endParaRPr lang="en-US" b="0" dirty="0"/>
          </a:p>
          <a:p>
            <a:pPr marL="0" indent="0"/>
            <a:r>
              <a:rPr lang="en-US" b="0" dirty="0"/>
              <a:t>Results (Y/N/A): approved unanimously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11-19-1866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11-19-1866r1 for CIDs </a:t>
            </a:r>
            <a:r>
              <a:rPr lang="en-GB" b="0" dirty="0"/>
              <a:t>1467, 1475, 2073 and 1729</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966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11-19-1812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11-19-1812r1 for CIDs </a:t>
            </a:r>
            <a:r>
              <a:rPr lang="en-GB" b="0" dirty="0"/>
              <a:t>1155, 1156, 1245, 1246, 1365, 1480, 1772, 1773, 1779, 1809, 1891, 1895, 2132, 2254, 2464, 2465 and 2466.</a:t>
            </a:r>
            <a:r>
              <a:rPr lang="en-US" b="0" dirty="0"/>
              <a:t> </a:t>
            </a:r>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92644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11-19-1723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11-19-1723r4 for CIDs 2148 and 1090</a:t>
            </a:r>
            <a:r>
              <a:rPr lang="en-GB" b="0" dirty="0"/>
              <a:t>.</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0303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11-19-1809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 depicted by document 11-19-1809r2 for CID 1968.</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4513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4428460"/>
              </p:ext>
            </p:extLst>
          </p:nvPr>
        </p:nvGraphicFramePr>
        <p:xfrm>
          <a:off x="191344" y="1265916"/>
          <a:ext cx="11521279" cy="484616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1033851">
                  <a:extLst>
                    <a:ext uri="{9D8B030D-6E8A-4147-A177-3AD203B41FA5}">
                      <a16:colId xmlns:a16="http://schemas.microsoft.com/office/drawing/2014/main" val="20003"/>
                    </a:ext>
                  </a:extLst>
                </a:gridCol>
                <a:gridCol w="2664295">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10min - completion</a:t>
                      </a:r>
                    </a:p>
                  </a:txBody>
                  <a:tcPr marT="45712" marB="45712"/>
                </a:tc>
                <a:extLst>
                  <a:ext uri="{0D108BD9-81ED-4DB2-BD59-A6C34878D82A}">
                    <a16:rowId xmlns:a16="http://schemas.microsoft.com/office/drawing/2014/main" val="422656221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 – moved to next week</a:t>
                      </a:r>
                    </a:p>
                  </a:txBody>
                  <a:tcPr marT="45712" marB="45712"/>
                </a:tc>
                <a:extLst>
                  <a:ext uri="{0D108BD9-81ED-4DB2-BD59-A6C34878D82A}">
                    <a16:rowId xmlns:a16="http://schemas.microsoft.com/office/drawing/2014/main" val="1782790259"/>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4293119532"/>
                  </a:ext>
                </a:extLst>
              </a:tr>
              <a:tr h="287740">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297615589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5300949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11-19-1762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151644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tc>
                  <a:txBody>
                    <a:bodyPr/>
                    <a:lstStyle/>
                    <a:p>
                      <a:r>
                        <a:rPr lang="en-US" dirty="0"/>
                        <a:t>15min</a:t>
                      </a:r>
                    </a:p>
                  </a:txBody>
                  <a:tcPr marT="45712" marB="45712"/>
                </a:tc>
                <a:extLst>
                  <a:ext uri="{0D108BD9-81ED-4DB2-BD59-A6C34878D82A}">
                    <a16:rowId xmlns:a16="http://schemas.microsoft.com/office/drawing/2014/main" val="380210323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329339749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11-19-1785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11-19-1785r4 for CID </a:t>
            </a:r>
            <a:r>
              <a:rPr lang="en-GB" b="0" dirty="0"/>
              <a:t>1454, 1455, 1456,  1450 and 1089.</a:t>
            </a:r>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11-19-1762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11-19-1762r1 for CIDs </a:t>
            </a:r>
            <a:r>
              <a:rPr lang="en-GB" b="0" dirty="0"/>
              <a:t>: 1639, 1795, 1814, 2013, 2073 and 2128.</a:t>
            </a:r>
            <a:endParaRPr lang="en-US" b="0" dirty="0"/>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11-19-1876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11-19-1876r0 for CID </a:t>
            </a:r>
            <a:r>
              <a:rPr lang="en-GB" b="0" dirty="0"/>
              <a:t>2274.</a:t>
            </a:r>
            <a:endParaRPr lang="en-US" b="0" dirty="0"/>
          </a:p>
          <a:p>
            <a:pPr marL="0" indent="0"/>
            <a:endParaRPr lang="en-US" b="0" dirty="0"/>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24078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BE09-3ED4-48FF-8600-4F8B62F498AB}"/>
              </a:ext>
            </a:extLst>
          </p:cNvPr>
          <p:cNvSpPr>
            <a:spLocks noGrp="1"/>
          </p:cNvSpPr>
          <p:nvPr>
            <p:ph type="title"/>
          </p:nvPr>
        </p:nvSpPr>
        <p:spPr/>
        <p:txBody>
          <a:bodyPr/>
          <a:lstStyle/>
          <a:p>
            <a:r>
              <a:rPr lang="en-US" dirty="0"/>
              <a:t>Submission 11-19-1043</a:t>
            </a:r>
          </a:p>
        </p:txBody>
      </p:sp>
      <p:sp>
        <p:nvSpPr>
          <p:cNvPr id="3" name="Content Placeholder 2">
            <a:extLst>
              <a:ext uri="{FF2B5EF4-FFF2-40B4-BE49-F238E27FC236}">
                <a16:creationId xmlns:a16="http://schemas.microsoft.com/office/drawing/2014/main" id="{A36EAFC2-1743-4C70-B937-F4FBDF4CF6A0}"/>
              </a:ext>
            </a:extLst>
          </p:cNvPr>
          <p:cNvSpPr>
            <a:spLocks noGrp="1"/>
          </p:cNvSpPr>
          <p:nvPr>
            <p:ph idx="1"/>
          </p:nvPr>
        </p:nvSpPr>
        <p:spPr/>
        <p:txBody>
          <a:bodyPr/>
          <a:lstStyle/>
          <a:p>
            <a:r>
              <a:rPr lang="en-US" dirty="0" err="1"/>
              <a:t>Strawpoll</a:t>
            </a:r>
            <a:endParaRPr lang="en-US" dirty="0"/>
          </a:p>
          <a:p>
            <a:r>
              <a:rPr lang="en-US" b="0" dirty="0"/>
              <a:t>Which of the following options do you support</a:t>
            </a:r>
            <a:r>
              <a:rPr lang="en-US" sz="2000" b="0" dirty="0"/>
              <a:t>** </a:t>
            </a:r>
            <a:r>
              <a:rPr lang="en-US" b="0" dirty="0"/>
              <a:t>for passive ranging:</a:t>
            </a:r>
          </a:p>
          <a:p>
            <a:r>
              <a:rPr lang="en-US" b="0" dirty="0"/>
              <a:t>O1) Protocol supports* both Phase shift and First path TOA reporting</a:t>
            </a:r>
          </a:p>
          <a:p>
            <a:r>
              <a:rPr lang="en-US" b="0" dirty="0"/>
              <a:t>O2) Protocol supports* only first path TOA reporting</a:t>
            </a:r>
          </a:p>
          <a:p>
            <a:r>
              <a:rPr lang="en-US" b="0" dirty="0"/>
              <a:t>O3) Protocol supports* only phase shift TOA reporting</a:t>
            </a:r>
          </a:p>
          <a:p>
            <a:r>
              <a:rPr lang="en-US" sz="2000" b="0" dirty="0"/>
              <a:t>*Supports means negotiation and any interoperable implications.</a:t>
            </a:r>
          </a:p>
          <a:p>
            <a:r>
              <a:rPr lang="en-US" sz="2000" b="0" dirty="0"/>
              <a:t>** multiple choices allowed.</a:t>
            </a:r>
          </a:p>
          <a:p>
            <a:r>
              <a:rPr lang="en-US" b="0" dirty="0"/>
              <a:t>O1) 8 		O2) 3		O3) 3</a:t>
            </a:r>
          </a:p>
          <a:p>
            <a:r>
              <a:rPr lang="en-US" b="0" dirty="0"/>
              <a:t>A) </a:t>
            </a:r>
          </a:p>
        </p:txBody>
      </p:sp>
      <p:sp>
        <p:nvSpPr>
          <p:cNvPr id="4" name="Slide Number Placeholder 3">
            <a:extLst>
              <a:ext uri="{FF2B5EF4-FFF2-40B4-BE49-F238E27FC236}">
                <a16:creationId xmlns:a16="http://schemas.microsoft.com/office/drawing/2014/main" id="{0357895E-E4DE-417F-A5CE-8A0C92A0F66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5148B3A9-9A41-49AB-A2AB-DA9650E09CF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41B556D-1AEE-4B5D-8CB9-B12488864457}"/>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3188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11-19-1677</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11-19-1677r1 for CIDs 1172, 1298, 1299, 1302, 1319, 1322, 1340, 1371, 1731, 2324, 2353, 2356, 2357, 2359, 2360, 2477, 2502, 2503, 2504, 2510, 2516 and 2518.</a:t>
            </a:r>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52230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Review of current CR status and progress and planning for IEEE week (20min) – special order 16:00 or prior if time enables. </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3977296"/>
              </p:ext>
            </p:extLst>
          </p:nvPr>
        </p:nvGraphicFramePr>
        <p:xfrm>
          <a:off x="334303" y="1183324"/>
          <a:ext cx="11521279" cy="3840392"/>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1676802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305408">
                <a:tc>
                  <a:txBody>
                    <a:bodyPr/>
                    <a:lstStyle/>
                    <a:p>
                      <a:r>
                        <a:rPr lang="en-US" sz="1600" dirty="0"/>
                        <a:t>11-19-1953</a:t>
                      </a:r>
                    </a:p>
                  </a:txBody>
                  <a:tcPr marT="45712" marB="45712"/>
                </a:tc>
                <a:tc>
                  <a:txBody>
                    <a:bodyPr/>
                    <a:lstStyle/>
                    <a:p>
                      <a:r>
                        <a:rPr lang="en-US" sz="1600" dirty="0" err="1"/>
                        <a:t>Liwen</a:t>
                      </a:r>
                      <a:r>
                        <a:rPr lang="en-US" sz="1600" dirty="0"/>
                        <a:t> Chu</a:t>
                      </a:r>
                    </a:p>
                  </a:txBody>
                  <a:tcPr marT="45712" marB="45712"/>
                </a:tc>
                <a:tc>
                  <a:txBody>
                    <a:bodyPr/>
                    <a:lstStyle/>
                    <a:p>
                      <a:r>
                        <a:rPr lang="en-US" sz="1600" dirty="0"/>
                        <a:t>Comment resolution 10.24.2 clause </a:t>
                      </a:r>
                    </a:p>
                  </a:txBody>
                  <a:tcPr anchor="ctr"/>
                </a:tc>
                <a:tc>
                  <a:txBody>
                    <a:bodyPr/>
                    <a:lstStyle/>
                    <a:p>
                      <a:r>
                        <a:rPr lang="en-US" sz="1600" dirty="0"/>
                        <a:t>CR </a:t>
                      </a:r>
                    </a:p>
                  </a:txBody>
                  <a:tcPr anchor="ctr"/>
                </a:tc>
                <a:tc>
                  <a:txBody>
                    <a:bodyPr/>
                    <a:lstStyle/>
                    <a:p>
                      <a:r>
                        <a:rPr lang="en-US" sz="1800" dirty="0"/>
                        <a:t>35min</a:t>
                      </a:r>
                      <a:endParaRPr lang="en-US" sz="1600" dirty="0"/>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50min</a:t>
                      </a:r>
                    </a:p>
                  </a:txBody>
                  <a:tcPr marT="45712" marB="45712"/>
                </a:tc>
                <a:extLst>
                  <a:ext uri="{0D108BD9-81ED-4DB2-BD59-A6C34878D82A}">
                    <a16:rowId xmlns:a16="http://schemas.microsoft.com/office/drawing/2014/main" val="10007"/>
                  </a:ext>
                </a:extLst>
              </a:tr>
              <a:tr h="305408">
                <a:tc>
                  <a:txBody>
                    <a:bodyPr/>
                    <a:lstStyle/>
                    <a:p>
                      <a:endParaRPr lang="en-US"/>
                    </a:p>
                  </a:txBody>
                  <a:tcPr marT="45712" marB="45712"/>
                </a:tc>
                <a:tc>
                  <a:txBody>
                    <a:bodyPr/>
                    <a:lstStyle/>
                    <a:p>
                      <a:endParaRPr lang="en-US"/>
                    </a:p>
                  </a:txBody>
                  <a:tcPr marT="45712" marB="45712"/>
                </a:tc>
                <a:tc>
                  <a:txBody>
                    <a:bodyPr/>
                    <a:lstStyle/>
                    <a:p>
                      <a:endParaRPr lang="en-US" dirty="0"/>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0008"/>
                  </a:ext>
                </a:extLst>
              </a:tr>
              <a:tr h="305408">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388811023"/>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Apple offices and make use of its facility please register your planned attendance if you haven’t done so. </a:t>
            </a:r>
            <a:endParaRPr lang="en-US" altLang="en-US" dirty="0"/>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11-19-1880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11-19-1880r01 for CIDs  1688, 1689, 1718, 2406, 1719, 1857, 2034, 2038, 2077, 2078, 2079, 2081, 2088, 2441,  2409, 2442, 2489, 2019, 2490, 2492, 2493, 2497, 2498, 1398, 2325, 2412 and 2427.</a:t>
            </a:r>
          </a:p>
          <a:p>
            <a:pPr marL="0" indent="0"/>
            <a:endParaRPr lang="en-US" b="0" dirty="0"/>
          </a:p>
          <a:p>
            <a:pPr marL="0" indent="0"/>
            <a:r>
              <a:rPr lang="en-US" b="0" dirty="0"/>
              <a:t>Results (Y/N/A): 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73361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11-19-1953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11-19-1953r01 for CIDs 1144, 1145, 1858, 1859.</a:t>
            </a:r>
          </a:p>
          <a:p>
            <a:pPr marL="0" indent="0"/>
            <a:endParaRPr lang="en-US" b="0" dirty="0"/>
          </a:p>
          <a:p>
            <a:pPr marL="0" indent="0"/>
            <a:r>
              <a:rPr lang="en-US" b="0" dirty="0"/>
              <a:t>Results (Y/N/A): 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8827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81</a:t>
            </a:r>
          </a:p>
          <a:p>
            <a:pPr lvl="1">
              <a:buFont typeface="Arial" panose="020B0604020202020204" pitchFamily="34" charset="0"/>
              <a:buChar char="•"/>
            </a:pPr>
            <a:r>
              <a:rPr lang="en-US" sz="2400" dirty="0"/>
              <a:t>Total to motion: </a:t>
            </a:r>
            <a:r>
              <a:rPr lang="en-US" sz="2400" b="1" dirty="0">
                <a:solidFill>
                  <a:schemeClr val="accent2"/>
                </a:solidFill>
              </a:rPr>
              <a:t>119</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138</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200" b="1" dirty="0">
                <a:solidFill>
                  <a:srgbClr val="FF0000"/>
                </a:solidFill>
              </a:rPr>
              <a:t>88</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- 30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p>
          <a:p>
            <a:pPr marL="800100" lvl="1" indent="-342900">
              <a:buFont typeface="Arial" panose="020B0604020202020204" pitchFamily="34" charset="0"/>
              <a:buChar char="•"/>
            </a:pPr>
            <a:r>
              <a:rPr lang="en-US" dirty="0" err="1">
                <a:solidFill>
                  <a:schemeClr val="tx1"/>
                </a:solidFill>
              </a:rPr>
              <a:t>Tianyu</a:t>
            </a:r>
            <a:r>
              <a:rPr lang="en-US" dirty="0">
                <a:solidFill>
                  <a:schemeClr val="tx1"/>
                </a:solidFill>
              </a:rPr>
              <a:t> – 1</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- 20</a:t>
            </a:r>
          </a:p>
          <a:p>
            <a:pPr marL="800100" lvl="1" indent="-342900">
              <a:buFont typeface="Arial" panose="020B0604020202020204" pitchFamily="34" charset="0"/>
              <a:buChar char="•"/>
            </a:pPr>
            <a:r>
              <a:rPr lang="en-US" kern="0" dirty="0" err="1">
                <a:solidFill>
                  <a:schemeClr val="tx1"/>
                </a:solidFill>
              </a:rPr>
              <a:t>Tianyu</a:t>
            </a:r>
            <a:r>
              <a:rPr lang="en-US" kern="0" dirty="0">
                <a:solidFill>
                  <a:schemeClr val="tx1"/>
                </a:solidFill>
              </a:rPr>
              <a:t> – 1</a:t>
            </a:r>
          </a:p>
          <a:p>
            <a:pPr marL="800100" lvl="1" indent="-342900">
              <a:buFont typeface="Arial" panose="020B0604020202020204" pitchFamily="34" charset="0"/>
              <a:buChar char="•"/>
            </a:pPr>
            <a:r>
              <a:rPr lang="en-US" kern="0" dirty="0" err="1">
                <a:solidFill>
                  <a:schemeClr val="tx1"/>
                </a:solidFill>
              </a:rPr>
              <a:t>Yongho</a:t>
            </a:r>
            <a:r>
              <a:rPr lang="en-US" kern="0" dirty="0">
                <a:solidFill>
                  <a:schemeClr val="tx1"/>
                </a:solidFill>
              </a:rPr>
              <a:t> - 1</a:t>
            </a:r>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16198</TotalTime>
  <Words>3618</Words>
  <Application>Microsoft Office PowerPoint</Application>
  <PresentationFormat>Widescreen</PresentationFormat>
  <Paragraphs>790</Paragraphs>
  <Slides>54</Slides>
  <Notes>28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0"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1</vt:lpstr>
      <vt:lpstr>Nov. Ad Hoc Day 1</vt:lpstr>
      <vt:lpstr>Submission Review</vt:lpstr>
      <vt:lpstr>CR Submission 11-19-1691</vt:lpstr>
      <vt:lpstr>CR Submission 11-19-1866</vt:lpstr>
      <vt:lpstr>CR Submission 11-19-1812</vt:lpstr>
      <vt:lpstr>CR Submission 11-19-1723</vt:lpstr>
      <vt:lpstr>CR Submission 11-19-1809</vt:lpstr>
      <vt:lpstr>AOB?</vt:lpstr>
      <vt:lpstr>PowerPoint Presentation</vt:lpstr>
      <vt:lpstr>Nov. Ad Hoc Day 2</vt:lpstr>
      <vt:lpstr>Nov. Ad Hoc Day 2</vt:lpstr>
      <vt:lpstr>Submission Review</vt:lpstr>
      <vt:lpstr>CR Submission 11-19-1785</vt:lpstr>
      <vt:lpstr>CR Submission 11-19-1762</vt:lpstr>
      <vt:lpstr>CR Submission 11-19-1876</vt:lpstr>
      <vt:lpstr>Submission 11-19-1043</vt:lpstr>
      <vt:lpstr>CR Submission 11-19-1677</vt:lpstr>
      <vt:lpstr>PowerPoint Presentation</vt:lpstr>
      <vt:lpstr>Nov Ad Hoc Day 3</vt:lpstr>
      <vt:lpstr>Nov. Ad Hoc Day 3</vt:lpstr>
      <vt:lpstr>Submission Review</vt:lpstr>
      <vt:lpstr>CR Submission 11-19-1880</vt:lpstr>
      <vt:lpstr>CR Submission 11-19-1953</vt:lpstr>
      <vt:lpstr>Current CID Resolution Status for LB240</vt:lpstr>
      <vt:lpstr>Current CID Resolution Status for LB240</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263</cp:revision>
  <cp:lastPrinted>1601-01-01T00:00:00Z</cp:lastPrinted>
  <dcterms:created xsi:type="dcterms:W3CDTF">2018-08-06T10:28:59Z</dcterms:created>
  <dcterms:modified xsi:type="dcterms:W3CDTF">2019-11-08T22:33:39Z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2019-11-08 22:33:39Z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