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66" r:id="rId20"/>
    <p:sldId id="334" r:id="rId21"/>
    <p:sldId id="322" r:id="rId22"/>
    <p:sldId id="323" r:id="rId23"/>
    <p:sldId id="367" r:id="rId24"/>
    <p:sldId id="368" r:id="rId25"/>
    <p:sldId id="369" r:id="rId26"/>
    <p:sldId id="370" r:id="rId27"/>
    <p:sldId id="325" r:id="rId28"/>
    <p:sldId id="326" r:id="rId29"/>
    <p:sldId id="341" r:id="rId30"/>
    <p:sldId id="336" r:id="rId31"/>
    <p:sldId id="318" r:id="rId32"/>
    <p:sldId id="355" r:id="rId33"/>
    <p:sldId id="357" r:id="rId34"/>
    <p:sldId id="372" r:id="rId35"/>
    <p:sldId id="373" r:id="rId36"/>
    <p:sldId id="371" r:id="rId37"/>
    <p:sldId id="319" r:id="rId38"/>
    <p:sldId id="342" r:id="rId39"/>
    <p:sldId id="344" r:id="rId40"/>
    <p:sldId id="346" r:id="rId41"/>
    <p:sldId id="365" r:id="rId42"/>
    <p:sldId id="349" r:id="rId43"/>
    <p:sldId id="315" r:id="rId44"/>
    <p:sldId id="312" r:id="rId45"/>
    <p:sldId id="259" r:id="rId46"/>
    <p:sldId id="260" r:id="rId47"/>
    <p:sldId id="261" r:id="rId48"/>
    <p:sldId id="262" r:id="rId49"/>
    <p:sldId id="263" r:id="rId50"/>
    <p:sldId id="264"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66"/>
            <p14:sldId id="334"/>
            <p14:sldId id="322"/>
            <p14:sldId id="323"/>
            <p14:sldId id="367"/>
            <p14:sldId id="368"/>
            <p14:sldId id="369"/>
            <p14:sldId id="370"/>
            <p14:sldId id="325"/>
            <p14:sldId id="326"/>
          </p14:sldIdLst>
        </p14:section>
        <p14:section name="Day 2" id="{AF565E1E-37B3-4982-AAA3-17998117A1D0}">
          <p14:sldIdLst>
            <p14:sldId id="341"/>
            <p14:sldId id="336"/>
            <p14:sldId id="318"/>
            <p14:sldId id="355"/>
            <p14:sldId id="357"/>
            <p14:sldId id="372"/>
            <p14:sldId id="373"/>
            <p14:sldId id="371"/>
            <p14:sldId id="319"/>
          </p14:sldIdLst>
        </p14:section>
        <p14:section name="Day 3" id="{A03B3DEA-4680-48DB-9008-5B6E42F8D147}">
          <p14:sldIdLst>
            <p14:sldId id="342"/>
            <p14:sldId id="344"/>
            <p14:sldId id="346"/>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27" autoAdjust="0"/>
    <p:restoredTop sz="94660"/>
  </p:normalViewPr>
  <p:slideViewPr>
    <p:cSldViewPr>
      <p:cViewPr varScale="1">
        <p:scale>
          <a:sx n="76" d="100"/>
          <a:sy n="76" d="100"/>
        </p:scale>
        <p:origin x="26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773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060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0315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055863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877762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35686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2019-11-07</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8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meeting</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ad hoc (15min).</a:t>
            </a:r>
          </a:p>
          <a:p>
            <a:pPr algn="just">
              <a:spcBef>
                <a:spcPct val="20000"/>
              </a:spcBef>
              <a:buFontTx/>
              <a:buChar char="•"/>
            </a:pPr>
            <a:r>
              <a:rPr lang="en-US" altLang="en-US" sz="2000" b="0" dirty="0"/>
              <a:t>Consider comment resolution submission (as needed).</a:t>
            </a:r>
          </a:p>
          <a:p>
            <a:pPr algn="just">
              <a:spcBef>
                <a:spcPct val="20000"/>
              </a:spcBef>
              <a:buFontTx/>
              <a:buChar char="•"/>
            </a:pPr>
            <a:r>
              <a:rPr lang="en-US" altLang="en-US" sz="2000" b="0" dirty="0"/>
              <a:t>Planning for the upcoming IEEE week (special order  Friday 16:00, 15min).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2742824"/>
              </p:ext>
            </p:extLst>
          </p:nvPr>
        </p:nvGraphicFramePr>
        <p:xfrm>
          <a:off x="914401" y="1340768"/>
          <a:ext cx="11014247" cy="5059584"/>
        </p:xfrm>
        <a:graphic>
          <a:graphicData uri="http://schemas.openxmlformats.org/drawingml/2006/table">
            <a:tbl>
              <a:tblPr firstRow="1" bandRow="1">
                <a:tableStyleId>{21E4AEA4-8DFA-4A89-87EB-49C32662AFE0}</a:tableStyleId>
              </a:tblPr>
              <a:tblGrid>
                <a:gridCol w="1285795">
                  <a:extLst>
                    <a:ext uri="{9D8B030D-6E8A-4147-A177-3AD203B41FA5}">
                      <a16:colId xmlns:a16="http://schemas.microsoft.com/office/drawing/2014/main" val="20000"/>
                    </a:ext>
                  </a:extLst>
                </a:gridCol>
                <a:gridCol w="1743846">
                  <a:extLst>
                    <a:ext uri="{9D8B030D-6E8A-4147-A177-3AD203B41FA5}">
                      <a16:colId xmlns:a16="http://schemas.microsoft.com/office/drawing/2014/main" val="20001"/>
                    </a:ext>
                  </a:extLst>
                </a:gridCol>
                <a:gridCol w="690448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600" kern="1200" dirty="0">
                          <a:solidFill>
                            <a:schemeClr val="dk1"/>
                          </a:solidFill>
                          <a:latin typeface="+mn-lt"/>
                          <a:ea typeface="+mn-ea"/>
                          <a:cs typeface="+mn-cs"/>
                        </a:rPr>
                        <a:t>11-19-1715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Ad</a:t>
                      </a:r>
                      <a:r>
                        <a:rPr lang="en-US" sz="1600" kern="1200" baseline="0" dirty="0">
                          <a:solidFill>
                            <a:schemeClr val="dk1"/>
                          </a:solidFill>
                          <a:latin typeface="+mn-lt"/>
                          <a:ea typeface="+mn-ea"/>
                          <a:cs typeface="+mn-cs"/>
                        </a:rPr>
                        <a:t>-Hoc</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5959061"/>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32317672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17695878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9523851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85543918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13246896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794866998"/>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0887876"/>
              </p:ext>
            </p:extLst>
          </p:nvPr>
        </p:nvGraphicFramePr>
        <p:xfrm>
          <a:off x="695400" y="1340768"/>
          <a:ext cx="11014246" cy="3535616"/>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7560840">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457192">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miscellaneous unassigned CIDs</a:t>
                      </a:r>
                    </a:p>
                  </a:txBody>
                  <a:tcPr anchor="ctr"/>
                </a:tc>
                <a:tc>
                  <a:txBody>
                    <a:bodyPr/>
                    <a:lstStyle/>
                    <a:p>
                      <a:r>
                        <a:rPr lang="en-US" sz="1600" dirty="0"/>
                        <a:t>CR</a:t>
                      </a:r>
                    </a:p>
                  </a:txBody>
                  <a:tcPr marT="45712" marB="45712"/>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373800"/>
              </p:ext>
            </p:extLst>
          </p:nvPr>
        </p:nvGraphicFramePr>
        <p:xfrm>
          <a:off x="914401" y="1340768"/>
          <a:ext cx="10460567" cy="14934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87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 (17:30)</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72525341"/>
              </p:ext>
            </p:extLst>
          </p:nvPr>
        </p:nvGraphicFramePr>
        <p:xfrm>
          <a:off x="263352" y="1628800"/>
          <a:ext cx="11521279" cy="451088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2750700328"/>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12432063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90396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09596072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89589394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54733368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91722102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723805498"/>
                  </a:ext>
                </a:extLst>
              </a:tr>
            </a:tbl>
          </a:graphicData>
        </a:graphic>
      </p:graphicFrame>
    </p:spTree>
    <p:extLst>
      <p:ext uri="{BB962C8B-B14F-4D97-AF65-F5344CB8AC3E}">
        <p14:creationId xmlns:p14="http://schemas.microsoft.com/office/powerpoint/2010/main" val="12982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26407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11-19-1691</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11-19-1691r2 for CIDs 1002, 1037, 1057, 2212, 1591, 1995 and 2147. </a:t>
            </a:r>
          </a:p>
          <a:p>
            <a:pPr marL="0" indent="0"/>
            <a:endParaRPr lang="en-US" b="0" dirty="0"/>
          </a:p>
          <a:p>
            <a:pPr marL="0" indent="0"/>
            <a:r>
              <a:rPr lang="en-US" b="0" dirty="0"/>
              <a:t>Results (Y/N/A): approved unanimously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11-19-1866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11-19-1866r1 for CIDs </a:t>
            </a:r>
            <a:r>
              <a:rPr lang="en-GB" b="0" dirty="0"/>
              <a:t>1467, 1475, 2073 and 1729</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966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11-19-1812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11-19-1812r1 for CIDs </a:t>
            </a:r>
            <a:r>
              <a:rPr lang="en-GB" b="0" dirty="0"/>
              <a:t>1155, 1156, 1245, 1246, 1365, 1480, 1772, 1773, 1779, 1809, 1891, 1895, 2132, 2254, 2464, 2465 and 2466.</a:t>
            </a:r>
            <a:r>
              <a:rPr lang="en-US" b="0" dirty="0"/>
              <a:t> </a:t>
            </a:r>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92644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11-19-1723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11-19-1723r4 for CIDs 2148 and 1090</a:t>
            </a:r>
            <a:r>
              <a:rPr lang="en-GB" b="0" dirty="0"/>
              <a:t>.</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0303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11-19-1809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 depicted by document 11-19-1809r2 for CID 1968.</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4513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a:solidFill>
                  <a:srgbClr val="FF0000"/>
                </a:solidFill>
              </a:rPr>
              <a:t>Recess for the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(20min).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7105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November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4428460"/>
              </p:ext>
            </p:extLst>
          </p:nvPr>
        </p:nvGraphicFramePr>
        <p:xfrm>
          <a:off x="191344" y="1265916"/>
          <a:ext cx="11521279" cy="484616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1033851">
                  <a:extLst>
                    <a:ext uri="{9D8B030D-6E8A-4147-A177-3AD203B41FA5}">
                      <a16:colId xmlns:a16="http://schemas.microsoft.com/office/drawing/2014/main" val="20003"/>
                    </a:ext>
                  </a:extLst>
                </a:gridCol>
                <a:gridCol w="2664295">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10min - completion</a:t>
                      </a:r>
                    </a:p>
                  </a:txBody>
                  <a:tcPr marT="45712" marB="45712"/>
                </a:tc>
                <a:extLst>
                  <a:ext uri="{0D108BD9-81ED-4DB2-BD59-A6C34878D82A}">
                    <a16:rowId xmlns:a16="http://schemas.microsoft.com/office/drawing/2014/main" val="422656221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 – moved to next week</a:t>
                      </a:r>
                    </a:p>
                  </a:txBody>
                  <a:tcPr marT="45712" marB="45712"/>
                </a:tc>
                <a:extLst>
                  <a:ext uri="{0D108BD9-81ED-4DB2-BD59-A6C34878D82A}">
                    <a16:rowId xmlns:a16="http://schemas.microsoft.com/office/drawing/2014/main" val="1782790259"/>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4293119532"/>
                  </a:ext>
                </a:extLst>
              </a:tr>
              <a:tr h="287740">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297615589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5300949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11-19-1762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151644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tc>
                  <a:txBody>
                    <a:bodyPr/>
                    <a:lstStyle/>
                    <a:p>
                      <a:r>
                        <a:rPr lang="en-US" dirty="0"/>
                        <a:t>15min</a:t>
                      </a:r>
                    </a:p>
                  </a:txBody>
                  <a:tcPr marT="45712" marB="45712"/>
                </a:tc>
                <a:extLst>
                  <a:ext uri="{0D108BD9-81ED-4DB2-BD59-A6C34878D82A}">
                    <a16:rowId xmlns:a16="http://schemas.microsoft.com/office/drawing/2014/main" val="380210323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94456891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329339749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62928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11-19-1785</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11-19-1785r4 for CID </a:t>
            </a:r>
            <a:r>
              <a:rPr lang="en-GB" b="0" dirty="0"/>
              <a:t>1454, 1455, 1456,  1450 and 1089.</a:t>
            </a:r>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979758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11-19-1762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11-19-1762r1 for CIDs </a:t>
            </a:r>
            <a:r>
              <a:rPr lang="en-GB" b="0" dirty="0"/>
              <a:t>: 1639, 1795, 1814, 2013, 2073 and 2128.</a:t>
            </a:r>
            <a:endParaRPr lang="en-US" b="0" dirty="0"/>
          </a:p>
          <a:p>
            <a:pPr marL="0" indent="0"/>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6533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11-19-1876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11-19-1876r0 for CID </a:t>
            </a:r>
            <a:r>
              <a:rPr lang="en-GB" b="0" dirty="0"/>
              <a:t>2274.</a:t>
            </a:r>
            <a:endParaRPr lang="en-US" b="0" dirty="0"/>
          </a:p>
          <a:p>
            <a:pPr marL="0" indent="0"/>
            <a:endParaRPr lang="en-US" b="0" dirty="0"/>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240781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BE09-3ED4-48FF-8600-4F8B62F498AB}"/>
              </a:ext>
            </a:extLst>
          </p:cNvPr>
          <p:cNvSpPr>
            <a:spLocks noGrp="1"/>
          </p:cNvSpPr>
          <p:nvPr>
            <p:ph type="title"/>
          </p:nvPr>
        </p:nvSpPr>
        <p:spPr/>
        <p:txBody>
          <a:bodyPr/>
          <a:lstStyle/>
          <a:p>
            <a:r>
              <a:rPr lang="en-US" dirty="0"/>
              <a:t>Submission 11-19-1043</a:t>
            </a:r>
          </a:p>
        </p:txBody>
      </p:sp>
      <p:sp>
        <p:nvSpPr>
          <p:cNvPr id="3" name="Content Placeholder 2">
            <a:extLst>
              <a:ext uri="{FF2B5EF4-FFF2-40B4-BE49-F238E27FC236}">
                <a16:creationId xmlns:a16="http://schemas.microsoft.com/office/drawing/2014/main" id="{A36EAFC2-1743-4C70-B937-F4FBDF4CF6A0}"/>
              </a:ext>
            </a:extLst>
          </p:cNvPr>
          <p:cNvSpPr>
            <a:spLocks noGrp="1"/>
          </p:cNvSpPr>
          <p:nvPr>
            <p:ph idx="1"/>
          </p:nvPr>
        </p:nvSpPr>
        <p:spPr/>
        <p:txBody>
          <a:bodyPr/>
          <a:lstStyle/>
          <a:p>
            <a:r>
              <a:rPr lang="en-US" dirty="0" err="1"/>
              <a:t>Strawpoll</a:t>
            </a:r>
            <a:endParaRPr lang="en-US" dirty="0"/>
          </a:p>
          <a:p>
            <a:r>
              <a:rPr lang="en-US" b="0" dirty="0"/>
              <a:t>Which of the following options do you support</a:t>
            </a:r>
            <a:r>
              <a:rPr lang="en-US" sz="2000" b="0" dirty="0"/>
              <a:t>** </a:t>
            </a:r>
            <a:r>
              <a:rPr lang="en-US" b="0" dirty="0"/>
              <a:t>for passive ranging:</a:t>
            </a:r>
          </a:p>
          <a:p>
            <a:r>
              <a:rPr lang="en-US" b="0" dirty="0"/>
              <a:t>O1) Protocol supports* both Phase shift and First path TOA reporting</a:t>
            </a:r>
          </a:p>
          <a:p>
            <a:r>
              <a:rPr lang="en-US" b="0" dirty="0"/>
              <a:t>O2) Protocol supports* only first path TOA reporting</a:t>
            </a:r>
          </a:p>
          <a:p>
            <a:r>
              <a:rPr lang="en-US" b="0" dirty="0"/>
              <a:t>O3) Protocol supports* only phase shift TOA reporting</a:t>
            </a:r>
          </a:p>
          <a:p>
            <a:r>
              <a:rPr lang="en-US" sz="2000" b="0" dirty="0"/>
              <a:t>*Supports means negotiation and any interoperable implications.</a:t>
            </a:r>
          </a:p>
          <a:p>
            <a:r>
              <a:rPr lang="en-US" sz="2000" b="0" dirty="0"/>
              <a:t>** multiple choices allowed.</a:t>
            </a:r>
          </a:p>
          <a:p>
            <a:r>
              <a:rPr lang="en-US" b="0" dirty="0"/>
              <a:t>O1) 8 		O2) 3		O3) 3</a:t>
            </a:r>
          </a:p>
          <a:p>
            <a:r>
              <a:rPr lang="en-US" b="0" dirty="0"/>
              <a:t>A) </a:t>
            </a:r>
          </a:p>
        </p:txBody>
      </p:sp>
      <p:sp>
        <p:nvSpPr>
          <p:cNvPr id="4" name="Slide Number Placeholder 3">
            <a:extLst>
              <a:ext uri="{FF2B5EF4-FFF2-40B4-BE49-F238E27FC236}">
                <a16:creationId xmlns:a16="http://schemas.microsoft.com/office/drawing/2014/main" id="{0357895E-E4DE-417F-A5CE-8A0C92A0F66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5148B3A9-9A41-49AB-A2AB-DA9650E09CF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41B556D-1AEE-4B5D-8CB9-B12488864457}"/>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3188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11-19-1677</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11-19-1677r1 for CIDs 1172, 1298, 1299, 1302, 1319, 1322, 1340, 1371, 1731, 2324, 2353, 2356, 2357, 2359, 2360, 2477, 2502, 2503, 2504, 2510, 2516 and 2518.</a:t>
            </a:r>
          </a:p>
          <a:p>
            <a:pPr marL="0" indent="0"/>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52230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44255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June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12842223"/>
              </p:ext>
            </p:extLst>
          </p:nvPr>
        </p:nvGraphicFramePr>
        <p:xfrm>
          <a:off x="334303" y="1183324"/>
          <a:ext cx="11521279" cy="4053736"/>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5185633">
                  <a:extLst>
                    <a:ext uri="{9D8B030D-6E8A-4147-A177-3AD203B41FA5}">
                      <a16:colId xmlns:a16="http://schemas.microsoft.com/office/drawing/2014/main" val="20002"/>
                    </a:ext>
                  </a:extLst>
                </a:gridCol>
                <a:gridCol w="1860688">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1676802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2"/>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miscellaneous unassigned CIDs</a:t>
                      </a:r>
                    </a:p>
                  </a:txBody>
                  <a:tcPr anchor="ctr"/>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8565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Apple offices and make use of its facility please register your planned attendance if you haven’t done so. </a:t>
            </a:r>
            <a:endParaRPr lang="en-US" altLang="en-US" dirty="0"/>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888312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14928</TotalTime>
  <Words>3353</Words>
  <Application>Microsoft Office PowerPoint</Application>
  <PresentationFormat>Widescreen</PresentationFormat>
  <Paragraphs>740</Paragraphs>
  <Slides>50</Slides>
  <Notes>26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6" baseType="lpstr">
      <vt:lpstr>Arial</vt:lpstr>
      <vt:lpstr>Calibri</vt:lpstr>
      <vt:lpstr>Monotype Sorts</vt:lpstr>
      <vt:lpstr>Times New Roman</vt:lpstr>
      <vt:lpstr>Office Theme</vt:lpstr>
      <vt:lpstr>Document</vt:lpstr>
      <vt:lpstr>TGaz Next Generation Positioning  Nov.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meeting</vt:lpstr>
      <vt:lpstr>Submission List for the meeting (1)</vt:lpstr>
      <vt:lpstr>Submission List for the meeting (2)</vt:lpstr>
      <vt:lpstr>Submission List for the meeting (3)</vt:lpstr>
      <vt:lpstr>Nov. Ad Hoc Day 1</vt:lpstr>
      <vt:lpstr>Nov. Ad Hoc Day 1</vt:lpstr>
      <vt:lpstr>Nov. Ad Hoc Day 1</vt:lpstr>
      <vt:lpstr>Submission Review</vt:lpstr>
      <vt:lpstr>CR Submission 11-19-1691</vt:lpstr>
      <vt:lpstr>CR Submission 11-19-1866</vt:lpstr>
      <vt:lpstr>CR Submission 11-19-1812</vt:lpstr>
      <vt:lpstr>CR Submission 11-19-1723</vt:lpstr>
      <vt:lpstr>CR Submission 11-19-1809</vt:lpstr>
      <vt:lpstr>AOB?</vt:lpstr>
      <vt:lpstr>PowerPoint Presentation</vt:lpstr>
      <vt:lpstr>Nov. Ad Hoc Day 2</vt:lpstr>
      <vt:lpstr>Nov. Ad Hoc Day 2</vt:lpstr>
      <vt:lpstr>Submission Review</vt:lpstr>
      <vt:lpstr>CR Submission 11-19-1785</vt:lpstr>
      <vt:lpstr>CR Submission 11-19-1762</vt:lpstr>
      <vt:lpstr>CR Submission 11-19-1876</vt:lpstr>
      <vt:lpstr>Submission 11-19-1043</vt:lpstr>
      <vt:lpstr>CR Submission 11-19-1677</vt:lpstr>
      <vt:lpstr>PowerPoint Presentation</vt:lpstr>
      <vt:lpstr>May Ad Hoc Day 3</vt:lpstr>
      <vt:lpstr>June Ad Hoc Day 3</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242</cp:revision>
  <cp:lastPrinted>1601-01-01T00:00:00Z</cp:lastPrinted>
  <dcterms:created xsi:type="dcterms:W3CDTF">2018-08-06T10:28:59Z</dcterms:created>
  <dcterms:modified xsi:type="dcterms:W3CDTF">2019-11-08T01:23:50Z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2019-11-08 01:23:50Z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