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51" r:id="rId18"/>
    <p:sldId id="321" r:id="rId19"/>
    <p:sldId id="366" r:id="rId20"/>
    <p:sldId id="334" r:id="rId21"/>
    <p:sldId id="322" r:id="rId22"/>
    <p:sldId id="323" r:id="rId23"/>
    <p:sldId id="325" r:id="rId24"/>
    <p:sldId id="326" r:id="rId25"/>
    <p:sldId id="341" r:id="rId26"/>
    <p:sldId id="336" r:id="rId27"/>
    <p:sldId id="318" r:id="rId28"/>
    <p:sldId id="355" r:id="rId29"/>
    <p:sldId id="357" r:id="rId30"/>
    <p:sldId id="319" r:id="rId31"/>
    <p:sldId id="342" r:id="rId32"/>
    <p:sldId id="344" r:id="rId33"/>
    <p:sldId id="346" r:id="rId34"/>
    <p:sldId id="365" r:id="rId35"/>
    <p:sldId id="349" r:id="rId36"/>
    <p:sldId id="315" r:id="rId37"/>
    <p:sldId id="312" r:id="rId38"/>
    <p:sldId id="259" r:id="rId39"/>
    <p:sldId id="260" r:id="rId40"/>
    <p:sldId id="261" r:id="rId41"/>
    <p:sldId id="262" r:id="rId42"/>
    <p:sldId id="263" r:id="rId43"/>
    <p:sldId id="264"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 id="351"/>
          </p14:sldIdLst>
        </p14:section>
        <p14:section name="Day 1" id="{000247A0-A865-4345-B575-B5F5D49437B2}">
          <p14:sldIdLst>
            <p14:sldId id="321"/>
            <p14:sldId id="366"/>
            <p14:sldId id="334"/>
            <p14:sldId id="322"/>
            <p14:sldId id="323"/>
            <p14:sldId id="325"/>
            <p14:sldId id="326"/>
          </p14:sldIdLst>
        </p14:section>
        <p14:section name="Day 2" id="{AF565E1E-37B3-4982-AAA3-17998117A1D0}">
          <p14:sldIdLst>
            <p14:sldId id="341"/>
            <p14:sldId id="336"/>
            <p14:sldId id="318"/>
            <p14:sldId id="355"/>
            <p14:sldId id="357"/>
            <p14:sldId id="319"/>
          </p14:sldIdLst>
        </p14:section>
        <p14:section name="Day 3" id="{A03B3DEA-4680-48DB-9008-5B6E42F8D147}">
          <p14:sldIdLst>
            <p14:sldId id="342"/>
            <p14:sldId id="344"/>
            <p14:sldId id="346"/>
            <p14:sldId id="365"/>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p:cViewPr varScale="1">
        <p:scale>
          <a:sx n="75" d="100"/>
          <a:sy n="75" d="100"/>
        </p:scale>
        <p:origin x="56" y="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156396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39984377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2384419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409788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331386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3356865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2937023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2700008&amp;t=32700008&amp;fc=aMTEw!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2019-11-04</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1550593"/>
              </p:ext>
            </p:extLst>
          </p:nvPr>
        </p:nvGraphicFramePr>
        <p:xfrm>
          <a:off x="994931" y="2420888"/>
          <a:ext cx="10628313" cy="2457450"/>
        </p:xfrm>
        <a:graphic>
          <a:graphicData uri="http://schemas.openxmlformats.org/presentationml/2006/ole">
            <mc:AlternateContent xmlns:mc="http://schemas.openxmlformats.org/markup-compatibility/2006">
              <mc:Choice xmlns:v="urn:schemas-microsoft-com:vml" Requires="v">
                <p:oleObj spid="_x0000_s3166"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4931" y="2420888"/>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meeting</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ad hoc (15min).</a:t>
            </a:r>
          </a:p>
          <a:p>
            <a:pPr algn="just">
              <a:spcBef>
                <a:spcPct val="20000"/>
              </a:spcBef>
              <a:buFontTx/>
              <a:buChar char="•"/>
            </a:pPr>
            <a:r>
              <a:rPr lang="en-US" altLang="en-US" sz="2000" b="0" dirty="0"/>
              <a:t>Consider comment resolution submission (as needed).</a:t>
            </a:r>
          </a:p>
          <a:p>
            <a:pPr algn="just">
              <a:spcBef>
                <a:spcPct val="20000"/>
              </a:spcBef>
              <a:buFontTx/>
              <a:buChar char="•"/>
            </a:pPr>
            <a:r>
              <a:rPr lang="en-US" altLang="en-US" sz="2000" b="0" dirty="0"/>
              <a:t>Planning for the upcoming IEEE week (special order  Friday 16:00, 15min).</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85538381"/>
              </p:ext>
            </p:extLst>
          </p:nvPr>
        </p:nvGraphicFramePr>
        <p:xfrm>
          <a:off x="914401" y="1340768"/>
          <a:ext cx="11014247" cy="5059584"/>
        </p:xfrm>
        <a:graphic>
          <a:graphicData uri="http://schemas.openxmlformats.org/drawingml/2006/table">
            <a:tbl>
              <a:tblPr firstRow="1" bandRow="1">
                <a:tableStyleId>{21E4AEA4-8DFA-4A89-87EB-49C32662AFE0}</a:tableStyleId>
              </a:tblPr>
              <a:tblGrid>
                <a:gridCol w="1285795">
                  <a:extLst>
                    <a:ext uri="{9D8B030D-6E8A-4147-A177-3AD203B41FA5}">
                      <a16:colId xmlns:a16="http://schemas.microsoft.com/office/drawing/2014/main" val="20000"/>
                    </a:ext>
                  </a:extLst>
                </a:gridCol>
                <a:gridCol w="1743846">
                  <a:extLst>
                    <a:ext uri="{9D8B030D-6E8A-4147-A177-3AD203B41FA5}">
                      <a16:colId xmlns:a16="http://schemas.microsoft.com/office/drawing/2014/main" val="20001"/>
                    </a:ext>
                  </a:extLst>
                </a:gridCol>
                <a:gridCol w="6904486">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tblGrid>
              <a:tr h="332739">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332739">
                <a:tc>
                  <a:txBody>
                    <a:bodyPr/>
                    <a:lstStyle/>
                    <a:p>
                      <a:pPr marL="0" algn="l" defTabSz="914400" rtl="0" eaLnBrk="1" latinLnBrk="0" hangingPunct="1"/>
                      <a:r>
                        <a:rPr lang="en-US" sz="1600" kern="1200" dirty="0">
                          <a:solidFill>
                            <a:schemeClr val="dk1"/>
                          </a:solidFill>
                          <a:latin typeface="+mn-lt"/>
                          <a:ea typeface="+mn-ea"/>
                          <a:cs typeface="+mn-cs"/>
                        </a:rPr>
                        <a:t>11-19-1715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Ad</a:t>
                      </a:r>
                      <a:r>
                        <a:rPr lang="en-US" sz="1600" kern="1200" baseline="0" dirty="0">
                          <a:solidFill>
                            <a:schemeClr val="dk1"/>
                          </a:solidFill>
                          <a:latin typeface="+mn-lt"/>
                          <a:ea typeface="+mn-ea"/>
                          <a:cs typeface="+mn-cs"/>
                        </a:rPr>
                        <a:t>-Hoc</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82872">
                <a:tc>
                  <a:txBody>
                    <a:bodyPr/>
                    <a:lstStyle/>
                    <a:p>
                      <a:pPr marL="0" algn="l" defTabSz="914400" rtl="0" eaLnBrk="1" latinLnBrk="0" hangingPunct="1"/>
                      <a:r>
                        <a:rPr lang="en-US" sz="1600" kern="1200" dirty="0">
                          <a:solidFill>
                            <a:schemeClr val="dk1"/>
                          </a:solidFill>
                          <a:effectLst/>
                          <a:latin typeface="+mn-lt"/>
                          <a:ea typeface="+mn-ea"/>
                          <a:cs typeface="+mn-cs"/>
                        </a:rPr>
                        <a:t>11-19-1584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CR Ranging Parameters field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11-19-1723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Girish </a:t>
                      </a:r>
                      <a:r>
                        <a:rPr lang="en-US" sz="1600" kern="1200" dirty="0" err="1">
                          <a:solidFill>
                            <a:schemeClr val="dk1"/>
                          </a:solidFill>
                          <a:latin typeface="+mn-lt"/>
                          <a:ea typeface="+mn-ea"/>
                          <a:cs typeface="+mn-cs"/>
                        </a:rPr>
                        <a:t>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600" kern="1200" dirty="0">
                          <a:solidFill>
                            <a:schemeClr val="dk1"/>
                          </a:solidFill>
                          <a:effectLst/>
                          <a:latin typeface="+mn-lt"/>
                          <a:ea typeface="+mn-ea"/>
                          <a:cs typeface="+mn-cs"/>
                        </a:rPr>
                        <a:t>Comment resolution for ftm overview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11-19-1809</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Proposal for resolution of CID 1968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11-19-1674</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 to CID 1059 </a:t>
                      </a:r>
                      <a:endParaRPr lang="en-US" sz="1600" b="0" dirty="0">
                        <a:effectLst/>
                      </a:endParaRPr>
                    </a:p>
                  </a:txBody>
                  <a:tcPr anchor="ctr"/>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LB240-resolution-to-misc-CIDs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7"/>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11-19-1785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LB240-Secure-EDMG-FTM-CIDs-v2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85959061"/>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2323176728"/>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11-19-1812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algn="l"/>
                      <a:r>
                        <a:rPr lang="en-US" sz="1600" kern="1200" dirty="0">
                          <a:solidFill>
                            <a:schemeClr val="dk1"/>
                          </a:solidFill>
                          <a:effectLst/>
                          <a:latin typeface="+mn-lt"/>
                          <a:ea typeface="+mn-ea"/>
                          <a:cs typeface="+mn-cs"/>
                        </a:rPr>
                        <a:t>Part 2 for LB240 CR for Unassigned Comments</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2176958789"/>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11-19-1043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kern="1200" dirty="0">
                          <a:solidFill>
                            <a:schemeClr val="dk1"/>
                          </a:solidFill>
                          <a:effectLst/>
                          <a:latin typeface="+mn-lt"/>
                          <a:ea typeface="+mn-ea"/>
                          <a:cs typeface="+mn-cs"/>
                        </a:rPr>
                        <a:t>LB240 CID Resolutions - Phase Shift TOA in Passive Location - Amendment text</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95238516"/>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11-19-035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855439188"/>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132468969"/>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794866998"/>
                  </a:ext>
                </a:extLst>
              </a:tr>
            </a:tbl>
          </a:graphicData>
        </a:graphic>
      </p:graphicFrame>
    </p:spTree>
    <p:extLst>
      <p:ext uri="{BB962C8B-B14F-4D97-AF65-F5344CB8AC3E}">
        <p14:creationId xmlns:p14="http://schemas.microsoft.com/office/powerpoint/2010/main" val="2192217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84643713"/>
              </p:ext>
            </p:extLst>
          </p:nvPr>
        </p:nvGraphicFramePr>
        <p:xfrm>
          <a:off x="695400" y="1340768"/>
          <a:ext cx="11014246" cy="3535616"/>
        </p:xfrm>
        <a:graphic>
          <a:graphicData uri="http://schemas.openxmlformats.org/drawingml/2006/table">
            <a:tbl>
              <a:tblPr firstRow="1" bandRow="1">
                <a:tableStyleId>{21E4AEA4-8DFA-4A89-87EB-49C32662AFE0}</a:tableStyleId>
              </a:tblPr>
              <a:tblGrid>
                <a:gridCol w="1149151">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7560840">
                  <a:extLst>
                    <a:ext uri="{9D8B030D-6E8A-4147-A177-3AD203B41FA5}">
                      <a16:colId xmlns:a16="http://schemas.microsoft.com/office/drawing/2014/main" val="20002"/>
                    </a:ext>
                  </a:extLst>
                </a:gridCol>
                <a:gridCol w="936103">
                  <a:extLst>
                    <a:ext uri="{9D8B030D-6E8A-4147-A177-3AD203B41FA5}">
                      <a16:colId xmlns:a16="http://schemas.microsoft.com/office/drawing/2014/main" val="20003"/>
                    </a:ext>
                  </a:extLst>
                </a:gridCol>
              </a:tblGrid>
              <a:tr h="332739">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457192">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457192">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11-19-1677</a:t>
                      </a:r>
                    </a:p>
                  </a:txBody>
                  <a:tcPr marT="45712" marB="45712"/>
                </a:tc>
                <a:tc>
                  <a:txBody>
                    <a:bodyPr/>
                    <a:lstStyle/>
                    <a:p>
                      <a:pPr marL="0" algn="l" defTabSz="914400" rtl="0" eaLnBrk="1" latinLnBrk="0" hangingPunct="1"/>
                      <a:r>
                        <a:rPr lang="en-US" sz="1600" b="0" i="0" kern="1200" dirty="0" err="1">
                          <a:solidFill>
                            <a:schemeClr val="dk1"/>
                          </a:solidFill>
                          <a:effectLst/>
                          <a:latin typeface="+mn-lt"/>
                          <a:ea typeface="+mn-ea"/>
                          <a:cs typeface="+mn-cs"/>
                        </a:rPr>
                        <a:t>Tianyu</a:t>
                      </a:r>
                      <a:r>
                        <a:rPr lang="en-US" sz="1600" b="0" i="0" kern="1200" dirty="0">
                          <a:solidFill>
                            <a:schemeClr val="dk1"/>
                          </a:solidFill>
                          <a:effectLst/>
                          <a:latin typeface="+mn-lt"/>
                          <a:ea typeface="+mn-ea"/>
                          <a:cs typeface="+mn-cs"/>
                        </a:rPr>
                        <a:t> Wu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CR for PHY service interface and PPDU format</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3"/>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11-19-1876</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Follow up on CID 2274</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11-19-1893</a:t>
                      </a:r>
                    </a:p>
                  </a:txBody>
                  <a:tcPr marT="45712" marB="45712"/>
                </a:tc>
                <a:tc>
                  <a:txBody>
                    <a:bodyPr/>
                    <a:lstStyle/>
                    <a:p>
                      <a:r>
                        <a:rPr lang="en-US" sz="1600" dirty="0"/>
                        <a:t>Feng Jiang</a:t>
                      </a:r>
                    </a:p>
                  </a:txBody>
                  <a:tcPr anchor="ctr"/>
                </a:tc>
                <a:tc>
                  <a:txBody>
                    <a:bodyPr/>
                    <a:lstStyle/>
                    <a:p>
                      <a:r>
                        <a:rPr lang="en-US" sz="1600" dirty="0"/>
                        <a:t>ISTA LCI table update for passive location</a:t>
                      </a:r>
                    </a:p>
                  </a:txBody>
                  <a:tcPr anchor="ctr"/>
                </a:tc>
                <a:tc>
                  <a:txBody>
                    <a:bodyPr/>
                    <a:lstStyle/>
                    <a:p>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Ganesh Venkatesan</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Resolution to few LB240 CIDs part 9</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algn="l"/>
                      <a:endParaRPr lang="en-US" sz="1600" b="0" dirty="0">
                        <a:effectLst/>
                      </a:endParaRPr>
                    </a:p>
                  </a:txBody>
                  <a:tcPr anchor="ctr"/>
                </a:tc>
                <a:tc>
                  <a:txBody>
                    <a:bodyPr/>
                    <a:lstStyle/>
                    <a:p>
                      <a:endParaRPr lang="en-US" sz="1600" dirty="0"/>
                    </a:p>
                  </a:txBody>
                  <a:tcPr marT="45712" marB="45712"/>
                </a:tc>
                <a:extLst>
                  <a:ext uri="{0D108BD9-81ED-4DB2-BD59-A6C34878D82A}">
                    <a16:rowId xmlns:a16="http://schemas.microsoft.com/office/drawing/2014/main" val="10007"/>
                  </a:ext>
                </a:extLst>
              </a:tr>
              <a:tr h="18287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algn="l"/>
                      <a:endParaRPr lang="en-US" sz="1600" b="0" dirty="0">
                        <a:effectLst/>
                      </a:endParaRPr>
                    </a:p>
                  </a:txBody>
                  <a:tcPr anchor="ctr"/>
                </a:tc>
                <a:tc>
                  <a:txBody>
                    <a:bodyPr/>
                    <a:lstStyle/>
                    <a:p>
                      <a:endParaRPr lang="en-US" sz="1600" dirty="0"/>
                    </a:p>
                  </a:txBody>
                  <a:tcPr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906525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6373800"/>
              </p:ext>
            </p:extLst>
          </p:nvPr>
        </p:nvGraphicFramePr>
        <p:xfrm>
          <a:off x="914401" y="1340768"/>
          <a:ext cx="10460567" cy="1493456"/>
        </p:xfrm>
        <a:graphic>
          <a:graphicData uri="http://schemas.openxmlformats.org/drawingml/2006/table">
            <a:tbl>
              <a:tblPr firstRow="1" bandRow="1">
                <a:tableStyleId>{21E4AEA4-8DFA-4A89-87EB-49C32662AFE0}</a:tableStyleId>
              </a:tblPr>
              <a:tblGrid>
                <a:gridCol w="1566971">
                  <a:extLst>
                    <a:ext uri="{9D8B030D-6E8A-4147-A177-3AD203B41FA5}">
                      <a16:colId xmlns:a16="http://schemas.microsoft.com/office/drawing/2014/main" val="20000"/>
                    </a:ext>
                  </a:extLst>
                </a:gridCol>
                <a:gridCol w="2015607">
                  <a:extLst>
                    <a:ext uri="{9D8B030D-6E8A-4147-A177-3AD203B41FA5}">
                      <a16:colId xmlns:a16="http://schemas.microsoft.com/office/drawing/2014/main" val="20001"/>
                    </a:ext>
                  </a:extLst>
                </a:gridCol>
                <a:gridCol w="4552289">
                  <a:extLst>
                    <a:ext uri="{9D8B030D-6E8A-4147-A177-3AD203B41FA5}">
                      <a16:colId xmlns:a16="http://schemas.microsoft.com/office/drawing/2014/main" val="20002"/>
                    </a:ext>
                  </a:extLst>
                </a:gridCol>
                <a:gridCol w="2325700">
                  <a:extLst>
                    <a:ext uri="{9D8B030D-6E8A-4147-A177-3AD203B41FA5}">
                      <a16:colId xmlns:a16="http://schemas.microsoft.com/office/drawing/2014/main" val="20003"/>
                    </a:ext>
                  </a:extLst>
                </a:gridCol>
              </a:tblGrid>
              <a:tr h="332739">
                <a:tc>
                  <a:txBody>
                    <a:bodyPr/>
                    <a:lstStyle/>
                    <a:p>
                      <a:pPr algn="ctr"/>
                      <a:r>
                        <a:rPr lang="en-US" sz="2000" dirty="0"/>
                        <a:t>DCN</a:t>
                      </a:r>
                    </a:p>
                  </a:txBody>
                  <a:tcPr marR="36000" marT="45712" marB="45712"/>
                </a:tc>
                <a:tc>
                  <a:txBody>
                    <a:bodyPr/>
                    <a:lstStyle/>
                    <a:p>
                      <a:pPr algn="ctr"/>
                      <a:r>
                        <a:rPr lang="en-US" sz="2000" dirty="0"/>
                        <a:t>Presenter</a:t>
                      </a:r>
                    </a:p>
                  </a:txBody>
                  <a:tcPr marR="36000" marT="45712" marB="45712"/>
                </a:tc>
                <a:tc>
                  <a:txBody>
                    <a:bodyPr/>
                    <a:lstStyle/>
                    <a:p>
                      <a:pPr algn="ctr"/>
                      <a:r>
                        <a:rPr lang="en-US" sz="2000" dirty="0"/>
                        <a:t>Title</a:t>
                      </a:r>
                    </a:p>
                  </a:txBody>
                  <a:tcPr marR="36000" marT="45712" marB="45712"/>
                </a:tc>
                <a:tc>
                  <a:txBody>
                    <a:bodyPr/>
                    <a:lstStyle/>
                    <a:p>
                      <a:pPr algn="ctr"/>
                      <a:r>
                        <a:rPr lang="en-US" sz="2000" dirty="0"/>
                        <a:t>Topic</a:t>
                      </a:r>
                    </a:p>
                  </a:txBody>
                  <a:tcPr marR="36000" marT="45712" marB="45712"/>
                </a:tc>
                <a:extLst>
                  <a:ext uri="{0D108BD9-81ED-4DB2-BD59-A6C34878D82A}">
                    <a16:rowId xmlns:a16="http://schemas.microsoft.com/office/drawing/2014/main" val="10000"/>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54878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(35min).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 (17:30)</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discussion)</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39397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47447112"/>
              </p:ext>
            </p:extLst>
          </p:nvPr>
        </p:nvGraphicFramePr>
        <p:xfrm>
          <a:off x="263352" y="1628800"/>
          <a:ext cx="11521279" cy="4510880"/>
        </p:xfrm>
        <a:graphic>
          <a:graphicData uri="http://schemas.openxmlformats.org/drawingml/2006/table">
            <a:tbl>
              <a:tblPr firstRow="1" bandRow="1">
                <a:tableStyleId>{21E4AEA4-8DFA-4A89-87EB-49C32662AFE0}</a:tableStyleId>
              </a:tblPr>
              <a:tblGrid>
                <a:gridCol w="1368152">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4294741">
                  <a:extLst>
                    <a:ext uri="{9D8B030D-6E8A-4147-A177-3AD203B41FA5}">
                      <a16:colId xmlns:a16="http://schemas.microsoft.com/office/drawing/2014/main" val="20002"/>
                    </a:ext>
                  </a:extLst>
                </a:gridCol>
                <a:gridCol w="2319532">
                  <a:extLst>
                    <a:ext uri="{9D8B030D-6E8A-4147-A177-3AD203B41FA5}">
                      <a16:colId xmlns:a16="http://schemas.microsoft.com/office/drawing/2014/main" val="20003"/>
                    </a:ext>
                  </a:extLst>
                </a:gridCol>
                <a:gridCol w="1378614">
                  <a:extLst>
                    <a:ext uri="{9D8B030D-6E8A-4147-A177-3AD203B41FA5}">
                      <a16:colId xmlns:a16="http://schemas.microsoft.com/office/drawing/2014/main" val="20004"/>
                    </a:ext>
                  </a:extLst>
                </a:gridCol>
              </a:tblGrid>
              <a:tr h="305408">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LB240-resolution-to-misc-CIDs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11-19-1785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LB240-Secure-EDMG-FTM-CIDs-v2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20min </a:t>
                      </a:r>
                    </a:p>
                  </a:txBody>
                  <a:tcPr marT="45712" marB="45712"/>
                </a:tc>
                <a:extLst>
                  <a:ext uri="{0D108BD9-81ED-4DB2-BD59-A6C34878D82A}">
                    <a16:rowId xmlns:a16="http://schemas.microsoft.com/office/drawing/2014/main" val="10007"/>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11-19-1674</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 to CID 1059 </a:t>
                      </a:r>
                      <a:endParaRPr lang="en-US" sz="1600" b="0" dirty="0">
                        <a:effectLst/>
                      </a:endParaRPr>
                    </a:p>
                  </a:txBody>
                  <a:tcPr anchor="ctr"/>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2750700328"/>
                  </a:ext>
                </a:extLst>
              </a:tr>
              <a:tr h="305408">
                <a:tc>
                  <a:txBody>
                    <a:bodyPr/>
                    <a:lstStyle/>
                    <a:p>
                      <a:pPr marL="0" algn="l" defTabSz="914400" rtl="0" eaLnBrk="1" latinLnBrk="0" hangingPunct="1"/>
                      <a:r>
                        <a:rPr lang="en-US" sz="1600" kern="1200" dirty="0">
                          <a:solidFill>
                            <a:schemeClr val="dk1"/>
                          </a:solidFill>
                          <a:effectLst/>
                          <a:latin typeface="+mn-lt"/>
                          <a:ea typeface="+mn-ea"/>
                          <a:cs typeface="+mn-cs"/>
                        </a:rPr>
                        <a:t>11-19-1584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CR Ranging Parameters field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312432063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11-19-1723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Girish </a:t>
                      </a:r>
                      <a:r>
                        <a:rPr lang="en-US" sz="1600" kern="1200" dirty="0" err="1">
                          <a:solidFill>
                            <a:schemeClr val="dk1"/>
                          </a:solidFill>
                          <a:latin typeface="+mn-lt"/>
                          <a:ea typeface="+mn-ea"/>
                          <a:cs typeface="+mn-cs"/>
                        </a:rPr>
                        <a:t>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600" kern="1200" dirty="0">
                          <a:solidFill>
                            <a:schemeClr val="dk1"/>
                          </a:solidFill>
                          <a:effectLst/>
                          <a:latin typeface="+mn-lt"/>
                          <a:ea typeface="+mn-ea"/>
                          <a:cs typeface="+mn-cs"/>
                        </a:rPr>
                        <a:t>Comment resolution for ftm overview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9039682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11-19-1809</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Proposal for resolution of CID 1968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2592729923"/>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11-19-1812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algn="l"/>
                      <a:r>
                        <a:rPr lang="en-US" sz="1600" kern="1200" dirty="0">
                          <a:solidFill>
                            <a:schemeClr val="dk1"/>
                          </a:solidFill>
                          <a:effectLst/>
                          <a:latin typeface="+mn-lt"/>
                          <a:ea typeface="+mn-ea"/>
                          <a:cs typeface="+mn-cs"/>
                        </a:rPr>
                        <a:t>Part 2 for LB240 CR for Unassigned Comments</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209596072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11-19-035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3547333684"/>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917221021"/>
                  </a:ext>
                </a:extLst>
              </a:tr>
              <a:tr h="305408">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a:p>
                  </a:txBody>
                  <a:tcPr anchor="ctr"/>
                </a:tc>
                <a:tc>
                  <a:txBody>
                    <a:bodyPr/>
                    <a:lstStyle/>
                    <a:p>
                      <a:endParaRPr lang="en-US"/>
                    </a:p>
                  </a:txBody>
                  <a:tcPr anchor="ctr"/>
                </a:tc>
                <a:tc>
                  <a:txBody>
                    <a:bodyPr/>
                    <a:lstStyle/>
                    <a:p>
                      <a:endParaRPr lang="en-US" dirty="0"/>
                    </a:p>
                  </a:txBody>
                  <a:tcPr marT="45712" marB="45712"/>
                </a:tc>
                <a:extLst>
                  <a:ext uri="{0D108BD9-81ED-4DB2-BD59-A6C34878D82A}">
                    <a16:rowId xmlns:a16="http://schemas.microsoft.com/office/drawing/2014/main" val="1723805498"/>
                  </a:ext>
                </a:extLst>
              </a:tr>
            </a:tbl>
          </a:graphicData>
        </a:graphic>
      </p:graphicFrame>
    </p:spTree>
    <p:extLst>
      <p:ext uri="{BB962C8B-B14F-4D97-AF65-F5344CB8AC3E}">
        <p14:creationId xmlns:p14="http://schemas.microsoft.com/office/powerpoint/2010/main" val="1298214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26407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11-19-??r? for CIDs xxx and </a:t>
            </a:r>
            <a:r>
              <a:rPr lang="en-US" b="0" dirty="0" err="1"/>
              <a:t>yyy</a:t>
            </a:r>
            <a:r>
              <a:rPr lang="en-US" b="0" dirty="0"/>
              <a:t>.</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84640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069085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a:solidFill>
                  <a:srgbClr val="FF0000"/>
                </a:solidFill>
              </a:rPr>
              <a:t>Recess for the day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67976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May Ad 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(20min).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discussion)</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71057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47982943"/>
              </p:ext>
            </p:extLst>
          </p:nvPr>
        </p:nvGraphicFramePr>
        <p:xfrm>
          <a:off x="263352" y="1628800"/>
          <a:ext cx="11521279" cy="4114672"/>
        </p:xfrm>
        <a:graphic>
          <a:graphicData uri="http://schemas.openxmlformats.org/drawingml/2006/table">
            <a:tbl>
              <a:tblPr firstRow="1" bandRow="1">
                <a:tableStyleId>{21E4AEA4-8DFA-4A89-87EB-49C32662AFE0}</a:tableStyleId>
              </a:tblPr>
              <a:tblGrid>
                <a:gridCol w="1368152">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4294741">
                  <a:extLst>
                    <a:ext uri="{9D8B030D-6E8A-4147-A177-3AD203B41FA5}">
                      <a16:colId xmlns:a16="http://schemas.microsoft.com/office/drawing/2014/main" val="20002"/>
                    </a:ext>
                  </a:extLst>
                </a:gridCol>
                <a:gridCol w="2319532">
                  <a:extLst>
                    <a:ext uri="{9D8B030D-6E8A-4147-A177-3AD203B41FA5}">
                      <a16:colId xmlns:a16="http://schemas.microsoft.com/office/drawing/2014/main" val="20003"/>
                    </a:ext>
                  </a:extLst>
                </a:gridCol>
                <a:gridCol w="1378614">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11-19-1674</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 to CID 1059 </a:t>
                      </a:r>
                      <a:endParaRPr lang="en-US" sz="1600" b="0" dirty="0">
                        <a:effectLst/>
                      </a:endParaRPr>
                    </a:p>
                  </a:txBody>
                  <a:tcPr anchor="ctr"/>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1"/>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2"/>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4293119532"/>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11-19-1043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kern="1200" dirty="0">
                          <a:solidFill>
                            <a:schemeClr val="dk1"/>
                          </a:solidFill>
                          <a:effectLst/>
                          <a:latin typeface="+mn-lt"/>
                          <a:ea typeface="+mn-ea"/>
                          <a:cs typeface="+mn-cs"/>
                        </a:rPr>
                        <a:t>LB240 CID Resolutions - Phase Shift TOA in Passive Location - Amendment text</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944568914"/>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pPr marL="0" algn="l" defTabSz="914400" rtl="0" eaLnBrk="1" latinLnBrk="0" hangingPunct="1"/>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9339749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sz="18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4"/>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11-19-1677</a:t>
                      </a:r>
                    </a:p>
                  </a:txBody>
                  <a:tcPr marT="45712" marB="45712"/>
                </a:tc>
                <a:tc>
                  <a:txBody>
                    <a:bodyPr/>
                    <a:lstStyle/>
                    <a:p>
                      <a:pPr marL="0" algn="l" defTabSz="914400" rtl="0" eaLnBrk="1" latinLnBrk="0" hangingPunct="1"/>
                      <a:r>
                        <a:rPr lang="en-US" sz="1600" b="0" i="0" kern="1200" dirty="0" err="1">
                          <a:solidFill>
                            <a:schemeClr val="dk1"/>
                          </a:solidFill>
                          <a:effectLst/>
                          <a:latin typeface="+mn-lt"/>
                          <a:ea typeface="+mn-ea"/>
                          <a:cs typeface="+mn-cs"/>
                        </a:rPr>
                        <a:t>Tianyu</a:t>
                      </a:r>
                      <a:r>
                        <a:rPr lang="en-US" sz="1600" b="0" i="0" kern="1200" dirty="0">
                          <a:solidFill>
                            <a:schemeClr val="dk1"/>
                          </a:solidFill>
                          <a:effectLst/>
                          <a:latin typeface="+mn-lt"/>
                          <a:ea typeface="+mn-ea"/>
                          <a:cs typeface="+mn-cs"/>
                        </a:rPr>
                        <a:t> Wu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CR for PHY service interface and PPDU format</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5"/>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0629284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11-19-??r? with change made during discussion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9797585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11-19-??r? for CIDs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66533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presentation contains the agenda for IEEE 802.11 </a:t>
            </a:r>
            <a:r>
              <a:rPr lang="en-US" altLang="en-US" dirty="0" err="1"/>
              <a:t>TGaz</a:t>
            </a:r>
            <a:r>
              <a:rPr lang="en-US" altLang="en-US" dirty="0"/>
              <a:t> Next Generation Positioning for the November ad-hoc.</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059736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May Ad Hoc Day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442551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June Ad Hoc Day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2005378"/>
              </p:ext>
            </p:extLst>
          </p:nvPr>
        </p:nvGraphicFramePr>
        <p:xfrm>
          <a:off x="334303" y="1183324"/>
          <a:ext cx="11521279" cy="3931808"/>
        </p:xfrm>
        <a:graphic>
          <a:graphicData uri="http://schemas.openxmlformats.org/drawingml/2006/table">
            <a:tbl>
              <a:tblPr firstRow="1" bandRow="1">
                <a:tableStyleId>{21E4AEA4-8DFA-4A89-87EB-49C32662AFE0}</a:tableStyleId>
              </a:tblPr>
              <a:tblGrid>
                <a:gridCol w="1296144">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5185633">
                  <a:extLst>
                    <a:ext uri="{9D8B030D-6E8A-4147-A177-3AD203B41FA5}">
                      <a16:colId xmlns:a16="http://schemas.microsoft.com/office/drawing/2014/main" val="20002"/>
                    </a:ext>
                  </a:extLst>
                </a:gridCol>
                <a:gridCol w="1860688">
                  <a:extLst>
                    <a:ext uri="{9D8B030D-6E8A-4147-A177-3AD203B41FA5}">
                      <a16:colId xmlns:a16="http://schemas.microsoft.com/office/drawing/2014/main" val="20003"/>
                    </a:ext>
                  </a:extLst>
                </a:gridCol>
                <a:gridCol w="1378614">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pPr marL="0" algn="l" defTabSz="914400" rtl="0" eaLnBrk="1" latinLnBrk="0" hangingPunct="1"/>
                      <a:r>
                        <a:rPr lang="en-US" sz="1600" kern="1200" dirty="0">
                          <a:solidFill>
                            <a:schemeClr val="dk1"/>
                          </a:solidFill>
                          <a:latin typeface="+mn-lt"/>
                          <a:ea typeface="+mn-ea"/>
                          <a:cs typeface="+mn-cs"/>
                        </a:rPr>
                        <a:t>30min </a:t>
                      </a:r>
                    </a:p>
                  </a:txBody>
                  <a:tcPr marT="45712" marB="45712"/>
                </a:tc>
                <a:extLst>
                  <a:ext uri="{0D108BD9-81ED-4DB2-BD59-A6C34878D82A}">
                    <a16:rowId xmlns:a16="http://schemas.microsoft.com/office/drawing/2014/main" val="10001"/>
                  </a:ext>
                </a:extLst>
              </a:tr>
              <a:tr h="305408">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2"/>
                  </a:ext>
                </a:extLst>
              </a:tr>
              <a:tr h="457192">
                <a:tc>
                  <a:txBody>
                    <a:bodyPr/>
                    <a:lstStyle/>
                    <a:p>
                      <a:pPr marL="0" algn="l" defTabSz="914400" rtl="0" eaLnBrk="1" latinLnBrk="0" hangingPunct="1"/>
                      <a:r>
                        <a:rPr lang="en-US" sz="1600" kern="1200" dirty="0">
                          <a:solidFill>
                            <a:schemeClr val="dk1"/>
                          </a:solidFill>
                          <a:latin typeface="+mn-lt"/>
                          <a:ea typeface="+mn-ea"/>
                          <a:cs typeface="+mn-cs"/>
                        </a:rPr>
                        <a:t>11-19-1876</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Follow up on CID 2274</a:t>
                      </a:r>
                    </a:p>
                  </a:txBody>
                  <a:tcPr marT="45712" marB="45712"/>
                </a:tc>
                <a:tc>
                  <a:txBody>
                    <a:bodyPr/>
                    <a:lstStyle/>
                    <a:p>
                      <a:r>
                        <a:rPr lang="en-US" sz="1600" dirty="0"/>
                        <a:t>CR</a:t>
                      </a:r>
                    </a:p>
                  </a:txBody>
                  <a:tcPr marT="45712" marB="45712"/>
                </a:tc>
                <a:tc>
                  <a:txBody>
                    <a:bodyPr/>
                    <a:lstStyle/>
                    <a:p>
                      <a:r>
                        <a:rPr lang="en-US" dirty="0"/>
                        <a:t>15min</a:t>
                      </a:r>
                    </a:p>
                  </a:txBody>
                  <a:tcPr marT="45712" marB="45712"/>
                </a:tc>
                <a:extLst>
                  <a:ext uri="{0D108BD9-81ED-4DB2-BD59-A6C34878D82A}">
                    <a16:rowId xmlns:a16="http://schemas.microsoft.com/office/drawing/2014/main" val="10003"/>
                  </a:ext>
                </a:extLst>
              </a:tr>
              <a:tr h="457192">
                <a:tc>
                  <a:txBody>
                    <a:bodyPr/>
                    <a:lstStyle/>
                    <a:p>
                      <a:pPr marL="0" algn="l" defTabSz="914400" rtl="0" eaLnBrk="1" latinLnBrk="0" hangingPunct="1"/>
                      <a:r>
                        <a:rPr lang="en-US" sz="1600" kern="1200" dirty="0">
                          <a:solidFill>
                            <a:schemeClr val="dk1"/>
                          </a:solidFill>
                          <a:latin typeface="+mn-lt"/>
                          <a:ea typeface="+mn-ea"/>
                          <a:cs typeface="+mn-cs"/>
                        </a:rPr>
                        <a:t>11-19-1893</a:t>
                      </a:r>
                    </a:p>
                  </a:txBody>
                  <a:tcPr marT="45712" marB="45712"/>
                </a:tc>
                <a:tc>
                  <a:txBody>
                    <a:bodyPr/>
                    <a:lstStyle/>
                    <a:p>
                      <a:r>
                        <a:rPr lang="en-US" sz="1600" dirty="0"/>
                        <a:t>Feng Jiang</a:t>
                      </a:r>
                    </a:p>
                  </a:txBody>
                  <a:tcPr anchor="ctr"/>
                </a:tc>
                <a:tc>
                  <a:txBody>
                    <a:bodyPr/>
                    <a:lstStyle/>
                    <a:p>
                      <a:r>
                        <a:rPr lang="en-US" sz="1600" dirty="0"/>
                        <a:t>ISTA LCI table update for passive location</a:t>
                      </a:r>
                    </a:p>
                  </a:txBody>
                  <a:tcPr anchor="ctr"/>
                </a:tc>
                <a:tc>
                  <a:txBody>
                    <a:bodyPr/>
                    <a:lstStyle/>
                    <a:p>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35min</a:t>
                      </a:r>
                    </a:p>
                  </a:txBody>
                  <a:tcPr marT="45712" marB="45712"/>
                </a:tc>
                <a:extLst>
                  <a:ext uri="{0D108BD9-81ED-4DB2-BD59-A6C34878D82A}">
                    <a16:rowId xmlns:a16="http://schemas.microsoft.com/office/drawing/2014/main" val="10004"/>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Ganesh Venkatesan</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Resolution to few LB240 CIDs part 9</a:t>
                      </a:r>
                    </a:p>
                  </a:txBody>
                  <a:tcPr marT="45712" marB="45712"/>
                </a:tc>
                <a:tc>
                  <a:txBody>
                    <a:bodyPr/>
                    <a:lstStyle/>
                    <a:p>
                      <a:r>
                        <a:rPr lang="en-US" sz="1600" dirty="0"/>
                        <a:t>CR</a:t>
                      </a:r>
                    </a:p>
                  </a:txBody>
                  <a:tcPr marT="45712" marB="45712"/>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5"/>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085651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dirty="0">
              <a:solidFill>
                <a:srgbClr val="FF000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306103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63858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888312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Registration:</a:t>
            </a:r>
            <a:endParaRPr lang="en-US" altLang="en-US" dirty="0">
              <a:hlinkClick r:id="rId2"/>
            </a:endParaRPr>
          </a:p>
          <a:p>
            <a:pPr marL="446088" lvl="1" indent="0"/>
            <a:r>
              <a:rPr lang="en-US" dirty="0"/>
              <a:t>To enter Qualcomm and make use of its facility please register your planned attendance if you haven’t done so yet </a:t>
            </a:r>
            <a:r>
              <a:rPr lang="en-US" u="sng" dirty="0">
                <a:hlinkClick r:id="rId3"/>
              </a:rPr>
              <a:t>here</a:t>
            </a:r>
            <a:r>
              <a:rPr lang="en-US" dirty="0"/>
              <a:t>. </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13076</TotalTime>
  <Words>2850</Words>
  <Application>Microsoft Office PowerPoint</Application>
  <PresentationFormat>Widescreen</PresentationFormat>
  <Paragraphs>634</Paragraphs>
  <Slides>43</Slides>
  <Notes>20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9" baseType="lpstr">
      <vt:lpstr>Arial</vt:lpstr>
      <vt:lpstr>Calibri</vt:lpstr>
      <vt:lpstr>Monotype Sorts</vt:lpstr>
      <vt:lpstr>Times New Roman</vt:lpstr>
      <vt:lpstr>Office Theme</vt:lpstr>
      <vt:lpstr>Document</vt:lpstr>
      <vt:lpstr>TGaz Next Generation Positioning  Nov.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meeting</vt:lpstr>
      <vt:lpstr>Submission List for the meeting (1)</vt:lpstr>
      <vt:lpstr>Submission List for the meeting (2)</vt:lpstr>
      <vt:lpstr>Submission List for the meeting (3)</vt:lpstr>
      <vt:lpstr>Nov. Ad Hoc Day 1</vt:lpstr>
      <vt:lpstr>Nov. Ad Hoc Day 1</vt:lpstr>
      <vt:lpstr>Nov. Ad Hoc Day 1</vt:lpstr>
      <vt:lpstr>Submission Review</vt:lpstr>
      <vt:lpstr>CR Submission 11-19-?</vt:lpstr>
      <vt:lpstr>AOB?</vt:lpstr>
      <vt:lpstr>PowerPoint Presentation</vt:lpstr>
      <vt:lpstr>May Ad Hoc Day 2</vt:lpstr>
      <vt:lpstr>Nov. Ad Hoc Day 2</vt:lpstr>
      <vt:lpstr>Submission Review</vt:lpstr>
      <vt:lpstr>CR Submission 11-19-???</vt:lpstr>
      <vt:lpstr>CR Submission 11-19-??</vt:lpstr>
      <vt:lpstr>PowerPoint Presentation</vt:lpstr>
      <vt:lpstr>May Ad Hoc Day 3</vt:lpstr>
      <vt:lpstr>June Ad Hoc Day 3</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200</cp:revision>
  <cp:lastPrinted>1601-01-01T00:00:00Z</cp:lastPrinted>
  <dcterms:created xsi:type="dcterms:W3CDTF">2018-08-06T10:28:59Z</dcterms:created>
  <dcterms:modified xsi:type="dcterms:W3CDTF">2019-11-06T18:15:07Z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2019-11-06 18:15:07Z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