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453" r:id="rId74"/>
    <p:sldId id="454" r:id="rId75"/>
    <p:sldId id="363" r:id="rId76"/>
    <p:sldId id="364" r:id="rId77"/>
    <p:sldId id="386" r:id="rId78"/>
    <p:sldId id="356" r:id="rId79"/>
    <p:sldId id="455" r:id="rId80"/>
    <p:sldId id="456" r:id="rId81"/>
    <p:sldId id="457" r:id="rId82"/>
    <p:sldId id="458" r:id="rId83"/>
    <p:sldId id="459" r:id="rId84"/>
    <p:sldId id="365" r:id="rId85"/>
    <p:sldId id="366" r:id="rId86"/>
    <p:sldId id="387" r:id="rId87"/>
    <p:sldId id="389" r:id="rId88"/>
    <p:sldId id="461" r:id="rId89"/>
    <p:sldId id="462" r:id="rId90"/>
    <p:sldId id="463" r:id="rId91"/>
    <p:sldId id="367" r:id="rId92"/>
    <p:sldId id="368" r:id="rId93"/>
    <p:sldId id="390" r:id="rId94"/>
    <p:sldId id="358" r:id="rId95"/>
    <p:sldId id="474" r:id="rId96"/>
    <p:sldId id="460" r:id="rId97"/>
    <p:sldId id="464" r:id="rId98"/>
    <p:sldId id="465" r:id="rId99"/>
    <p:sldId id="466" r:id="rId100"/>
    <p:sldId id="468" r:id="rId101"/>
    <p:sldId id="472" r:id="rId102"/>
    <p:sldId id="473" r:id="rId103"/>
    <p:sldId id="471" r:id="rId104"/>
    <p:sldId id="475" r:id="rId105"/>
    <p:sldId id="470" r:id="rId106"/>
    <p:sldId id="369" r:id="rId107"/>
    <p:sldId id="370" r:id="rId108"/>
    <p:sldId id="392" r:id="rId109"/>
    <p:sldId id="359" r:id="rId110"/>
    <p:sldId id="393" r:id="rId111"/>
    <p:sldId id="396" r:id="rId112"/>
    <p:sldId id="397" r:id="rId113"/>
    <p:sldId id="391" r:id="rId114"/>
    <p:sldId id="398" r:id="rId115"/>
    <p:sldId id="399" r:id="rId116"/>
    <p:sldId id="400" r:id="rId117"/>
    <p:sldId id="401" r:id="rId118"/>
    <p:sldId id="404" r:id="rId119"/>
    <p:sldId id="403" r:id="rId120"/>
    <p:sldId id="405" r:id="rId121"/>
    <p:sldId id="406" r:id="rId122"/>
    <p:sldId id="371" r:id="rId123"/>
    <p:sldId id="372" r:id="rId124"/>
    <p:sldId id="312" r:id="rId125"/>
    <p:sldId id="259" r:id="rId126"/>
    <p:sldId id="260" r:id="rId127"/>
    <p:sldId id="261" r:id="rId128"/>
    <p:sldId id="262" r:id="rId129"/>
    <p:sldId id="263" r:id="rId130"/>
    <p:sldId id="264" r:id="rId1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453"/>
            <p14:sldId id="454"/>
            <p14:sldId id="363"/>
            <p14:sldId id="364"/>
          </p14:sldIdLst>
        </p14:section>
        <p14:section name="Slot#5" id="{D51E15C0-1BE5-4B71-8375-F6B1D2A3FFBF}">
          <p14:sldIdLst>
            <p14:sldId id="386"/>
            <p14:sldId id="356"/>
            <p14:sldId id="455"/>
            <p14:sldId id="456"/>
            <p14:sldId id="457"/>
            <p14:sldId id="458"/>
            <p14:sldId id="459"/>
            <p14:sldId id="365"/>
            <p14:sldId id="366"/>
          </p14:sldIdLst>
        </p14:section>
        <p14:section name="Slot #6" id="{C6C71488-E606-43ED-9503-8F91C556A2EE}">
          <p14:sldIdLst>
            <p14:sldId id="387"/>
            <p14:sldId id="389"/>
            <p14:sldId id="461"/>
            <p14:sldId id="462"/>
            <p14:sldId id="463"/>
            <p14:sldId id="367"/>
            <p14:sldId id="368"/>
          </p14:sldIdLst>
        </p14:section>
        <p14:section name="Slot#7" id="{D59D5964-9646-4C25-959D-E55F97EAE577}">
          <p14:sldIdLst>
            <p14:sldId id="390"/>
            <p14:sldId id="358"/>
            <p14:sldId id="474"/>
            <p14:sldId id="460"/>
            <p14:sldId id="464"/>
            <p14:sldId id="465"/>
            <p14:sldId id="466"/>
            <p14:sldId id="468"/>
            <p14:sldId id="472"/>
            <p14:sldId id="473"/>
            <p14:sldId id="471"/>
            <p14:sldId id="475"/>
            <p14:sldId id="470"/>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8" autoAdjust="0"/>
    <p:restoredTop sz="94660"/>
  </p:normalViewPr>
  <p:slideViewPr>
    <p:cSldViewPr>
      <p:cViewPr>
        <p:scale>
          <a:sx n="75" d="100"/>
          <a:sy n="75" d="100"/>
        </p:scale>
        <p:origin x="312" y="-4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725560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101</a:t>
            </a:fld>
            <a:endParaRPr lang="en-US"/>
          </a:p>
        </p:txBody>
      </p:sp>
    </p:spTree>
    <p:extLst>
      <p:ext uri="{BB962C8B-B14F-4D97-AF65-F5344CB8AC3E}">
        <p14:creationId xmlns:p14="http://schemas.microsoft.com/office/powerpoint/2010/main" val="3781197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108</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114</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41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5177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Tree>
    <p:extLst>
      <p:ext uri="{BB962C8B-B14F-4D97-AF65-F5344CB8AC3E}">
        <p14:creationId xmlns:p14="http://schemas.microsoft.com/office/powerpoint/2010/main" val="36888263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Timelines</a:t>
            </a:r>
          </a:p>
        </p:txBody>
      </p:sp>
      <p:sp>
        <p:nvSpPr>
          <p:cNvPr id="3" name="Content Placeholder 2"/>
          <p:cNvSpPr>
            <a:spLocks noGrp="1"/>
          </p:cNvSpPr>
          <p:nvPr>
            <p:ph idx="1"/>
          </p:nvPr>
        </p:nvSpPr>
        <p:spPr/>
        <p:txBody>
          <a:bodyPr/>
          <a:lstStyle/>
          <a:p>
            <a:r>
              <a:rPr lang="en-US" dirty="0"/>
              <a:t>Motion 201911-44</a:t>
            </a:r>
          </a:p>
          <a:p>
            <a:pPr marL="0" indent="0"/>
            <a:r>
              <a:rPr lang="en-US" b="0" dirty="0"/>
              <a:t>We commit to the </a:t>
            </a:r>
            <a:r>
              <a:rPr lang="en-US" b="0" dirty="0" err="1"/>
              <a:t>TGaz</a:t>
            </a:r>
            <a:r>
              <a:rPr lang="en-US" b="0" dirty="0"/>
              <a:t> timelines are depicted in slide 101 of submission 11-19-1713r10.</a:t>
            </a:r>
          </a:p>
          <a:p>
            <a:pPr marL="0" indent="0"/>
            <a:endParaRPr lang="en-US" b="0" dirty="0"/>
          </a:p>
          <a:p>
            <a:pPr marL="0" indent="0"/>
            <a:r>
              <a:rPr lang="en-US" b="0" dirty="0"/>
              <a:t>Moved: Qinghua Li </a:t>
            </a:r>
          </a:p>
          <a:p>
            <a:pPr marL="0" indent="0"/>
            <a:r>
              <a:rPr lang="en-US" b="0" dirty="0"/>
              <a:t>Second: Rethna </a:t>
            </a:r>
            <a:r>
              <a:rPr lang="en-US" b="0" dirty="0" err="1"/>
              <a:t>Palikkoonattu</a:t>
            </a:r>
            <a:endParaRPr lang="en-US" b="0" dirty="0"/>
          </a:p>
          <a:p>
            <a:pPr marL="0" indent="0"/>
            <a:r>
              <a:rPr lang="en-US" b="0" dirty="0"/>
              <a:t>Results (Y/N/A): 11/0/0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963459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Nov. 20</a:t>
            </a:r>
            <a:r>
              <a:rPr lang="en-US" altLang="en-US" b="0" baseline="30000" dirty="0"/>
              <a:t>th</a:t>
            </a:r>
            <a:r>
              <a:rPr lang="en-US" altLang="en-US" b="0" dirty="0"/>
              <a:t> 	(Wednesday), 13:00 ET – 14:30 ET – cancelled.</a:t>
            </a:r>
          </a:p>
          <a:p>
            <a:pPr>
              <a:buFont typeface="Arial" panose="020B0604020202020204" pitchFamily="34" charset="0"/>
              <a:buChar char="•"/>
            </a:pPr>
            <a:r>
              <a:rPr lang="en-US" altLang="en-US" b="0" dirty="0"/>
              <a:t>Jan. 8</a:t>
            </a:r>
            <a:r>
              <a:rPr lang="en-US" altLang="en-US" b="0" baseline="30000" dirty="0"/>
              <a:t>th</a:t>
            </a:r>
            <a:r>
              <a:rPr lang="en-US" altLang="en-US" b="0" dirty="0"/>
              <a:t>  	(Wednesday), 13:00 ET – 15:00 ET (2hr) </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2140075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973726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892144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16948047"/>
              </p:ext>
            </p:extLst>
          </p:nvPr>
        </p:nvGraphicFramePr>
        <p:xfrm>
          <a:off x="929215" y="1484786"/>
          <a:ext cx="10460568" cy="56665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strike="sng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CR</a:t>
                      </a:r>
                    </a:p>
                  </a:txBody>
                  <a:tcPr anchor="ctr"/>
                </a:tc>
                <a:tc>
                  <a:txBody>
                    <a:bodyPr/>
                    <a:lstStyle/>
                    <a:p>
                      <a:r>
                        <a:rPr lang="en-US" sz="1600" strike="sngStrike" dirty="0"/>
                        <a:t>If needed</a:t>
                      </a:r>
                    </a:p>
                    <a:p>
                      <a:r>
                        <a:rPr lang="en-US" sz="1600" strike="sngStrike" dirty="0"/>
                        <a:t>25min (as time permits)</a:t>
                      </a:r>
                      <a:r>
                        <a:rPr lang="en-US" sz="1600" strike="noStrike" dirty="0"/>
                        <a:t> – to reschedule.</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 – to reschedule</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201911-31:</a:t>
            </a:r>
            <a:endParaRPr lang="en-US" sz="2000" dirty="0"/>
          </a:p>
          <a:p>
            <a:pPr marL="0" indent="0"/>
            <a:r>
              <a:rPr lang="en-US" sz="2000" b="0" dirty="0"/>
              <a:t>Move to adopt the resolutions depicted by document 11-19-2010r3 for CIDs 1011, 1022, 1026, 1052, 1054, 1057, 1817, 1818, 1820, 1822, 1824, 2290,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a:t>
            </a:r>
            <a:r>
              <a:rPr lang="en-US" sz="2000" b="0" dirty="0" err="1"/>
              <a:t>Raissinia</a:t>
            </a:r>
            <a:endParaRPr lang="en-US" sz="2000" b="0" dirty="0"/>
          </a:p>
          <a:p>
            <a:pPr marL="0" indent="0"/>
            <a:r>
              <a:rPr lang="en-US" sz="2000" b="0" dirty="0"/>
              <a:t>Second: Roy Want</a:t>
            </a:r>
          </a:p>
          <a:p>
            <a:pPr marL="0" indent="0"/>
            <a:r>
              <a:rPr lang="en-US" sz="2000" b="0" dirty="0"/>
              <a:t>Results (Y/N/A): 10/0/0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BED-5772-4AAE-841D-FC77D9CA826F}"/>
              </a:ext>
            </a:extLst>
          </p:cNvPr>
          <p:cNvSpPr>
            <a:spLocks noGrp="1"/>
          </p:cNvSpPr>
          <p:nvPr>
            <p:ph type="title"/>
          </p:nvPr>
        </p:nvSpPr>
        <p:spPr/>
        <p:txBody>
          <a:bodyPr/>
          <a:lstStyle/>
          <a:p>
            <a:r>
              <a:rPr lang="en-US" dirty="0"/>
              <a:t>Submission 11-19-1717</a:t>
            </a:r>
          </a:p>
        </p:txBody>
      </p:sp>
      <p:sp>
        <p:nvSpPr>
          <p:cNvPr id="3" name="Content Placeholder 2">
            <a:extLst>
              <a:ext uri="{FF2B5EF4-FFF2-40B4-BE49-F238E27FC236}">
                <a16:creationId xmlns:a16="http://schemas.microsoft.com/office/drawing/2014/main" id="{26708056-CB89-402E-BEDD-1C4C6121AEF4}"/>
              </a:ext>
            </a:extLst>
          </p:cNvPr>
          <p:cNvSpPr>
            <a:spLocks noGrp="1"/>
          </p:cNvSpPr>
          <p:nvPr>
            <p:ph idx="1"/>
          </p:nvPr>
        </p:nvSpPr>
        <p:spPr/>
        <p:txBody>
          <a:bodyPr/>
          <a:lstStyle/>
          <a:p>
            <a:r>
              <a:rPr lang="en-US" dirty="0" err="1"/>
              <a:t>Strawpoll</a:t>
            </a:r>
            <a:endParaRPr lang="en-US" dirty="0"/>
          </a:p>
          <a:p>
            <a:pPr marL="0" indent="0"/>
            <a:r>
              <a:rPr lang="en-US" b="0" dirty="0"/>
              <a:t>Is there interest in development of an optional PEDMG mode where the request and report include a </a:t>
            </a:r>
            <a:r>
              <a:rPr lang="en-US" b="0" dirty="0" err="1"/>
              <a:t>ToA</a:t>
            </a:r>
            <a:r>
              <a:rPr lang="en-US" b="0" dirty="0"/>
              <a:t> measurement on strongest tap and on first tap? (to develop as part of CR for next re-circulation ballot) ?</a:t>
            </a:r>
          </a:p>
          <a:p>
            <a:endParaRPr lang="en-US" b="0" dirty="0"/>
          </a:p>
          <a:p>
            <a:r>
              <a:rPr lang="en-US" b="0" dirty="0"/>
              <a:t>Result (Y/N/A): 8/6/1</a:t>
            </a:r>
          </a:p>
          <a:p>
            <a:endParaRPr lang="en-US" dirty="0"/>
          </a:p>
          <a:p>
            <a:endParaRPr lang="en-US" dirty="0"/>
          </a:p>
        </p:txBody>
      </p:sp>
      <p:sp>
        <p:nvSpPr>
          <p:cNvPr id="4" name="Slide Number Placeholder 3">
            <a:extLst>
              <a:ext uri="{FF2B5EF4-FFF2-40B4-BE49-F238E27FC236}">
                <a16:creationId xmlns:a16="http://schemas.microsoft.com/office/drawing/2014/main" id="{E316AFD3-297F-448E-85B3-049260EC1C1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974C0C-1EB3-4C8C-B9CB-219618A3F3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1FCD845-597B-4041-AA00-C7D6EC0CB4A2}"/>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92214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11-19-1991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11-19-1991r2 for CIDs 1109, 2429, 2397, 2399, 2408, 1466 and 1651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7/0/1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79654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2863562"/>
              </p:ext>
            </p:extLst>
          </p:nvPr>
        </p:nvGraphicFramePr>
        <p:xfrm>
          <a:off x="407368" y="1484786"/>
          <a:ext cx="11233247" cy="507668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40">
                <a:tc>
                  <a:txBody>
                    <a:bodyPr/>
                    <a:lstStyle/>
                    <a:p>
                      <a:r>
                        <a:rPr lang="en-US" sz="1600" dirty="0"/>
                        <a:t>11-19-2009</a:t>
                      </a:r>
                    </a:p>
                  </a:txBody>
                  <a:tcPr marT="45712" marB="45712"/>
                </a:tc>
                <a:tc>
                  <a:txBody>
                    <a:bodyPr/>
                    <a:lstStyle/>
                    <a:p>
                      <a:r>
                        <a:rPr lang="en-US" sz="1600" dirty="0"/>
                        <a:t>Roy Want</a:t>
                      </a:r>
                    </a:p>
                  </a:txBody>
                  <a:tcPr marT="45712" marB="45712"/>
                </a:tc>
                <a:tc>
                  <a:txBody>
                    <a:bodyPr/>
                    <a:lstStyle/>
                    <a:p>
                      <a:r>
                        <a:rPr lang="en-US" sz="1600" dirty="0"/>
                        <a:t>Resolution for 53 editorial comments</a:t>
                      </a:r>
                    </a:p>
                  </a:txBody>
                  <a:tcPr anchor="ctr"/>
                </a:tc>
                <a:tc>
                  <a:txBody>
                    <a:bodyPr/>
                    <a:lstStyle/>
                    <a:p>
                      <a:r>
                        <a:rPr lang="en-US" sz="1600" dirty="0"/>
                        <a:t>CR</a:t>
                      </a:r>
                    </a:p>
                  </a:txBody>
                  <a:tcPr anchor="ctr"/>
                </a:tc>
                <a:tc>
                  <a:txBody>
                    <a:bodyPr/>
                    <a:lstStyle/>
                    <a:p>
                      <a:r>
                        <a:rPr lang="en-US" sz="1600" dirty="0"/>
                        <a:t>15min</a:t>
                      </a:r>
                    </a:p>
                  </a:txBody>
                  <a:tcPr marT="45712" marB="45712"/>
                </a:tc>
                <a:extLst>
                  <a:ext uri="{0D108BD9-81ED-4DB2-BD59-A6C34878D82A}">
                    <a16:rowId xmlns:a16="http://schemas.microsoft.com/office/drawing/2014/main" val="10002"/>
                  </a:ext>
                </a:extLst>
              </a:tr>
              <a:tr h="167640">
                <a:tc>
                  <a:txBody>
                    <a:bodyPr/>
                    <a:lstStyle/>
                    <a:p>
                      <a:r>
                        <a:rPr lang="en-US" sz="1600" dirty="0"/>
                        <a:t>11-19-2061</a:t>
                      </a:r>
                    </a:p>
                  </a:txBody>
                  <a:tcPr marT="45712" marB="45712"/>
                </a:tc>
                <a:tc>
                  <a:txBody>
                    <a:bodyPr/>
                    <a:lstStyle/>
                    <a:p>
                      <a:r>
                        <a:rPr lang="en-US" sz="1600" dirty="0"/>
                        <a:t>Qi Wang</a:t>
                      </a:r>
                    </a:p>
                  </a:txBody>
                  <a:tcPr marT="45712" marB="45712"/>
                </a:tc>
                <a:tc>
                  <a:txBody>
                    <a:bodyPr/>
                    <a:lstStyle/>
                    <a:p>
                      <a:r>
                        <a:rPr lang="en-US" sz="1600" dirty="0"/>
                        <a:t>Proposed resolution for CID 2291</a:t>
                      </a:r>
                    </a:p>
                  </a:txBody>
                  <a:tcPr anchor="ctr"/>
                </a:tc>
                <a:tc>
                  <a:txBody>
                    <a:bodyPr/>
                    <a:lstStyle/>
                    <a:p>
                      <a:r>
                        <a:rPr lang="en-US" sz="1600" dirty="0"/>
                        <a:t>CR</a:t>
                      </a:r>
                    </a:p>
                  </a:txBody>
                  <a:tcPr anchor="ctr"/>
                </a:tc>
                <a:tc>
                  <a:txBody>
                    <a:bodyPr/>
                    <a:lstStyle/>
                    <a:p>
                      <a:r>
                        <a:rPr lang="en-US" sz="1600" dirty="0"/>
                        <a:t>10min</a:t>
                      </a:r>
                    </a:p>
                  </a:txBody>
                  <a:tcPr marT="45712" marB="45712"/>
                </a:tc>
                <a:extLst>
                  <a:ext uri="{0D108BD9-81ED-4DB2-BD59-A6C34878D82A}">
                    <a16:rowId xmlns:a16="http://schemas.microsoft.com/office/drawing/2014/main" val="2166985226"/>
                  </a:ext>
                </a:extLst>
              </a:tr>
              <a:tr h="167640">
                <a:tc>
                  <a:txBody>
                    <a:bodyPr/>
                    <a:lstStyle/>
                    <a:p>
                      <a:pPr marL="0" algn="l" defTabSz="914400" rtl="0" eaLnBrk="1" latinLnBrk="0" hangingPunct="1"/>
                      <a:r>
                        <a:rPr lang="en-US" sz="1600" strike="no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no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latin typeface="+mn-lt"/>
                          <a:ea typeface="+mn-ea"/>
                          <a:cs typeface="+mn-cs"/>
                        </a:rPr>
                        <a:t>CR</a:t>
                      </a:r>
                    </a:p>
                  </a:txBody>
                  <a:tcPr anchor="ctr"/>
                </a:tc>
                <a:tc>
                  <a:txBody>
                    <a:bodyPr/>
                    <a:lstStyle/>
                    <a:p>
                      <a:r>
                        <a:rPr lang="en-US" sz="1600" strike="noStrike" dirty="0"/>
                        <a:t>10min</a:t>
                      </a:r>
                    </a:p>
                  </a:txBody>
                  <a:tcPr marT="45712" marB="45712"/>
                </a:tc>
                <a:extLst>
                  <a:ext uri="{0D108BD9-81ED-4DB2-BD59-A6C34878D82A}">
                    <a16:rowId xmlns:a16="http://schemas.microsoft.com/office/drawing/2014/main" val="1724812618"/>
                  </a:ext>
                </a:extLst>
              </a:tr>
              <a:tr h="27938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4025702945"/>
                  </a:ext>
                </a:extLst>
              </a:tr>
              <a:tr h="27938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50min as time permits – to reschedule</a:t>
                      </a:r>
                    </a:p>
                  </a:txBody>
                  <a:tcPr marT="45712" marB="45712"/>
                </a:tc>
                <a:extLst>
                  <a:ext uri="{0D108BD9-81ED-4DB2-BD59-A6C34878D82A}">
                    <a16:rowId xmlns:a16="http://schemas.microsoft.com/office/drawing/2014/main" val="2505749830"/>
                  </a:ext>
                </a:extLst>
              </a:tr>
              <a:tr h="167632">
                <a:tc>
                  <a:txBody>
                    <a:bodyPr/>
                    <a:lstStyle/>
                    <a:p>
                      <a:pPr marL="0" algn="l" defTabSz="914400" rtl="0" eaLnBrk="1" latinLnBrk="0" hangingPunct="1"/>
                      <a:r>
                        <a:rPr lang="en-US" sz="1600" strike="sngStrike" kern="1200" dirty="0">
                          <a:solidFill>
                            <a:schemeClr val="dk1"/>
                          </a:solidFill>
                          <a:effectLst/>
                          <a:latin typeface="+mn-lt"/>
                          <a:ea typeface="+mn-ea"/>
                          <a:cs typeface="+mn-cs"/>
                        </a:rPr>
                        <a:t>11-19-1042</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CR</a:t>
                      </a:r>
                    </a:p>
                  </a:txBody>
                  <a:tcPr marT="45712" marB="45712"/>
                </a:tc>
                <a:tc>
                  <a:txBody>
                    <a:bodyPr/>
                    <a:lstStyle/>
                    <a:p>
                      <a:r>
                        <a:rPr lang="en-US" sz="1600" strike="sngStrike" kern="1200" dirty="0">
                          <a:solidFill>
                            <a:schemeClr val="dk1"/>
                          </a:solidFill>
                          <a:latin typeface="+mn-lt"/>
                          <a:ea typeface="+mn-ea"/>
                          <a:cs typeface="+mn-cs"/>
                        </a:rPr>
                        <a:t>25min </a:t>
                      </a:r>
                      <a:r>
                        <a:rPr lang="en-US" sz="1600" strike="noStrike" kern="1200" dirty="0">
                          <a:solidFill>
                            <a:schemeClr val="dk1"/>
                          </a:solidFill>
                          <a:latin typeface="+mn-lt"/>
                          <a:ea typeface="+mn-ea"/>
                          <a:cs typeface="+mn-cs"/>
                        </a:rPr>
                        <a:t>removed per request.</a:t>
                      </a:r>
                    </a:p>
                  </a:txBody>
                  <a:tcPr marT="45712" marB="45712"/>
                </a:tc>
                <a:extLst>
                  <a:ext uri="{0D108BD9-81ED-4DB2-BD59-A6C34878D82A}">
                    <a16:rowId xmlns:a16="http://schemas.microsoft.com/office/drawing/2014/main" val="2551785093"/>
                  </a:ext>
                </a:extLst>
              </a:tr>
              <a:tr h="0">
                <a:tc>
                  <a:txBody>
                    <a:bodyPr/>
                    <a:lstStyle/>
                    <a:p>
                      <a:pPr marL="0" algn="l" defTabSz="914400" rtl="0" eaLnBrk="1" latinLnBrk="0" hangingPunct="1"/>
                      <a:r>
                        <a:rPr lang="en-US" sz="1600" strike="sngStrike"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a:solidFill>
                            <a:schemeClr val="dk1"/>
                          </a:solidFill>
                          <a:effectLst/>
                          <a:latin typeface="+mn-lt"/>
                          <a:ea typeface="+mn-ea"/>
                          <a:cs typeface="+mn-cs"/>
                        </a:rPr>
                        <a:t>Passive TB Ranging MLME – CR</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a:t>CR</a:t>
                      </a:r>
                    </a:p>
                  </a:txBody>
                  <a:tcPr marT="45712" marB="45712"/>
                </a:tc>
                <a:tc>
                  <a:txBody>
                    <a:bodyPr/>
                    <a:lstStyle/>
                    <a:p>
                      <a:r>
                        <a:rPr lang="en-US" sz="1600" dirty="0"/>
                        <a:t>35min as time permits – removed per request </a:t>
                      </a:r>
                    </a:p>
                  </a:txBody>
                  <a:tcPr marT="45712" marB="45712"/>
                </a:tc>
                <a:extLst>
                  <a:ext uri="{0D108BD9-81ED-4DB2-BD59-A6C34878D82A}">
                    <a16:rowId xmlns:a16="http://schemas.microsoft.com/office/drawing/2014/main" val="81618152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201911-33:</a:t>
            </a:r>
            <a:endParaRPr lang="en-US" sz="2000" dirty="0"/>
          </a:p>
          <a:p>
            <a:pPr marL="0" indent="0"/>
            <a:r>
              <a:rPr lang="en-US" sz="2000" b="0" dirty="0"/>
              <a:t>Move to adopt the resolutions depicted by document 11-19-2009r1 for CIDs 1505, 1506, 1507, 1614, 1701, 1703, 1724, 1757, 1870, 1876, 1897, 1904, 1912, 1928, 1929, 1931, 1932, 1937, 1979, 1987, 1992, 2141, 2216, 2361, 2366, 2369, 2392, 2432, 2496, 2225, 2226 and 1291,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Jerome Henry </a:t>
            </a:r>
          </a:p>
          <a:p>
            <a:pPr marL="0" indent="0"/>
            <a:r>
              <a:rPr lang="en-US" sz="2000" b="0" dirty="0"/>
              <a:t>Results (Y/N/A): 14/0/0</a:t>
            </a:r>
          </a:p>
          <a:p>
            <a:pPr marL="0" indent="0"/>
            <a:r>
              <a:rPr lang="en-US" sz="2000" b="0" dirty="0"/>
              <a:t>Motion passes.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81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201911-34:</a:t>
            </a:r>
            <a:endParaRPr lang="en-US" sz="2000" dirty="0"/>
          </a:p>
          <a:p>
            <a:pPr marL="0" indent="0"/>
            <a:r>
              <a:rPr lang="en-US" sz="2000" b="0" dirty="0"/>
              <a:t>Move to adopt the resolutions depicted by document 11-19-2009r1 for CIDs 1005, 1039, 1042, 1077, 1110, 1128, 1134, 1137, 1140, 1179, 1180, 1183, 1200, 1264, 1292, 1294, 1301, 1320, 1361, 1364 and 1502,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Roy Want </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73650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11-19-2061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201911-35:</a:t>
            </a:r>
            <a:endParaRPr lang="en-US" sz="2000" dirty="0"/>
          </a:p>
          <a:p>
            <a:pPr marL="0" indent="0"/>
            <a:r>
              <a:rPr lang="en-US" sz="2000" b="0" dirty="0"/>
              <a:t>Move to adopt the resolutions depicted by document 11-19-2061r2 for CID 2291, 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Assaf Kasher</a:t>
            </a:r>
          </a:p>
          <a:p>
            <a:pPr marL="0" indent="0"/>
            <a:r>
              <a:rPr lang="en-US" sz="2000" b="0" dirty="0"/>
              <a:t>Results (Y/N/A): 11/1/1</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924206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11-19-1875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201911-36:</a:t>
            </a:r>
            <a:endParaRPr lang="en-US" sz="2000" dirty="0"/>
          </a:p>
          <a:p>
            <a:pPr marL="0" indent="0"/>
            <a:r>
              <a:rPr lang="en-US" sz="2000" b="0" dirty="0"/>
              <a:t>Move to adopt the resolutions depicted by document 11-19-1875r2 for CIDs 1427, 2349 and 1425,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Jerome Henry</a:t>
            </a:r>
          </a:p>
          <a:p>
            <a:pPr marL="0" indent="0"/>
            <a:r>
              <a:rPr lang="en-US" sz="2000" b="0" dirty="0"/>
              <a:t>Results (Y/N/A): 11/0/2</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644184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11-19-2013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201911-37:</a:t>
            </a:r>
            <a:endParaRPr lang="en-US" sz="2000" dirty="0"/>
          </a:p>
          <a:p>
            <a:pPr marL="0" indent="0"/>
            <a:r>
              <a:rPr lang="en-US" sz="2000" b="0" dirty="0"/>
              <a:t>Move to adopt the resolutions depicted by document 11-19-2013r1 for CIDs 1514, 1512, 1541, 1546, 1513, 1521, 1522, 1526, 1527, 1529, 1579, 1517, 1569, 1570, 1511 and 1571, 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05267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Consider going to recirculation ballot (as needed)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30467171"/>
              </p:ext>
            </p:extLst>
          </p:nvPr>
        </p:nvGraphicFramePr>
        <p:xfrm>
          <a:off x="929215" y="1484786"/>
          <a:ext cx="10460568" cy="3238992"/>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600" dirty="0"/>
                        <a:t>11-19-0035</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45min</a:t>
                      </a:r>
                    </a:p>
                  </a:txBody>
                  <a:tcPr marT="45712" marB="45712"/>
                </a:tc>
                <a:extLst>
                  <a:ext uri="{0D108BD9-81ED-4DB2-BD59-A6C34878D82A}">
                    <a16:rowId xmlns:a16="http://schemas.microsoft.com/office/drawing/2014/main" val="3566736445"/>
                  </a:ext>
                </a:extLst>
              </a:tr>
              <a:tr h="376545">
                <a:tc>
                  <a:txBody>
                    <a:bodyPr/>
                    <a:lstStyle/>
                    <a:p>
                      <a:r>
                        <a:rPr lang="en-US" sz="1600" dirty="0"/>
                        <a:t>11-19-2081</a:t>
                      </a:r>
                    </a:p>
                  </a:txBody>
                  <a:tcPr marT="45712" marB="45712"/>
                </a:tc>
                <a:tc>
                  <a:txBody>
                    <a:bodyPr/>
                    <a:lstStyle/>
                    <a:p>
                      <a:r>
                        <a:rPr lang="en-US" sz="16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Catch all remaining </a:t>
                      </a:r>
                    </a:p>
                  </a:txBody>
                  <a:tcPr marT="45712" marB="45712"/>
                </a:tc>
                <a:tc>
                  <a:txBody>
                    <a:bodyPr/>
                    <a:lstStyle/>
                    <a:p>
                      <a:r>
                        <a:rPr lang="en-US" sz="1600" dirty="0"/>
                        <a:t>CR</a:t>
                      </a:r>
                    </a:p>
                  </a:txBody>
                  <a:tcPr marT="45712" marB="45712"/>
                </a:tc>
                <a:tc>
                  <a:txBody>
                    <a:bodyPr/>
                    <a:lstStyle/>
                    <a:p>
                      <a:r>
                        <a:rPr lang="en-US" sz="1600" dirty="0"/>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201911-38:</a:t>
            </a:r>
            <a:endParaRPr lang="en-US" sz="2000" dirty="0"/>
          </a:p>
          <a:p>
            <a:pPr marL="0" indent="0"/>
            <a:r>
              <a:rPr lang="en-US" sz="2000" b="0" dirty="0"/>
              <a:t>Move to adopt the resolutions depicted by document 11-19-0035r12 for CIDs 1578, 1575, 1576, 2287, 1577, 2218, 2212, 2213, and 2340,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433484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201911-39:</a:t>
            </a:r>
            <a:endParaRPr lang="en-US" sz="2000" dirty="0"/>
          </a:p>
          <a:p>
            <a:pPr marL="0" indent="0"/>
            <a:r>
              <a:rPr lang="en-US" sz="2000" b="0" dirty="0"/>
              <a:t>Move to adopt text changes to P802.11az D1.5 identified by document 11-19-0035r12,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9/0/0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40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148036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(30min)</a:t>
            </a:r>
          </a:p>
          <a:p>
            <a:pPr algn="just">
              <a:spcBef>
                <a:spcPct val="20000"/>
              </a:spcBef>
              <a:buFontTx/>
              <a:buChar char="•"/>
            </a:pPr>
            <a:r>
              <a:rPr lang="en-US" altLang="en-US" sz="2000" b="0" dirty="0"/>
              <a:t>Recirculation ballot motion (15min)</a:t>
            </a:r>
          </a:p>
          <a:p>
            <a:pPr algn="just">
              <a:spcBef>
                <a:spcPct val="20000"/>
              </a:spcBef>
              <a:buFontTx/>
              <a:buChar char="•"/>
            </a:pPr>
            <a:r>
              <a:rPr lang="en-US" altLang="en-US" sz="2000" b="0" dirty="0"/>
              <a:t>Setting telecon and review status (15min)</a:t>
            </a:r>
          </a:p>
          <a:p>
            <a:pPr algn="just">
              <a:spcBef>
                <a:spcPct val="20000"/>
              </a:spcBef>
              <a:buFontTx/>
              <a:buChar char="•"/>
            </a:pPr>
            <a:r>
              <a:rPr lang="en-US" altLang="en-US" sz="2000" b="0" dirty="0"/>
              <a:t>Review 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65770806"/>
              </p:ext>
            </p:extLst>
          </p:nvPr>
        </p:nvGraphicFramePr>
        <p:xfrm>
          <a:off x="929215" y="1484786"/>
          <a:ext cx="10460568" cy="30453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8955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0002"/>
                  </a:ext>
                </a:extLst>
              </a:tr>
              <a:tr h="28955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a:t>
                      </a:r>
                    </a:p>
                  </a:txBody>
                  <a:tcPr marT="45712" marB="45712"/>
                </a:tc>
                <a:extLst>
                  <a:ext uri="{0D108BD9-81ED-4DB2-BD59-A6C34878D82A}">
                    <a16:rowId xmlns:a16="http://schemas.microsoft.com/office/drawing/2014/main" val="2882661537"/>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r>
                        <a:rPr lang="en-US" sz="1600" dirty="0"/>
                        <a:t>35min</a:t>
                      </a:r>
                    </a:p>
                  </a:txBody>
                  <a:tcPr marT="45712" marB="45712"/>
                </a:tc>
                <a:extLst>
                  <a:ext uri="{0D108BD9-81ED-4DB2-BD59-A6C34878D82A}">
                    <a16:rowId xmlns:a16="http://schemas.microsoft.com/office/drawing/2014/main" val="10003"/>
                  </a:ext>
                </a:extLst>
              </a:tr>
              <a:tr h="188277">
                <a:tc>
                  <a:txBody>
                    <a:bodyPr/>
                    <a:lstStyle/>
                    <a:p>
                      <a:r>
                        <a:rPr lang="en-US" sz="1400" dirty="0"/>
                        <a:t>11-19-1051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NDP power control and EVM</a:t>
                      </a:r>
                    </a:p>
                  </a:txBody>
                  <a:tcPr marT="45712" marB="45712"/>
                </a:tc>
                <a:tc>
                  <a:txBody>
                    <a:bodyPr/>
                    <a:lstStyle/>
                    <a:p>
                      <a:r>
                        <a:rPr lang="en-US" sz="1400" dirty="0"/>
                        <a:t>Technical</a:t>
                      </a:r>
                    </a:p>
                  </a:txBody>
                  <a:tcPr marT="45712" marB="45712"/>
                </a:tc>
                <a:tc>
                  <a:txBody>
                    <a:bodyPr/>
                    <a:lstStyle/>
                    <a:p>
                      <a:r>
                        <a:rPr lang="en-US" sz="1600" dirty="0"/>
                        <a:t>30min –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11-19-1902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201911-41:</a:t>
            </a:r>
            <a:endParaRPr lang="en-US" sz="2000" dirty="0"/>
          </a:p>
          <a:p>
            <a:pPr marL="0" indent="0"/>
            <a:r>
              <a:rPr lang="en-US" sz="2000" b="0" dirty="0"/>
              <a:t>Move to adopt the resolutions depicted by document 11-19-1902r3 for CID 1918,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Qinghua Li</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264028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8D3C-C917-4BAB-8046-FE6C551962D8}"/>
              </a:ext>
            </a:extLst>
          </p:cNvPr>
          <p:cNvSpPr>
            <a:spLocks noGrp="1"/>
          </p:cNvSpPr>
          <p:nvPr>
            <p:ph type="title"/>
          </p:nvPr>
        </p:nvSpPr>
        <p:spPr>
          <a:xfrm>
            <a:off x="914401" y="685801"/>
            <a:ext cx="10361084" cy="582959"/>
          </a:xfrm>
        </p:spPr>
        <p:txBody>
          <a:bodyPr/>
          <a:lstStyle/>
          <a:p>
            <a:r>
              <a:rPr lang="en-US" dirty="0"/>
              <a:t>WG Recirculation Ballot</a:t>
            </a:r>
          </a:p>
        </p:txBody>
      </p:sp>
      <p:sp>
        <p:nvSpPr>
          <p:cNvPr id="3" name="Content Placeholder 2">
            <a:extLst>
              <a:ext uri="{FF2B5EF4-FFF2-40B4-BE49-F238E27FC236}">
                <a16:creationId xmlns:a16="http://schemas.microsoft.com/office/drawing/2014/main" id="{88687DB9-FD5B-487B-9A23-A4BF760A6E00}"/>
              </a:ext>
            </a:extLst>
          </p:cNvPr>
          <p:cNvSpPr>
            <a:spLocks noGrp="1"/>
          </p:cNvSpPr>
          <p:nvPr>
            <p:ph idx="1"/>
          </p:nvPr>
        </p:nvSpPr>
        <p:spPr>
          <a:xfrm>
            <a:off x="914401" y="1484785"/>
            <a:ext cx="10361084" cy="4609630"/>
          </a:xfrm>
        </p:spPr>
        <p:txBody>
          <a:bodyPr/>
          <a:lstStyle/>
          <a:p>
            <a:r>
              <a:rPr lang="en-US" dirty="0"/>
              <a:t>Motion 201911-42</a:t>
            </a:r>
          </a:p>
          <a:p>
            <a:pPr>
              <a:buFont typeface="Arial" panose="020B0604020202020204" pitchFamily="34" charset="0"/>
              <a:buChar char="•"/>
            </a:pPr>
            <a:r>
              <a:rPr lang="en-US" b="0" dirty="0"/>
              <a:t>Having approved comment resolutions for all of the comments received from LB240 on P802.11az D1.0 as contained in document 11-19-431r12 and 11-19-1713r10,</a:t>
            </a:r>
          </a:p>
          <a:p>
            <a:r>
              <a:rPr lang="en-US" b="0" dirty="0"/>
              <a:t>•	Instruct the editor to prepare Draft 2.0 incorporating these resolutions and,</a:t>
            </a:r>
          </a:p>
          <a:p>
            <a:r>
              <a:rPr lang="en-US" b="0" dirty="0"/>
              <a:t>•	Approve a 15 day Working Group Recirculation Ballot asking the question “Should </a:t>
            </a:r>
            <a:r>
              <a:rPr lang="en-US" b="0" dirty="0" err="1"/>
              <a:t>TGaz</a:t>
            </a:r>
            <a:r>
              <a:rPr lang="en-US" b="0" dirty="0"/>
              <a:t> D2.0 be forwarded to Sponsor Ballot?”</a:t>
            </a:r>
          </a:p>
          <a:p>
            <a:endParaRPr lang="en-US" b="0" dirty="0"/>
          </a:p>
          <a:p>
            <a:r>
              <a:rPr lang="en-US" b="0" dirty="0"/>
              <a:t>Moved: Christian Berger</a:t>
            </a:r>
          </a:p>
          <a:p>
            <a:r>
              <a:rPr lang="en-US" b="0" dirty="0"/>
              <a:t>Second: Roy Want</a:t>
            </a:r>
          </a:p>
          <a:p>
            <a:r>
              <a:rPr lang="en-US" b="0" dirty="0"/>
              <a:t>Results (Y/N/A): 12/0/0</a:t>
            </a:r>
          </a:p>
          <a:p>
            <a:r>
              <a:rPr lang="en-US" b="0" dirty="0"/>
              <a:t>Motion passes. </a:t>
            </a:r>
          </a:p>
        </p:txBody>
      </p:sp>
      <p:sp>
        <p:nvSpPr>
          <p:cNvPr id="4" name="Slide Number Placeholder 3">
            <a:extLst>
              <a:ext uri="{FF2B5EF4-FFF2-40B4-BE49-F238E27FC236}">
                <a16:creationId xmlns:a16="http://schemas.microsoft.com/office/drawing/2014/main" id="{56EA3BCF-CCC7-4880-89C3-980DFC19908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BC38ECFF-C7C6-494C-BE7F-91AABDD5C12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2F62AF-B2A5-42BC-AECE-0144FF8A979C}"/>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334908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Completed LB240 and initiated a recirculation ballot for P802.11az.</a:t>
            </a:r>
          </a:p>
          <a:p>
            <a:pPr>
              <a:buFont typeface="Arial" panose="020B0604020202020204" pitchFamily="34" charset="0"/>
              <a:buChar char="•"/>
            </a:pPr>
            <a:r>
              <a:rPr lang="en-US" b="0" dirty="0"/>
              <a:t>Adopted resolutions to 258 technical comments.</a:t>
            </a:r>
          </a:p>
          <a:p>
            <a:pPr>
              <a:buFont typeface="Arial" panose="020B0604020202020204" pitchFamily="34" charset="0"/>
              <a:buChar char="•"/>
            </a:pPr>
            <a:r>
              <a:rPr lang="en-US" b="0" dirty="0"/>
              <a:t>Group met and reviewed a total of 28 submissions and run &gt;40 motions.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293558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January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 a new draft standard P802.11az D2.0.</a:t>
            </a:r>
          </a:p>
          <a:p>
            <a:pPr>
              <a:buFont typeface="Arial" panose="020B0604020202020204" pitchFamily="34" charset="0"/>
              <a:buChar char="•"/>
            </a:pPr>
            <a:r>
              <a:rPr lang="en-US" b="0" dirty="0"/>
              <a:t>Execute WG recirculation ballot.</a:t>
            </a:r>
          </a:p>
          <a:p>
            <a:pPr>
              <a:buFont typeface="Arial" panose="020B0604020202020204" pitchFamily="34" charset="0"/>
              <a:buChar char="•"/>
            </a:pPr>
            <a:r>
              <a:rPr lang="en-US" b="0" dirty="0"/>
              <a:t>Review recirculation ballot results. </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40214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Meeting Goals</a:t>
            </a:r>
          </a:p>
        </p:txBody>
      </p:sp>
      <p:sp>
        <p:nvSpPr>
          <p:cNvPr id="3" name="Content Placeholder 2"/>
          <p:cNvSpPr>
            <a:spLocks noGrp="1"/>
          </p:cNvSpPr>
          <p:nvPr>
            <p:ph idx="1"/>
          </p:nvPr>
        </p:nvSpPr>
        <p:spPr/>
        <p:txBody>
          <a:bodyPr/>
          <a:lstStyle/>
          <a:p>
            <a:pPr marL="0" indent="0"/>
            <a:r>
              <a:rPr lang="en-US" dirty="0"/>
              <a:t>Motion </a:t>
            </a:r>
            <a:r>
              <a:rPr lang="en-US" b="0" dirty="0"/>
              <a:t>201911-43</a:t>
            </a:r>
            <a:endParaRPr lang="en-US" dirty="0"/>
          </a:p>
          <a:p>
            <a:pPr marL="0" indent="0"/>
            <a:r>
              <a:rPr lang="en-US" b="0" dirty="0"/>
              <a:t>We commit to the </a:t>
            </a:r>
            <a:r>
              <a:rPr lang="en-US" b="0" dirty="0" err="1"/>
              <a:t>TGaz</a:t>
            </a:r>
            <a:r>
              <a:rPr lang="en-US" b="0" dirty="0"/>
              <a:t> meeting goals depicted in slide 97 of submission 11-19-1713r10.</a:t>
            </a:r>
          </a:p>
          <a:p>
            <a:pPr marL="0" indent="0"/>
            <a:r>
              <a:rPr lang="en-US" b="0" dirty="0"/>
              <a:t> </a:t>
            </a:r>
          </a:p>
          <a:p>
            <a:pPr marL="0" indent="0"/>
            <a:r>
              <a:rPr lang="en-US" b="0" dirty="0"/>
              <a:t>Moved: Qinghua Li </a:t>
            </a:r>
          </a:p>
          <a:p>
            <a:pPr marL="0" indent="0"/>
            <a:r>
              <a:rPr lang="en-US" b="0" dirty="0"/>
              <a:t>Second: Ganesh Venkatesan</a:t>
            </a:r>
          </a:p>
          <a:p>
            <a:pPr marL="0" indent="0"/>
            <a:r>
              <a:rPr lang="en-US" b="0" dirty="0"/>
              <a:t>Results (Y/N/A): 12/0/0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078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98356</TotalTime>
  <Words>9685</Words>
  <Application>Microsoft Office PowerPoint</Application>
  <PresentationFormat>Widescreen</PresentationFormat>
  <Paragraphs>2098</Paragraphs>
  <Slides>130</Slides>
  <Notes>28</Notes>
  <HiddenSlides>22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37"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Submission 11-19-1717</vt:lpstr>
      <vt:lpstr>Submission 11-19-1991</vt:lpstr>
      <vt:lpstr>Reminder to do attendance</vt:lpstr>
      <vt:lpstr>Recess</vt:lpstr>
      <vt:lpstr>Meeting Slot # 5 discussion items</vt:lpstr>
      <vt:lpstr>Meeting Slot # 5 discussion items</vt:lpstr>
      <vt:lpstr>Submission 11-19-2009</vt:lpstr>
      <vt:lpstr>Submission 11-19-2009</vt:lpstr>
      <vt:lpstr>Submission 11-19-2061</vt:lpstr>
      <vt:lpstr>Submission 11-19-1875</vt:lpstr>
      <vt:lpstr>Submission 11-19-2013</vt:lpstr>
      <vt:lpstr>Reminder to do attendance</vt:lpstr>
      <vt:lpstr>Recess</vt:lpstr>
      <vt:lpstr>Meeting Slot # 6 discussion items</vt:lpstr>
      <vt:lpstr>Meeting Slot # 6 discussion items</vt:lpstr>
      <vt:lpstr>Submission 11-19-0035</vt:lpstr>
      <vt:lpstr>Submission 11-19-0035</vt:lpstr>
      <vt:lpstr>Submission 11-19-2081</vt:lpstr>
      <vt:lpstr>Reminder to do attendance</vt:lpstr>
      <vt:lpstr>Recess</vt:lpstr>
      <vt:lpstr>Meeting Slot # 7 discussion items</vt:lpstr>
      <vt:lpstr>Meeting Slot # 7 discussion items</vt:lpstr>
      <vt:lpstr>Submission 11-19-1902</vt:lpstr>
      <vt:lpstr>WG Recirculation Ballot</vt:lpstr>
      <vt:lpstr>TG Status And Work Completed</vt:lpstr>
      <vt:lpstr>Meeting Goals towards January meeting </vt:lpstr>
      <vt:lpstr>January Meeting Goals</vt:lpstr>
      <vt:lpstr>Timelines - Revised</vt:lpstr>
      <vt:lpstr>Timelines - Revised</vt:lpstr>
      <vt:lpstr>Timelines</vt:lpstr>
      <vt:lpstr>Teleconference Schedule</vt:lpstr>
      <vt:lpstr>Submission 11-19-2081</vt:lpstr>
      <vt:lpstr>TGaz process going forward</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845</cp:revision>
  <cp:lastPrinted>1601-01-01T00:00:00Z</cp:lastPrinted>
  <dcterms:created xsi:type="dcterms:W3CDTF">2018-08-06T10:28:59Z</dcterms:created>
  <dcterms:modified xsi:type="dcterms:W3CDTF">2019-11-15T00:40:22Z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2019-11-14 20:01:14Z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