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0"/>
  </p:notesMasterIdLst>
  <p:handoutMasterIdLst>
    <p:handoutMasterId r:id="rId13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446" r:id="rId23"/>
    <p:sldId id="346" r:id="rId24"/>
    <p:sldId id="347" r:id="rId25"/>
    <p:sldId id="440" r:id="rId26"/>
    <p:sldId id="442" r:id="rId27"/>
    <p:sldId id="348" r:id="rId28"/>
    <p:sldId id="349" r:id="rId29"/>
    <p:sldId id="350" r:id="rId30"/>
    <p:sldId id="351" r:id="rId31"/>
    <p:sldId id="435" r:id="rId32"/>
    <p:sldId id="436" r:id="rId33"/>
    <p:sldId id="410" r:id="rId34"/>
    <p:sldId id="411" r:id="rId35"/>
    <p:sldId id="412" r:id="rId36"/>
    <p:sldId id="413" r:id="rId37"/>
    <p:sldId id="414" r:id="rId38"/>
    <p:sldId id="417" r:id="rId39"/>
    <p:sldId id="418" r:id="rId40"/>
    <p:sldId id="419" r:id="rId41"/>
    <p:sldId id="420" r:id="rId42"/>
    <p:sldId id="421" r:id="rId43"/>
    <p:sldId id="422" r:id="rId44"/>
    <p:sldId id="423" r:id="rId45"/>
    <p:sldId id="424" r:id="rId46"/>
    <p:sldId id="425" r:id="rId47"/>
    <p:sldId id="426" r:id="rId48"/>
    <p:sldId id="427" r:id="rId49"/>
    <p:sldId id="437" r:id="rId50"/>
    <p:sldId id="430" r:id="rId51"/>
    <p:sldId id="431" r:id="rId52"/>
    <p:sldId id="432" r:id="rId53"/>
    <p:sldId id="438" r:id="rId54"/>
    <p:sldId id="439" r:id="rId55"/>
    <p:sldId id="441" r:id="rId56"/>
    <p:sldId id="443" r:id="rId57"/>
    <p:sldId id="444" r:id="rId58"/>
    <p:sldId id="445" r:id="rId59"/>
    <p:sldId id="352" r:id="rId60"/>
    <p:sldId id="353" r:id="rId61"/>
    <p:sldId id="373" r:id="rId62"/>
    <p:sldId id="354" r:id="rId63"/>
    <p:sldId id="376" r:id="rId64"/>
    <p:sldId id="449" r:id="rId65"/>
    <p:sldId id="450" r:id="rId66"/>
    <p:sldId id="451" r:id="rId67"/>
    <p:sldId id="452" r:id="rId68"/>
    <p:sldId id="448" r:id="rId69"/>
    <p:sldId id="361" r:id="rId70"/>
    <p:sldId id="362" r:id="rId71"/>
    <p:sldId id="355" r:id="rId72"/>
    <p:sldId id="377" r:id="rId73"/>
    <p:sldId id="453" r:id="rId74"/>
    <p:sldId id="454" r:id="rId75"/>
    <p:sldId id="363" r:id="rId76"/>
    <p:sldId id="364" r:id="rId77"/>
    <p:sldId id="386" r:id="rId78"/>
    <p:sldId id="356" r:id="rId79"/>
    <p:sldId id="455" r:id="rId80"/>
    <p:sldId id="456" r:id="rId81"/>
    <p:sldId id="457" r:id="rId82"/>
    <p:sldId id="458" r:id="rId83"/>
    <p:sldId id="459" r:id="rId84"/>
    <p:sldId id="365" r:id="rId85"/>
    <p:sldId id="366" r:id="rId86"/>
    <p:sldId id="387" r:id="rId87"/>
    <p:sldId id="389" r:id="rId88"/>
    <p:sldId id="461" r:id="rId89"/>
    <p:sldId id="462" r:id="rId90"/>
    <p:sldId id="463" r:id="rId91"/>
    <p:sldId id="367" r:id="rId92"/>
    <p:sldId id="368" r:id="rId93"/>
    <p:sldId id="390" r:id="rId94"/>
    <p:sldId id="358" r:id="rId95"/>
    <p:sldId id="460" r:id="rId96"/>
    <p:sldId id="464" r:id="rId97"/>
    <p:sldId id="465" r:id="rId98"/>
    <p:sldId id="466" r:id="rId99"/>
    <p:sldId id="467" r:id="rId100"/>
    <p:sldId id="468" r:id="rId101"/>
    <p:sldId id="369" r:id="rId102"/>
    <p:sldId id="469" r:id="rId103"/>
    <p:sldId id="470" r:id="rId104"/>
    <p:sldId id="471" r:id="rId105"/>
    <p:sldId id="370" r:id="rId106"/>
    <p:sldId id="392" r:id="rId107"/>
    <p:sldId id="359" r:id="rId108"/>
    <p:sldId id="393" r:id="rId109"/>
    <p:sldId id="396" r:id="rId110"/>
    <p:sldId id="397" r:id="rId111"/>
    <p:sldId id="391" r:id="rId112"/>
    <p:sldId id="398" r:id="rId113"/>
    <p:sldId id="399" r:id="rId114"/>
    <p:sldId id="400" r:id="rId115"/>
    <p:sldId id="401" r:id="rId116"/>
    <p:sldId id="404" r:id="rId117"/>
    <p:sldId id="403" r:id="rId118"/>
    <p:sldId id="405" r:id="rId119"/>
    <p:sldId id="406" r:id="rId120"/>
    <p:sldId id="371" r:id="rId121"/>
    <p:sldId id="372" r:id="rId122"/>
    <p:sldId id="312" r:id="rId123"/>
    <p:sldId id="259" r:id="rId124"/>
    <p:sldId id="260" r:id="rId125"/>
    <p:sldId id="261" r:id="rId126"/>
    <p:sldId id="262" r:id="rId127"/>
    <p:sldId id="263" r:id="rId128"/>
    <p:sldId id="264" r:id="rId1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 id="446"/>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443"/>
            <p14:sldId id="444"/>
            <p14:sldId id="445"/>
            <p14:sldId id="352"/>
            <p14:sldId id="353"/>
          </p14:sldIdLst>
        </p14:section>
        <p14:section name="Slot#3" id="{5D49AB48-9724-48C6-97B3-577374A1C2CA}">
          <p14:sldIdLst>
            <p14:sldId id="373"/>
            <p14:sldId id="354"/>
            <p14:sldId id="376"/>
            <p14:sldId id="449"/>
            <p14:sldId id="450"/>
            <p14:sldId id="451"/>
            <p14:sldId id="452"/>
            <p14:sldId id="448"/>
            <p14:sldId id="361"/>
            <p14:sldId id="362"/>
          </p14:sldIdLst>
        </p14:section>
        <p14:section name="Slot#4" id="{6193A2DF-E32F-40FC-A604-C1274D537662}">
          <p14:sldIdLst>
            <p14:sldId id="355"/>
            <p14:sldId id="377"/>
            <p14:sldId id="453"/>
            <p14:sldId id="454"/>
            <p14:sldId id="363"/>
            <p14:sldId id="364"/>
          </p14:sldIdLst>
        </p14:section>
        <p14:section name="Slot#5" id="{D51E15C0-1BE5-4B71-8375-F6B1D2A3FFBF}">
          <p14:sldIdLst>
            <p14:sldId id="386"/>
            <p14:sldId id="356"/>
            <p14:sldId id="455"/>
            <p14:sldId id="456"/>
            <p14:sldId id="457"/>
            <p14:sldId id="458"/>
            <p14:sldId id="459"/>
            <p14:sldId id="365"/>
            <p14:sldId id="366"/>
          </p14:sldIdLst>
        </p14:section>
        <p14:section name="Slot #6" id="{C6C71488-E606-43ED-9503-8F91C556A2EE}">
          <p14:sldIdLst>
            <p14:sldId id="387"/>
            <p14:sldId id="389"/>
            <p14:sldId id="461"/>
            <p14:sldId id="462"/>
            <p14:sldId id="463"/>
            <p14:sldId id="367"/>
            <p14:sldId id="368"/>
          </p14:sldIdLst>
        </p14:section>
        <p14:section name="Slot#7" id="{D59D5964-9646-4C25-959D-E55F97EAE577}">
          <p14:sldIdLst>
            <p14:sldId id="390"/>
            <p14:sldId id="358"/>
            <p14:sldId id="460"/>
            <p14:sldId id="464"/>
            <p14:sldId id="465"/>
            <p14:sldId id="466"/>
            <p14:sldId id="467"/>
            <p14:sldId id="468"/>
            <p14:sldId id="369"/>
            <p14:sldId id="469"/>
            <p14:sldId id="470"/>
            <p14:sldId id="471"/>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27" autoAdjust="0"/>
    <p:restoredTop sz="94660"/>
  </p:normalViewPr>
  <p:slideViewPr>
    <p:cSldViewPr>
      <p:cViewPr varScale="1">
        <p:scale>
          <a:sx n="64" d="100"/>
          <a:sy n="64" d="100"/>
        </p:scale>
        <p:origin x="332"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78</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94</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1351864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725560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107</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112</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153781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41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351772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324542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8921441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2140075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61574740"/>
              </p:ext>
            </p:extLst>
          </p:nvPr>
        </p:nvGraphicFramePr>
        <p:xfrm>
          <a:off x="914401" y="1260086"/>
          <a:ext cx="10460567" cy="49680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r h="0">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559601871"/>
                  </a:ext>
                </a:extLst>
              </a:tr>
              <a:tr h="0">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8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28371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9916129"/>
              </p:ext>
            </p:extLst>
          </p:nvPr>
        </p:nvGraphicFramePr>
        <p:xfrm>
          <a:off x="914401" y="1260086"/>
          <a:ext cx="10460567" cy="13715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609855061"/>
                  </a:ext>
                </a:extLst>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nchor="ctr"/>
                </a:tc>
                <a:extLst>
                  <a:ext uri="{0D108BD9-81ED-4DB2-BD59-A6C34878D82A}">
                    <a16:rowId xmlns:a16="http://schemas.microsoft.com/office/drawing/2014/main" val="3838295324"/>
                  </a:ext>
                </a:extLst>
              </a:tr>
            </a:tbl>
          </a:graphicData>
        </a:graphic>
      </p:graphicFrame>
    </p:spTree>
    <p:extLst>
      <p:ext uri="{BB962C8B-B14F-4D97-AF65-F5344CB8AC3E}">
        <p14:creationId xmlns:p14="http://schemas.microsoft.com/office/powerpoint/2010/main" val="84484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(10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telecons (75min)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0426718"/>
              </p:ext>
            </p:extLst>
          </p:nvPr>
        </p:nvGraphicFramePr>
        <p:xfrm>
          <a:off x="929215" y="1484786"/>
          <a:ext cx="10460568" cy="46606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r h="188277">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4084882846"/>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190522145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400" b="1" dirty="0">
                <a:solidFill>
                  <a:srgbClr val="FF0000"/>
                </a:solidFill>
              </a:rPr>
              <a:t>85</a:t>
            </a:r>
            <a:endParaRPr lang="en-US" sz="2200" b="1" dirty="0">
              <a:solidFill>
                <a:srgbClr val="FF0000"/>
              </a:solidFill>
            </a:endParaRP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1</a:t>
            </a:r>
          </a:p>
          <a:p>
            <a:pPr marL="800100" lvl="1" indent="-342900">
              <a:buFont typeface="Arial" panose="020B0604020202020204" pitchFamily="34" charset="0"/>
              <a:buChar char="•"/>
            </a:pPr>
            <a:r>
              <a:rPr lang="en-US" dirty="0">
                <a:solidFill>
                  <a:schemeClr val="tx1"/>
                </a:solidFill>
              </a:rPr>
              <a:t>Tianyu – 2</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- 18</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 Jerome Henry</a:t>
            </a:r>
          </a:p>
          <a:p>
            <a:r>
              <a:rPr lang="en-US" b="0" dirty="0"/>
              <a:t>Seconded by: Roy Want </a:t>
            </a:r>
          </a:p>
          <a:p>
            <a:r>
              <a:rPr lang="en-US" b="0" dirty="0"/>
              <a:t>Results (Y/N/A): 12/0/0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r>
              <a:rPr lang="en-US" b="0" dirty="0"/>
              <a:t>Moved by: Jerome Henry</a:t>
            </a:r>
          </a:p>
          <a:p>
            <a:r>
              <a:rPr lang="en-US" b="0" dirty="0"/>
              <a:t>Seconded by: Qinghua Li</a:t>
            </a:r>
          </a:p>
          <a:p>
            <a:r>
              <a:rPr lang="en-US" b="0" dirty="0"/>
              <a:t>Results (Y/N/A): 14/0/1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 Qinghua Li </a:t>
            </a:r>
          </a:p>
          <a:p>
            <a:r>
              <a:rPr lang="en-US" b="0" dirty="0"/>
              <a:t>Seconded by: Jerome Henry</a:t>
            </a:r>
          </a:p>
          <a:p>
            <a:r>
              <a:rPr lang="en-US" b="0" dirty="0"/>
              <a:t>Results (Y/N/A): 13/0/1</a:t>
            </a:r>
          </a:p>
          <a:p>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 Jerome Henry</a:t>
            </a:r>
          </a:p>
          <a:p>
            <a:r>
              <a:rPr lang="en-US" b="0" dirty="0"/>
              <a:t>Seconded by: Qinghua Li</a:t>
            </a:r>
          </a:p>
          <a:p>
            <a:r>
              <a:rPr lang="en-US" b="0" dirty="0"/>
              <a:t>Results (Y/N/A): 12/0/1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11-19/1811 “TGaz-telecon-minutes-October-November-2019” posted to Mentor on Nov. 4</a:t>
            </a:r>
            <a:r>
              <a:rPr lang="en-US" sz="2000" b="0" baseline="30000" dirty="0"/>
              <a:t>th</a:t>
            </a:r>
            <a:r>
              <a:rPr lang="en-US" sz="2000" b="0" dirty="0"/>
              <a:t> 2019. </a:t>
            </a:r>
          </a:p>
          <a:p>
            <a:endParaRPr lang="en-US" sz="2000" dirty="0"/>
          </a:p>
          <a:p>
            <a:r>
              <a:rPr lang="en-US" sz="2000" dirty="0"/>
              <a:t>Motion </a:t>
            </a:r>
            <a:r>
              <a:rPr lang="en-US" sz="2000" b="0" dirty="0"/>
              <a:t>201911-05:</a:t>
            </a:r>
            <a:endParaRPr lang="en-US" sz="2000" dirty="0"/>
          </a:p>
          <a:p>
            <a:pPr marL="0" indent="0"/>
            <a:r>
              <a:rPr lang="en-US" sz="2000" b="0" dirty="0"/>
              <a:t>Move to approve document 11-19/1811r0 as </a:t>
            </a:r>
            <a:r>
              <a:rPr lang="en-US" sz="2000" b="0" dirty="0" err="1"/>
              <a:t>TGaz</a:t>
            </a:r>
            <a:r>
              <a:rPr lang="en-US" sz="2000" b="0" dirty="0"/>
              <a:t> meeting minutes for the Oct. 30</a:t>
            </a:r>
            <a:r>
              <a:rPr lang="en-US" sz="2000" b="0" baseline="30000" dirty="0"/>
              <a:t>th</a:t>
            </a:r>
            <a:r>
              <a:rPr lang="en-US" sz="2000" b="0" dirty="0"/>
              <a:t> telecon. </a:t>
            </a:r>
          </a:p>
          <a:p>
            <a:pPr marL="0" indent="0"/>
            <a:endParaRPr lang="en-US" sz="1800" b="0" dirty="0"/>
          </a:p>
          <a:p>
            <a:r>
              <a:rPr lang="en-US" sz="2000" b="0" dirty="0"/>
              <a:t>Moved by: Qinghua Li </a:t>
            </a:r>
          </a:p>
          <a:p>
            <a:r>
              <a:rPr lang="en-US" sz="2000" b="0" dirty="0"/>
              <a:t>Seconded by: Jerome Henry</a:t>
            </a:r>
          </a:p>
          <a:p>
            <a:r>
              <a:rPr lang="en-US" sz="2000" b="0" dirty="0"/>
              <a:t>Results (Y/N/A): 13/0/1</a:t>
            </a:r>
          </a:p>
          <a:p>
            <a:r>
              <a:rPr lang="en-US" sz="2000" b="0" dirty="0"/>
              <a:t>Motion passes.</a:t>
            </a:r>
          </a:p>
          <a:p>
            <a:endParaRPr lang="en-US" sz="2000" b="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 Feng Jiang</a:t>
            </a:r>
          </a:p>
          <a:p>
            <a:pPr marL="0" indent="0"/>
            <a:r>
              <a:rPr lang="en-US" sz="2000" b="0" dirty="0"/>
              <a:t>Second: Erik Lindskog</a:t>
            </a:r>
          </a:p>
          <a:p>
            <a:pPr marL="0" indent="0"/>
            <a:r>
              <a:rPr lang="en-US" sz="2000" b="0" dirty="0"/>
              <a:t>Results (Y/N/A): 12/0/1</a:t>
            </a:r>
          </a:p>
          <a:p>
            <a:pPr marL="0" indent="0"/>
            <a:r>
              <a:rPr lang="en-US" sz="2000" b="0" dirty="0"/>
              <a:t>Motion passes.</a:t>
            </a:r>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201911-07:</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Jerome Henry</a:t>
            </a:r>
          </a:p>
          <a:p>
            <a:pPr marL="0" indent="0"/>
            <a:r>
              <a:rPr lang="en-US" sz="2000" b="0" dirty="0"/>
              <a:t>Results (Y/N/A): 10/0/1 </a:t>
            </a:r>
          </a:p>
          <a:p>
            <a:pPr marL="0" indent="0"/>
            <a:r>
              <a:rPr lang="en-US" sz="2000" b="0" dirty="0"/>
              <a:t>Motion passes</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 </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11-19-1584r3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10/0/2</a:t>
            </a:r>
          </a:p>
          <a:p>
            <a:pPr marL="0" indent="0"/>
            <a:r>
              <a:rPr lang="en-US" sz="2000" b="0" dirty="0"/>
              <a:t>Motion passes</a:t>
            </a:r>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10/0/1</a:t>
            </a:r>
          </a:p>
          <a:p>
            <a:pPr marL="0" indent="0"/>
            <a:r>
              <a:rPr lang="en-US" sz="2000" b="0" dirty="0"/>
              <a:t>Motion passes.</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Christian Berger</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r>
              <a:rPr lang="en-US" sz="2000" b="0" dirty="0"/>
              <a:t>Moved: Ganesh Venkatesan</a:t>
            </a:r>
          </a:p>
          <a:p>
            <a:pPr marL="0" indent="0"/>
            <a:r>
              <a:rPr lang="en-US" sz="2000" b="0" dirty="0"/>
              <a:t>Second: Qinghua Li </a:t>
            </a:r>
          </a:p>
          <a:p>
            <a:pPr marL="0" indent="0"/>
            <a:r>
              <a:rPr lang="en-US" sz="2000" b="0" dirty="0"/>
              <a:t>Results (Y/N/A): 10/0/0</a:t>
            </a:r>
          </a:p>
          <a:p>
            <a:pPr marL="0" indent="0"/>
            <a:r>
              <a:rPr lang="en-US" sz="2000" b="0" dirty="0"/>
              <a:t>Motion passes.</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 Feng Jiang </a:t>
            </a:r>
          </a:p>
          <a:p>
            <a:pPr marL="0" indent="0"/>
            <a:r>
              <a:rPr lang="en-US" sz="2000" b="0" dirty="0"/>
              <a:t>Second: Qinghua Li</a:t>
            </a:r>
          </a:p>
          <a:p>
            <a:pPr marL="0" indent="0"/>
            <a:r>
              <a:rPr lang="en-US" sz="2000" b="0" dirty="0"/>
              <a:t>Results (Y/N/A): 10/0/1</a:t>
            </a:r>
          </a:p>
          <a:p>
            <a:pPr marL="0" indent="0"/>
            <a:r>
              <a:rPr lang="en-US" sz="2000" b="0" dirty="0"/>
              <a:t>Motion passes.</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 Ganesh Venkatesan </a:t>
            </a:r>
          </a:p>
          <a:p>
            <a:pPr marL="0" indent="0"/>
            <a:r>
              <a:rPr lang="en-US" sz="2000" b="0" dirty="0"/>
              <a:t>Second: Dibakar Das</a:t>
            </a:r>
          </a:p>
          <a:p>
            <a:pPr marL="0" indent="0"/>
            <a:r>
              <a:rPr lang="en-US" sz="2000" b="0" dirty="0"/>
              <a:t>Results (Y/N/A): 10/0/1</a:t>
            </a:r>
          </a:p>
          <a:p>
            <a:pPr marL="0" indent="0"/>
            <a:r>
              <a:rPr lang="en-US" sz="2000" b="0" dirty="0"/>
              <a:t>Motion passes.</a:t>
            </a:r>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LB240-Secure-EDMG-FTM-CIDs-v2</a:t>
            </a:r>
            <a:endParaRPr lang="en-US" sz="2000" b="0" dirty="0"/>
          </a:p>
          <a:p>
            <a:pPr marL="0" indent="0"/>
            <a:endParaRPr lang="en-US" sz="2000" dirty="0"/>
          </a:p>
          <a:p>
            <a:pPr marL="0" indent="0"/>
            <a:r>
              <a:rPr lang="en-US" sz="2000" dirty="0"/>
              <a:t>Motion </a:t>
            </a:r>
            <a:r>
              <a:rPr lang="en-US" sz="2000" b="0" dirty="0"/>
              <a:t>201911-19:</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201911-20:</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 Eric Lindskog</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Dibakar Das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 Dibakar Das</a:t>
            </a:r>
          </a:p>
          <a:p>
            <a:pPr marL="0" indent="0"/>
            <a:r>
              <a:rPr lang="en-US" sz="2000" b="0" dirty="0"/>
              <a:t>Second: </a:t>
            </a:r>
            <a:r>
              <a:rPr lang="en-US" sz="2000" b="0" dirty="0" err="1"/>
              <a:t>Genesh</a:t>
            </a:r>
            <a:r>
              <a:rPr lang="en-US" sz="2000" b="0" dirty="0"/>
              <a:t> Venkatesan</a:t>
            </a:r>
          </a:p>
          <a:p>
            <a:pPr marL="0" indent="0"/>
            <a:r>
              <a:rPr lang="en-US" sz="2000" b="0" dirty="0"/>
              <a:t>Results (Y/N/A): 10/0/0</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Erik Lindskog </a:t>
            </a:r>
          </a:p>
          <a:p>
            <a:pPr marL="0" indent="0"/>
            <a:r>
              <a:rPr lang="en-US" sz="2000" b="0" dirty="0"/>
              <a:t>Results (Y/N/A): 10/0/1 </a:t>
            </a:r>
          </a:p>
          <a:p>
            <a:pPr marL="0" indent="0"/>
            <a:r>
              <a:rPr lang="en-US" sz="2000" b="0" dirty="0"/>
              <a:t>Motion passes</a:t>
            </a:r>
            <a:endParaRPr lang="en-US" sz="1600" b="0" dirty="0"/>
          </a:p>
          <a:p>
            <a:pPr marL="0" indent="0"/>
            <a:r>
              <a:rPr lang="en-US" sz="1600" b="0" dirty="0"/>
              <a:t>Results from the Nov. meeting ad hoc slot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11-19-1937 Resolutions to a few LB240 Comments (Part-10)</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11-19-1937r1 for CIDs 1643, 1649, 1774, 1778 and 1780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 11/0/1</a:t>
            </a:r>
          </a:p>
          <a:p>
            <a:pPr marL="0" indent="0"/>
            <a:r>
              <a:rPr lang="en-US" sz="2000" b="0" dirty="0"/>
              <a:t>Motion passes.</a:t>
            </a:r>
            <a:endParaRPr lang="en-US" sz="1600" b="0" dirty="0"/>
          </a:p>
          <a:p>
            <a:pPr marL="0" indent="0"/>
            <a:r>
              <a:rPr lang="en-US" sz="1600" b="0" dirty="0"/>
              <a:t>Results from the Nov. meeting ad hoc slot (Y/N/A): 19/0/0</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53890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11-19-2008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201911-25:</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11-19-2008r0 for CID 1921</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Feng Jiang</a:t>
            </a:r>
          </a:p>
          <a:p>
            <a:pPr marL="0" indent="0"/>
            <a:r>
              <a:rPr lang="en-US" sz="2000" b="0" dirty="0"/>
              <a:t>Second: Jerome Henry</a:t>
            </a:r>
          </a:p>
          <a:p>
            <a:pPr marL="0" indent="0"/>
            <a:r>
              <a:rPr lang="en-US" sz="2000" b="0" dirty="0"/>
              <a:t>Results (Y/N/A): 14/0/0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23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201911-26:</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11-19-1958r1 for CIDs 1015, 2025, 1188, 1454, 2259</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a:t>
            </a:r>
            <a:r>
              <a:rPr lang="en-US" sz="2000" b="0" dirty="0" err="1"/>
              <a:t>Yongho</a:t>
            </a:r>
            <a:r>
              <a:rPr lang="en-US" sz="2000" b="0" dirty="0"/>
              <a:t> Seok</a:t>
            </a:r>
          </a:p>
          <a:p>
            <a:pPr marL="0" indent="0"/>
            <a:r>
              <a:rPr lang="en-US" sz="2000" b="0" dirty="0"/>
              <a:t>Second: Qinghua Li </a:t>
            </a:r>
          </a:p>
          <a:p>
            <a:pPr marL="0" indent="0"/>
            <a:r>
              <a:rPr lang="en-US" sz="2000" b="0" dirty="0"/>
              <a:t>Results (Y/N/A): 13/0/0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132784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1800" b="0" dirty="0"/>
              <a:t>CR assignment, current status and progress toward re-circulation (11-19-431) (10 min) – special order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04696158"/>
              </p:ext>
            </p:extLst>
          </p:nvPr>
        </p:nvGraphicFramePr>
        <p:xfrm>
          <a:off x="929215" y="1484786"/>
          <a:ext cx="10460568" cy="48740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4"/>
                  </a:ext>
                </a:extLst>
              </a:tr>
              <a:tr h="167632">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20min</a:t>
                      </a:r>
                    </a:p>
                  </a:txBody>
                  <a:tcPr marT="45712" marB="45712"/>
                </a:tc>
                <a:extLst>
                  <a:ext uri="{0D108BD9-81ED-4DB2-BD59-A6C34878D82A}">
                    <a16:rowId xmlns:a16="http://schemas.microsoft.com/office/drawing/2014/main" val="1713662637"/>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10min</a:t>
                      </a:r>
                    </a:p>
                  </a:txBody>
                  <a:tcPr marT="45712" marB="45712"/>
                </a:tc>
                <a:extLst>
                  <a:ext uri="{0D108BD9-81ED-4DB2-BD59-A6C34878D82A}">
                    <a16:rowId xmlns:a16="http://schemas.microsoft.com/office/drawing/2014/main" val="2375578997"/>
                  </a:ext>
                </a:extLst>
              </a:tr>
              <a:tr h="188277">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tc>
                  <a:txBody>
                    <a:bodyPr/>
                    <a:lstStyle/>
                    <a:p>
                      <a:r>
                        <a:rPr lang="en-US" sz="1600" dirty="0"/>
                        <a:t>35min</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2667422748"/>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 (as time permits)</a:t>
                      </a:r>
                    </a:p>
                  </a:txBody>
                  <a:tcPr marT="45712" marB="45712"/>
                </a:tc>
                <a:extLst>
                  <a:ext uri="{0D108BD9-81ED-4DB2-BD59-A6C34878D82A}">
                    <a16:rowId xmlns:a16="http://schemas.microsoft.com/office/drawing/2014/main" val="2241190866"/>
                  </a:ext>
                </a:extLst>
              </a:tr>
              <a:tr h="18827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1871015539"/>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err="1"/>
              <a:t>Strawpoll</a:t>
            </a:r>
            <a:endParaRPr lang="en-US" sz="2000" dirty="0"/>
          </a:p>
          <a:p>
            <a:pPr marL="0" indent="0"/>
            <a:r>
              <a:rPr lang="en-US" sz="2000" b="0" dirty="0"/>
              <a:t>Do you support the resolutions depicted by document 11-19-1951r1 for CIDs 2301, 1331. </a:t>
            </a:r>
          </a:p>
          <a:p>
            <a:pPr marL="0" indent="0"/>
            <a:endParaRPr lang="en-US" sz="2000" b="0" dirty="0"/>
          </a:p>
          <a:p>
            <a:pPr marL="0" indent="0"/>
            <a:r>
              <a:rPr lang="en-US" sz="2000" b="0" dirty="0"/>
              <a:t>Results (Y/N/A): 25/7/3</a:t>
            </a:r>
          </a:p>
          <a:p>
            <a:pPr marL="0" indent="0"/>
            <a:endParaRPr lang="en-US" sz="2000" b="0" dirty="0"/>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201911-27:</a:t>
            </a:r>
            <a:endParaRPr lang="en-US" sz="2000" dirty="0"/>
          </a:p>
          <a:p>
            <a:pPr marL="0" indent="0"/>
            <a:r>
              <a:rPr lang="en-US" sz="2000" b="0" dirty="0"/>
              <a:t>Move to adopt the resolutions depicted by document 11-19-1951r1 for CIDs 2301,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Niranjan </a:t>
            </a:r>
            <a:r>
              <a:rPr lang="en-US" sz="2000" b="0" dirty="0" err="1"/>
              <a:t>Grandhe</a:t>
            </a:r>
            <a:r>
              <a:rPr lang="en-US" sz="2000" b="0" dirty="0"/>
              <a:t> </a:t>
            </a:r>
          </a:p>
          <a:p>
            <a:pPr marL="0" indent="0"/>
            <a:r>
              <a:rPr lang="en-US" sz="2000" b="0" dirty="0"/>
              <a:t>Results (Y/N/A): 18/10/2</a:t>
            </a:r>
          </a:p>
          <a:p>
            <a:pPr marL="0" indent="0"/>
            <a:r>
              <a:rPr lang="en-US" sz="2000" b="0" dirty="0"/>
              <a:t>Motion fails.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438222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11-19-1674</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201911-28:</a:t>
            </a:r>
            <a:endParaRPr lang="en-US" sz="2000" dirty="0"/>
          </a:p>
          <a:p>
            <a:pPr marL="0" indent="0"/>
            <a:r>
              <a:rPr lang="en-US" sz="2000" b="0" dirty="0"/>
              <a:t>Move to adopt the resolutions depicted by document 11-19-1674r2 for CIDs 1059</a:t>
            </a:r>
            <a:r>
              <a:rPr lang="en-GB" sz="2000" b="0" dirty="0"/>
              <a:t>, 2124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t>
            </a:r>
            <a:r>
              <a:rPr lang="en-US" sz="2000" b="0" dirty="0" err="1"/>
              <a:t>Alecsander</a:t>
            </a:r>
            <a:r>
              <a:rPr lang="en-US" sz="2000" b="0" dirty="0"/>
              <a:t> Eitan</a:t>
            </a:r>
          </a:p>
          <a:p>
            <a:pPr marL="0" indent="0"/>
            <a:r>
              <a:rPr lang="en-US" sz="2000" b="0" dirty="0"/>
              <a:t>Results (Y/N/A): 14/0/4</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407127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11-19-2033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201911-29:</a:t>
            </a:r>
            <a:endParaRPr lang="en-US" sz="2000" dirty="0"/>
          </a:p>
          <a:p>
            <a:pPr marL="0" indent="0"/>
            <a:r>
              <a:rPr lang="en-US" sz="2000" b="0" dirty="0"/>
              <a:t>Move to adopt the resolutions depicted by document 11-19-2033r1 for CIDs 1942, 1993, and 1999</a:t>
            </a:r>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Assaf Kasher</a:t>
            </a:r>
          </a:p>
          <a:p>
            <a:pPr marL="0" indent="0"/>
            <a:r>
              <a:rPr lang="en-US" sz="2000" b="0" dirty="0"/>
              <a:t>Results (Y/N/A): 12/0/1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934336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11-19-2050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201911-30:</a:t>
            </a:r>
            <a:endParaRPr lang="en-US" sz="2000" dirty="0"/>
          </a:p>
          <a:p>
            <a:pPr marL="0" indent="0"/>
            <a:r>
              <a:rPr lang="en-US" sz="2000" b="0" dirty="0"/>
              <a:t>Move to adopt the resolutions depicted by document 11-19-2050r0 for </a:t>
            </a:r>
            <a:r>
              <a:rPr lang="en-US" sz="1800" b="0" dirty="0"/>
              <a:t>CIDs </a:t>
            </a:r>
            <a:r>
              <a:rPr lang="en-GB" sz="2000" b="0" dirty="0"/>
              <a:t>2341 and 2343</a:t>
            </a:r>
            <a:endParaRPr lang="en-US" sz="2000" b="0" dirty="0"/>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Roy Want</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89853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041EE-B9FE-4EBB-BCB8-5FAACE7DD516}"/>
              </a:ext>
            </a:extLst>
          </p:cNvPr>
          <p:cNvSpPr>
            <a:spLocks noGrp="1"/>
          </p:cNvSpPr>
          <p:nvPr>
            <p:ph type="title"/>
          </p:nvPr>
        </p:nvSpPr>
        <p:spPr/>
        <p:txBody>
          <a:bodyPr/>
          <a:lstStyle/>
          <a:p>
            <a:r>
              <a:rPr lang="en-US" dirty="0"/>
              <a:t>Room change announcement</a:t>
            </a:r>
          </a:p>
        </p:txBody>
      </p:sp>
      <p:sp>
        <p:nvSpPr>
          <p:cNvPr id="3" name="Content Placeholder 2">
            <a:extLst>
              <a:ext uri="{FF2B5EF4-FFF2-40B4-BE49-F238E27FC236}">
                <a16:creationId xmlns:a16="http://schemas.microsoft.com/office/drawing/2014/main" id="{054980F0-9AE9-4001-8D5A-9CF88AA9E491}"/>
              </a:ext>
            </a:extLst>
          </p:cNvPr>
          <p:cNvSpPr>
            <a:spLocks noGrp="1"/>
          </p:cNvSpPr>
          <p:nvPr>
            <p:ph idx="1"/>
          </p:nvPr>
        </p:nvSpPr>
        <p:spPr/>
        <p:txBody>
          <a:bodyPr/>
          <a:lstStyle/>
          <a:p>
            <a:r>
              <a:rPr lang="en-US" dirty="0"/>
              <a:t>For next meeting slot Tue. PM 2 </a:t>
            </a:r>
            <a:r>
              <a:rPr lang="en-US" dirty="0" err="1"/>
              <a:t>TGaz</a:t>
            </a:r>
            <a:r>
              <a:rPr lang="en-US" dirty="0"/>
              <a:t> will meet at Kings 2. </a:t>
            </a:r>
          </a:p>
          <a:p>
            <a:endParaRPr lang="en-US" dirty="0"/>
          </a:p>
          <a:p>
            <a:endParaRPr lang="en-US" dirty="0"/>
          </a:p>
        </p:txBody>
      </p:sp>
      <p:sp>
        <p:nvSpPr>
          <p:cNvPr id="4" name="Slide Number Placeholder 3">
            <a:extLst>
              <a:ext uri="{FF2B5EF4-FFF2-40B4-BE49-F238E27FC236}">
                <a16:creationId xmlns:a16="http://schemas.microsoft.com/office/drawing/2014/main" id="{BB399D72-C6F4-4A50-8C5C-4C553A54425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04CF63F3-3520-4D83-9CD7-8F61DD3E175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5969E00-9A0F-4781-AE8A-B16AE139CE21}"/>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512792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16948047"/>
              </p:ext>
            </p:extLst>
          </p:nvPr>
        </p:nvGraphicFramePr>
        <p:xfrm>
          <a:off x="929215" y="1484786"/>
          <a:ext cx="10460568" cy="56665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7653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268224">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155003339"/>
                  </a:ext>
                </a:extLst>
              </a:tr>
              <a:tr h="201168">
                <a:tc>
                  <a:txBody>
                    <a:bodyPr/>
                    <a:lstStyle/>
                    <a:p>
                      <a:pPr marL="0" algn="l" defTabSz="914400" rtl="0" eaLnBrk="1" latinLnBrk="0" hangingPunct="1"/>
                      <a:r>
                        <a:rPr lang="en-US" sz="1600" strike="sng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CR</a:t>
                      </a:r>
                    </a:p>
                  </a:txBody>
                  <a:tcPr anchor="ctr"/>
                </a:tc>
                <a:tc>
                  <a:txBody>
                    <a:bodyPr/>
                    <a:lstStyle/>
                    <a:p>
                      <a:r>
                        <a:rPr lang="en-US" sz="1600" strike="sngStrike" dirty="0"/>
                        <a:t>If needed</a:t>
                      </a:r>
                    </a:p>
                    <a:p>
                      <a:r>
                        <a:rPr lang="en-US" sz="1600" strike="sngStrike" dirty="0"/>
                        <a:t>25min (as time permits)</a:t>
                      </a:r>
                      <a:r>
                        <a:rPr lang="en-US" sz="1600" strike="noStrike" dirty="0"/>
                        <a:t> – to reschedule.</a:t>
                      </a:r>
                    </a:p>
                  </a:txBody>
                  <a:tcPr marT="45712" marB="45712"/>
                </a:tc>
                <a:extLst>
                  <a:ext uri="{0D108BD9-81ED-4DB2-BD59-A6C34878D82A}">
                    <a16:rowId xmlns:a16="http://schemas.microsoft.com/office/drawing/2014/main" val="3584309051"/>
                  </a:ext>
                </a:extLst>
              </a:tr>
              <a:tr h="134112">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 – to reschedule</a:t>
                      </a:r>
                    </a:p>
                  </a:txBody>
                  <a:tcPr marT="45712" marB="45712"/>
                </a:tc>
                <a:extLst>
                  <a:ext uri="{0D108BD9-81ED-4DB2-BD59-A6C34878D82A}">
                    <a16:rowId xmlns:a16="http://schemas.microsoft.com/office/drawing/2014/main" val="274425615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11-19-2010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201911-31:</a:t>
            </a:r>
            <a:endParaRPr lang="en-US" sz="2000" dirty="0"/>
          </a:p>
          <a:p>
            <a:pPr marL="0" indent="0"/>
            <a:r>
              <a:rPr lang="en-US" sz="2000" b="0" dirty="0"/>
              <a:t>Move to adopt the resolutions depicted by document 11-19-2010r3 for CIDs 1011, 1022, 1026, 1052, 1054, 1057, 1817, 1818, 1820, 1822, 1824, 2290, 2293, 2294, 2305, 2306, 2307, 2321, 2301 and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a:t>
            </a:r>
            <a:r>
              <a:rPr lang="en-US" sz="2000" b="0" dirty="0" err="1"/>
              <a:t>Raissinia</a:t>
            </a:r>
            <a:endParaRPr lang="en-US" sz="2000" b="0" dirty="0"/>
          </a:p>
          <a:p>
            <a:pPr marL="0" indent="0"/>
            <a:r>
              <a:rPr lang="en-US" sz="2000" b="0" dirty="0"/>
              <a:t>Second: Roy Want</a:t>
            </a:r>
          </a:p>
          <a:p>
            <a:pPr marL="0" indent="0"/>
            <a:r>
              <a:rPr lang="en-US" sz="2000" b="0" dirty="0"/>
              <a:t>Results (Y/N/A): 10/0/0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8BED-5772-4AAE-841D-FC77D9CA826F}"/>
              </a:ext>
            </a:extLst>
          </p:cNvPr>
          <p:cNvSpPr>
            <a:spLocks noGrp="1"/>
          </p:cNvSpPr>
          <p:nvPr>
            <p:ph type="title"/>
          </p:nvPr>
        </p:nvSpPr>
        <p:spPr/>
        <p:txBody>
          <a:bodyPr/>
          <a:lstStyle/>
          <a:p>
            <a:r>
              <a:rPr lang="en-US" dirty="0"/>
              <a:t>Submission 11-19-1717</a:t>
            </a:r>
          </a:p>
        </p:txBody>
      </p:sp>
      <p:sp>
        <p:nvSpPr>
          <p:cNvPr id="3" name="Content Placeholder 2">
            <a:extLst>
              <a:ext uri="{FF2B5EF4-FFF2-40B4-BE49-F238E27FC236}">
                <a16:creationId xmlns:a16="http://schemas.microsoft.com/office/drawing/2014/main" id="{26708056-CB89-402E-BEDD-1C4C6121AEF4}"/>
              </a:ext>
            </a:extLst>
          </p:cNvPr>
          <p:cNvSpPr>
            <a:spLocks noGrp="1"/>
          </p:cNvSpPr>
          <p:nvPr>
            <p:ph idx="1"/>
          </p:nvPr>
        </p:nvSpPr>
        <p:spPr/>
        <p:txBody>
          <a:bodyPr/>
          <a:lstStyle/>
          <a:p>
            <a:r>
              <a:rPr lang="en-US" dirty="0" err="1"/>
              <a:t>Strawpoll</a:t>
            </a:r>
            <a:endParaRPr lang="en-US" dirty="0"/>
          </a:p>
          <a:p>
            <a:pPr marL="0" indent="0"/>
            <a:r>
              <a:rPr lang="en-US" b="0" dirty="0"/>
              <a:t>Is there interest in development of an optional PEDMG mode where the request and report include a </a:t>
            </a:r>
            <a:r>
              <a:rPr lang="en-US" b="0" dirty="0" err="1"/>
              <a:t>ToA</a:t>
            </a:r>
            <a:r>
              <a:rPr lang="en-US" b="0" dirty="0"/>
              <a:t> measurement on strongest tap and on first tap? (to develop as part of CR for next re-circulation ballot) ?</a:t>
            </a:r>
          </a:p>
          <a:p>
            <a:endParaRPr lang="en-US" b="0" dirty="0"/>
          </a:p>
          <a:p>
            <a:r>
              <a:rPr lang="en-US" b="0" dirty="0"/>
              <a:t>Result (Y/N/A): 8/6/1</a:t>
            </a:r>
          </a:p>
          <a:p>
            <a:endParaRPr lang="en-US" dirty="0"/>
          </a:p>
          <a:p>
            <a:endParaRPr lang="en-US" dirty="0"/>
          </a:p>
        </p:txBody>
      </p:sp>
      <p:sp>
        <p:nvSpPr>
          <p:cNvPr id="4" name="Slide Number Placeholder 3">
            <a:extLst>
              <a:ext uri="{FF2B5EF4-FFF2-40B4-BE49-F238E27FC236}">
                <a16:creationId xmlns:a16="http://schemas.microsoft.com/office/drawing/2014/main" id="{E316AFD3-297F-448E-85B3-049260EC1C1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8974C0C-1EB3-4C8C-B9CB-219618A3F3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1FCD845-597B-4041-AA00-C7D6EC0CB4A2}"/>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922146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11-19-1991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11-19-1991r2 for CIDs 1109, 2429, 2397, 2399, 2408, 1466 and 1651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7/0/1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796540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12863562"/>
              </p:ext>
            </p:extLst>
          </p:nvPr>
        </p:nvGraphicFramePr>
        <p:xfrm>
          <a:off x="407368" y="1484786"/>
          <a:ext cx="11233247" cy="507668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927163">
                  <a:extLst>
                    <a:ext uri="{9D8B030D-6E8A-4147-A177-3AD203B41FA5}">
                      <a16:colId xmlns:a16="http://schemas.microsoft.com/office/drawing/2014/main" val="20001"/>
                    </a:ext>
                  </a:extLst>
                </a:gridCol>
                <a:gridCol w="3634366">
                  <a:extLst>
                    <a:ext uri="{9D8B030D-6E8A-4147-A177-3AD203B41FA5}">
                      <a16:colId xmlns:a16="http://schemas.microsoft.com/office/drawing/2014/main" val="20002"/>
                    </a:ext>
                  </a:extLst>
                </a:gridCol>
                <a:gridCol w="1999311">
                  <a:extLst>
                    <a:ext uri="{9D8B030D-6E8A-4147-A177-3AD203B41FA5}">
                      <a16:colId xmlns:a16="http://schemas.microsoft.com/office/drawing/2014/main" val="20003"/>
                    </a:ext>
                  </a:extLst>
                </a:gridCol>
                <a:gridCol w="244827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40">
                <a:tc>
                  <a:txBody>
                    <a:bodyPr/>
                    <a:lstStyle/>
                    <a:p>
                      <a:r>
                        <a:rPr lang="en-US" sz="1600" dirty="0"/>
                        <a:t>11-19-2009</a:t>
                      </a:r>
                    </a:p>
                  </a:txBody>
                  <a:tcPr marT="45712" marB="45712"/>
                </a:tc>
                <a:tc>
                  <a:txBody>
                    <a:bodyPr/>
                    <a:lstStyle/>
                    <a:p>
                      <a:r>
                        <a:rPr lang="en-US" sz="1600" dirty="0"/>
                        <a:t>Roy Want</a:t>
                      </a:r>
                    </a:p>
                  </a:txBody>
                  <a:tcPr marT="45712" marB="45712"/>
                </a:tc>
                <a:tc>
                  <a:txBody>
                    <a:bodyPr/>
                    <a:lstStyle/>
                    <a:p>
                      <a:r>
                        <a:rPr lang="en-US" sz="1600" dirty="0"/>
                        <a:t>Resolution for 53 editorial comments</a:t>
                      </a:r>
                    </a:p>
                  </a:txBody>
                  <a:tcPr anchor="ctr"/>
                </a:tc>
                <a:tc>
                  <a:txBody>
                    <a:bodyPr/>
                    <a:lstStyle/>
                    <a:p>
                      <a:r>
                        <a:rPr lang="en-US" sz="1600" dirty="0"/>
                        <a:t>CR</a:t>
                      </a:r>
                    </a:p>
                  </a:txBody>
                  <a:tcPr anchor="ctr"/>
                </a:tc>
                <a:tc>
                  <a:txBody>
                    <a:bodyPr/>
                    <a:lstStyle/>
                    <a:p>
                      <a:r>
                        <a:rPr lang="en-US" sz="1600" dirty="0"/>
                        <a:t>15min</a:t>
                      </a:r>
                    </a:p>
                  </a:txBody>
                  <a:tcPr marT="45712" marB="45712"/>
                </a:tc>
                <a:extLst>
                  <a:ext uri="{0D108BD9-81ED-4DB2-BD59-A6C34878D82A}">
                    <a16:rowId xmlns:a16="http://schemas.microsoft.com/office/drawing/2014/main" val="10002"/>
                  </a:ext>
                </a:extLst>
              </a:tr>
              <a:tr h="167640">
                <a:tc>
                  <a:txBody>
                    <a:bodyPr/>
                    <a:lstStyle/>
                    <a:p>
                      <a:r>
                        <a:rPr lang="en-US" sz="1600" dirty="0"/>
                        <a:t>11-19-2061</a:t>
                      </a:r>
                    </a:p>
                  </a:txBody>
                  <a:tcPr marT="45712" marB="45712"/>
                </a:tc>
                <a:tc>
                  <a:txBody>
                    <a:bodyPr/>
                    <a:lstStyle/>
                    <a:p>
                      <a:r>
                        <a:rPr lang="en-US" sz="1600" dirty="0"/>
                        <a:t>Qi Wang</a:t>
                      </a:r>
                    </a:p>
                  </a:txBody>
                  <a:tcPr marT="45712" marB="45712"/>
                </a:tc>
                <a:tc>
                  <a:txBody>
                    <a:bodyPr/>
                    <a:lstStyle/>
                    <a:p>
                      <a:r>
                        <a:rPr lang="en-US" sz="1600" dirty="0"/>
                        <a:t>Proposed resolution for CID 2291</a:t>
                      </a:r>
                    </a:p>
                  </a:txBody>
                  <a:tcPr anchor="ctr"/>
                </a:tc>
                <a:tc>
                  <a:txBody>
                    <a:bodyPr/>
                    <a:lstStyle/>
                    <a:p>
                      <a:r>
                        <a:rPr lang="en-US" sz="1600" dirty="0"/>
                        <a:t>CR</a:t>
                      </a:r>
                    </a:p>
                  </a:txBody>
                  <a:tcPr anchor="ctr"/>
                </a:tc>
                <a:tc>
                  <a:txBody>
                    <a:bodyPr/>
                    <a:lstStyle/>
                    <a:p>
                      <a:r>
                        <a:rPr lang="en-US" sz="1600" dirty="0"/>
                        <a:t>10min</a:t>
                      </a:r>
                    </a:p>
                  </a:txBody>
                  <a:tcPr marT="45712" marB="45712"/>
                </a:tc>
                <a:extLst>
                  <a:ext uri="{0D108BD9-81ED-4DB2-BD59-A6C34878D82A}">
                    <a16:rowId xmlns:a16="http://schemas.microsoft.com/office/drawing/2014/main" val="2166985226"/>
                  </a:ext>
                </a:extLst>
              </a:tr>
              <a:tr h="167640">
                <a:tc>
                  <a:txBody>
                    <a:bodyPr/>
                    <a:lstStyle/>
                    <a:p>
                      <a:pPr marL="0" algn="l" defTabSz="914400" rtl="0" eaLnBrk="1" latinLnBrk="0" hangingPunct="1"/>
                      <a:r>
                        <a:rPr lang="en-US" sz="1600" strike="no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no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latin typeface="+mn-lt"/>
                          <a:ea typeface="+mn-ea"/>
                          <a:cs typeface="+mn-cs"/>
                        </a:rPr>
                        <a:t>CR</a:t>
                      </a:r>
                    </a:p>
                  </a:txBody>
                  <a:tcPr anchor="ctr"/>
                </a:tc>
                <a:tc>
                  <a:txBody>
                    <a:bodyPr/>
                    <a:lstStyle/>
                    <a:p>
                      <a:r>
                        <a:rPr lang="en-US" sz="1600" strike="noStrike" dirty="0"/>
                        <a:t>10min</a:t>
                      </a:r>
                    </a:p>
                  </a:txBody>
                  <a:tcPr marT="45712" marB="45712"/>
                </a:tc>
                <a:extLst>
                  <a:ext uri="{0D108BD9-81ED-4DB2-BD59-A6C34878D82A}">
                    <a16:rowId xmlns:a16="http://schemas.microsoft.com/office/drawing/2014/main" val="1724812618"/>
                  </a:ext>
                </a:extLst>
              </a:tr>
              <a:tr h="27938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30min</a:t>
                      </a:r>
                    </a:p>
                  </a:txBody>
                  <a:tcPr marT="45712" marB="45712"/>
                </a:tc>
                <a:extLst>
                  <a:ext uri="{0D108BD9-81ED-4DB2-BD59-A6C34878D82A}">
                    <a16:rowId xmlns:a16="http://schemas.microsoft.com/office/drawing/2014/main" val="4025702945"/>
                  </a:ext>
                </a:extLst>
              </a:tr>
              <a:tr h="27938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50min as time permits – to reschedule</a:t>
                      </a:r>
                    </a:p>
                  </a:txBody>
                  <a:tcPr marT="45712" marB="45712"/>
                </a:tc>
                <a:extLst>
                  <a:ext uri="{0D108BD9-81ED-4DB2-BD59-A6C34878D82A}">
                    <a16:rowId xmlns:a16="http://schemas.microsoft.com/office/drawing/2014/main" val="2505749830"/>
                  </a:ext>
                </a:extLst>
              </a:tr>
              <a:tr h="167632">
                <a:tc>
                  <a:txBody>
                    <a:bodyPr/>
                    <a:lstStyle/>
                    <a:p>
                      <a:pPr marL="0" algn="l" defTabSz="914400" rtl="0" eaLnBrk="1" latinLnBrk="0" hangingPunct="1"/>
                      <a:r>
                        <a:rPr lang="en-US" sz="1600" strike="sngStrike" kern="1200" dirty="0">
                          <a:solidFill>
                            <a:schemeClr val="dk1"/>
                          </a:solidFill>
                          <a:effectLst/>
                          <a:latin typeface="+mn-lt"/>
                          <a:ea typeface="+mn-ea"/>
                          <a:cs typeface="+mn-cs"/>
                        </a:rPr>
                        <a:t>11-19-1042</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CR</a:t>
                      </a:r>
                    </a:p>
                  </a:txBody>
                  <a:tcPr marT="45712" marB="45712"/>
                </a:tc>
                <a:tc>
                  <a:txBody>
                    <a:bodyPr/>
                    <a:lstStyle/>
                    <a:p>
                      <a:r>
                        <a:rPr lang="en-US" sz="1600" strike="sngStrike" kern="1200" dirty="0">
                          <a:solidFill>
                            <a:schemeClr val="dk1"/>
                          </a:solidFill>
                          <a:latin typeface="+mn-lt"/>
                          <a:ea typeface="+mn-ea"/>
                          <a:cs typeface="+mn-cs"/>
                        </a:rPr>
                        <a:t>25min </a:t>
                      </a:r>
                      <a:r>
                        <a:rPr lang="en-US" sz="1600" strike="noStrike" kern="1200" dirty="0">
                          <a:solidFill>
                            <a:schemeClr val="dk1"/>
                          </a:solidFill>
                          <a:latin typeface="+mn-lt"/>
                          <a:ea typeface="+mn-ea"/>
                          <a:cs typeface="+mn-cs"/>
                        </a:rPr>
                        <a:t>removed per request.</a:t>
                      </a:r>
                    </a:p>
                  </a:txBody>
                  <a:tcPr marT="45712" marB="45712"/>
                </a:tc>
                <a:extLst>
                  <a:ext uri="{0D108BD9-81ED-4DB2-BD59-A6C34878D82A}">
                    <a16:rowId xmlns:a16="http://schemas.microsoft.com/office/drawing/2014/main" val="2551785093"/>
                  </a:ext>
                </a:extLst>
              </a:tr>
              <a:tr h="0">
                <a:tc>
                  <a:txBody>
                    <a:bodyPr/>
                    <a:lstStyle/>
                    <a:p>
                      <a:pPr marL="0" algn="l" defTabSz="914400" rtl="0" eaLnBrk="1" latinLnBrk="0" hangingPunct="1"/>
                      <a:r>
                        <a:rPr lang="en-US" sz="1600" strike="sngStrike"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sngStrike" kern="1200" dirty="0">
                          <a:solidFill>
                            <a:schemeClr val="dk1"/>
                          </a:solidFill>
                          <a:effectLst/>
                          <a:latin typeface="+mn-lt"/>
                          <a:ea typeface="+mn-ea"/>
                          <a:cs typeface="+mn-cs"/>
                        </a:rPr>
                        <a:t>Passive TB Ranging MLME – CR</a:t>
                      </a:r>
                      <a:endParaRPr lang="en-US" sz="1600" strike="sngStrike" kern="1200" dirty="0">
                        <a:solidFill>
                          <a:schemeClr val="dk1"/>
                        </a:solidFill>
                        <a:latin typeface="+mn-lt"/>
                        <a:ea typeface="+mn-ea"/>
                        <a:cs typeface="+mn-cs"/>
                      </a:endParaRPr>
                    </a:p>
                  </a:txBody>
                  <a:tcPr marT="45712" marB="45712"/>
                </a:tc>
                <a:tc>
                  <a:txBody>
                    <a:bodyPr/>
                    <a:lstStyle/>
                    <a:p>
                      <a:r>
                        <a:rPr lang="en-US" sz="1600" strike="sngStrike" dirty="0"/>
                        <a:t>CR</a:t>
                      </a:r>
                    </a:p>
                  </a:txBody>
                  <a:tcPr marT="45712" marB="45712"/>
                </a:tc>
                <a:tc>
                  <a:txBody>
                    <a:bodyPr/>
                    <a:lstStyle/>
                    <a:p>
                      <a:r>
                        <a:rPr lang="en-US" sz="1600" dirty="0"/>
                        <a:t>35min as time permits – removed per request </a:t>
                      </a:r>
                    </a:p>
                  </a:txBody>
                  <a:tcPr marT="45712" marB="45712"/>
                </a:tc>
                <a:extLst>
                  <a:ext uri="{0D108BD9-81ED-4DB2-BD59-A6C34878D82A}">
                    <a16:rowId xmlns:a16="http://schemas.microsoft.com/office/drawing/2014/main" val="816181529"/>
                  </a:ext>
                </a:extLst>
              </a:tr>
              <a:tr h="188277">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201911-33:</a:t>
            </a:r>
            <a:endParaRPr lang="en-US" sz="2000" dirty="0"/>
          </a:p>
          <a:p>
            <a:pPr marL="0" indent="0"/>
            <a:r>
              <a:rPr lang="en-US" sz="2000" b="0" dirty="0"/>
              <a:t>Move to adopt the resolutions depicted by document 11-19-2009r1 for CIDs 1505, 1506, 1507, 1614, 1701, 1703, 1724, 1757, 1870, 1876, 1897, 1904, 1912, 1928, 1929, 1931, 1932, 1937, 1979, 1987, 1992, 2141, 2216, 2361, 2366, 2369, 2392, 2432, 2496, 2225, 2226 and 1291,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Jerome Henry </a:t>
            </a:r>
          </a:p>
          <a:p>
            <a:pPr marL="0" indent="0"/>
            <a:r>
              <a:rPr lang="en-US" sz="2000" b="0" dirty="0"/>
              <a:t>Results (Y/N/A): 14/0/0</a:t>
            </a:r>
          </a:p>
          <a:p>
            <a:pPr marL="0" indent="0"/>
            <a:r>
              <a:rPr lang="en-US" sz="2000" b="0" dirty="0"/>
              <a:t>Motion passes.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8119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201911-34:</a:t>
            </a:r>
            <a:endParaRPr lang="en-US" sz="2000" dirty="0"/>
          </a:p>
          <a:p>
            <a:pPr marL="0" indent="0"/>
            <a:r>
              <a:rPr lang="en-US" sz="2000" b="0" dirty="0"/>
              <a:t>Move to adopt the resolutions depicted by document 11-19-2009r1 for CIDs 1005, 1039, 1042, 1077, 1110, 1128, 1134, 1137, 1140, 1179, 1180, 1183, 1200, 1264, 1292, 1294, 1301, 1320, 1361, 1364 and 1502,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Roy Want </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736500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11-19-2061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201911-35:</a:t>
            </a:r>
            <a:endParaRPr lang="en-US" sz="2000" dirty="0"/>
          </a:p>
          <a:p>
            <a:pPr marL="0" indent="0"/>
            <a:r>
              <a:rPr lang="en-US" sz="2000" b="0" dirty="0"/>
              <a:t>Move to adopt the resolutions depicted by document 11-19-2061r2 for CID 2291, 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Assaf Kasher</a:t>
            </a:r>
          </a:p>
          <a:p>
            <a:pPr marL="0" indent="0"/>
            <a:r>
              <a:rPr lang="en-US" sz="2000" b="0" dirty="0"/>
              <a:t>Results (Y/N/A): 11/1/1</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9242064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11-19-1875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201911-36:</a:t>
            </a:r>
            <a:endParaRPr lang="en-US" sz="2000" dirty="0"/>
          </a:p>
          <a:p>
            <a:pPr marL="0" indent="0"/>
            <a:r>
              <a:rPr lang="en-US" sz="2000" b="0" dirty="0"/>
              <a:t>Move to adopt the resolutions depicted by document 11-19-1875r2 for CIDs 1427, 2349 and 1425,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Jerome Henry</a:t>
            </a:r>
          </a:p>
          <a:p>
            <a:pPr marL="0" indent="0"/>
            <a:r>
              <a:rPr lang="en-US" sz="2000" b="0" dirty="0"/>
              <a:t>Results (Y/N/A): 11/0/2</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644184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11-19-2013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201911-37:</a:t>
            </a:r>
            <a:endParaRPr lang="en-US" sz="2000" dirty="0"/>
          </a:p>
          <a:p>
            <a:pPr marL="0" indent="0"/>
            <a:r>
              <a:rPr lang="en-US" sz="2000" b="0" dirty="0"/>
              <a:t>Move to adopt the resolutions depicted by document 11-19-2013r1 for CIDs 1514, 1512, 1541, 1546, 1513, 1521, 1522, 1526, 1527, 1529, 1579, 1517, 1569, 1570, 1511 and 1571, 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05267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Consider going to recirculation ballot (as needed)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30467171"/>
              </p:ext>
            </p:extLst>
          </p:nvPr>
        </p:nvGraphicFramePr>
        <p:xfrm>
          <a:off x="929215" y="1484786"/>
          <a:ext cx="10460568" cy="3238992"/>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r>
                        <a:rPr lang="en-US" sz="1600" dirty="0"/>
                        <a:t>11-19-0035</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45min</a:t>
                      </a:r>
                    </a:p>
                  </a:txBody>
                  <a:tcPr marT="45712" marB="45712"/>
                </a:tc>
                <a:extLst>
                  <a:ext uri="{0D108BD9-81ED-4DB2-BD59-A6C34878D82A}">
                    <a16:rowId xmlns:a16="http://schemas.microsoft.com/office/drawing/2014/main" val="3566736445"/>
                  </a:ext>
                </a:extLst>
              </a:tr>
              <a:tr h="376545">
                <a:tc>
                  <a:txBody>
                    <a:bodyPr/>
                    <a:lstStyle/>
                    <a:p>
                      <a:r>
                        <a:rPr lang="en-US" sz="1600" dirty="0"/>
                        <a:t>11-19-2081</a:t>
                      </a:r>
                    </a:p>
                  </a:txBody>
                  <a:tcPr marT="45712" marB="45712"/>
                </a:tc>
                <a:tc>
                  <a:txBody>
                    <a:bodyPr/>
                    <a:lstStyle/>
                    <a:p>
                      <a:r>
                        <a:rPr lang="en-US" sz="16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Catch all remaining </a:t>
                      </a:r>
                    </a:p>
                  </a:txBody>
                  <a:tcPr marT="45712" marB="45712"/>
                </a:tc>
                <a:tc>
                  <a:txBody>
                    <a:bodyPr/>
                    <a:lstStyle/>
                    <a:p>
                      <a:r>
                        <a:rPr lang="en-US" sz="1600" dirty="0"/>
                        <a:t>CR</a:t>
                      </a:r>
                    </a:p>
                  </a:txBody>
                  <a:tcPr marT="45712" marB="45712"/>
                </a:tc>
                <a:tc>
                  <a:txBody>
                    <a:bodyPr/>
                    <a:lstStyle/>
                    <a:p>
                      <a:r>
                        <a:rPr lang="en-US" sz="1600" dirty="0"/>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2"/>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11-19-0035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201911-38:</a:t>
            </a:r>
            <a:endParaRPr lang="en-US" sz="2000" dirty="0"/>
          </a:p>
          <a:p>
            <a:pPr marL="0" indent="0"/>
            <a:r>
              <a:rPr lang="en-US" sz="2000" b="0" dirty="0"/>
              <a:t>Move to adopt the resolutions depicted by document 11-19-0035r12 for CIDs 1578, 1575, 1576, 2287, 1577, 2218, 2212, 2213, and 2340,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Erik Lindskog</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433484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11-19-0035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201911-39:</a:t>
            </a:r>
            <a:endParaRPr lang="en-US" sz="2000" dirty="0"/>
          </a:p>
          <a:p>
            <a:pPr marL="0" indent="0"/>
            <a:r>
              <a:rPr lang="en-US" sz="2000" b="0" dirty="0"/>
              <a:t>Move to adopt text changes to P802.11az D1.5 identified by document 11-19-0035r12,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Erik Lindskog</a:t>
            </a:r>
          </a:p>
          <a:p>
            <a:pPr marL="0" indent="0"/>
            <a:r>
              <a:rPr lang="en-US" sz="2000" b="0" dirty="0"/>
              <a:t>Results (Y/N/A): 9/0/0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40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11-19-2081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201911-40:</a:t>
            </a:r>
            <a:endParaRPr lang="en-US" sz="2000" dirty="0"/>
          </a:p>
          <a:p>
            <a:pPr marL="0" indent="0"/>
            <a:r>
              <a:rPr lang="en-US" sz="2000" b="0" dirty="0"/>
              <a:t>Move to adopt the resolutions depicted by document 11-19-2081r1 for CIDs 1012, 1157, 1525, 1573, 1978 and 2315,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Roy Want</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1480360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(30min).</a:t>
            </a:r>
          </a:p>
          <a:p>
            <a:pPr algn="just">
              <a:spcBef>
                <a:spcPct val="20000"/>
              </a:spcBef>
              <a:buFontTx/>
              <a:buChar char="•"/>
            </a:pPr>
            <a:r>
              <a:rPr lang="en-US" altLang="en-US" sz="2000" b="0" dirty="0"/>
              <a:t>Recirculation ballot motion (15min)</a:t>
            </a:r>
          </a:p>
          <a:p>
            <a:pPr algn="just">
              <a:spcBef>
                <a:spcPct val="20000"/>
              </a:spcBef>
              <a:buFontTx/>
              <a:buChar char="•"/>
            </a:pPr>
            <a:r>
              <a:rPr lang="en-US" altLang="en-US" sz="2000" b="0" dirty="0"/>
              <a:t>Setting telecon and review status (15min)</a:t>
            </a:r>
          </a:p>
          <a:p>
            <a:pPr algn="just">
              <a:spcBef>
                <a:spcPct val="20000"/>
              </a:spcBef>
              <a:buFontTx/>
              <a:buChar char="•"/>
            </a:pPr>
            <a:r>
              <a:rPr lang="en-US" altLang="en-US" sz="2000" b="0" dirty="0"/>
              <a:t>Review 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81194537"/>
              </p:ext>
            </p:extLst>
          </p:nvPr>
        </p:nvGraphicFramePr>
        <p:xfrm>
          <a:off x="929215" y="1484786"/>
          <a:ext cx="10460568" cy="30453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8955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2"/>
                  </a:ext>
                </a:extLst>
              </a:tr>
              <a:tr h="28955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tc>
                  <a:txBody>
                    <a:bodyPr/>
                    <a:lstStyle/>
                    <a:p>
                      <a:r>
                        <a:rPr lang="en-US" sz="1600" dirty="0"/>
                        <a:t>30min</a:t>
                      </a:r>
                    </a:p>
                  </a:txBody>
                  <a:tcPr marT="45712" marB="45712"/>
                </a:tc>
                <a:extLst>
                  <a:ext uri="{0D108BD9-81ED-4DB2-BD59-A6C34878D82A}">
                    <a16:rowId xmlns:a16="http://schemas.microsoft.com/office/drawing/2014/main" val="2882661537"/>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6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a:t>
                      </a:r>
                    </a:p>
                  </a:txBody>
                  <a:tcPr anchor="ctr"/>
                </a:tc>
                <a:tc>
                  <a:txBody>
                    <a:bodyPr/>
                    <a:lstStyle/>
                    <a:p>
                      <a:r>
                        <a:rPr lang="en-US" sz="1600" dirty="0"/>
                        <a:t>35min</a:t>
                      </a:r>
                    </a:p>
                  </a:txBody>
                  <a:tcPr marT="45712" marB="45712"/>
                </a:tc>
                <a:extLst>
                  <a:ext uri="{0D108BD9-81ED-4DB2-BD59-A6C34878D82A}">
                    <a16:rowId xmlns:a16="http://schemas.microsoft.com/office/drawing/2014/main" val="10003"/>
                  </a:ext>
                </a:extLst>
              </a:tr>
              <a:tr h="188277">
                <a:tc>
                  <a:txBody>
                    <a:bodyPr/>
                    <a:lstStyle/>
                    <a:p>
                      <a:r>
                        <a:rPr lang="en-US" sz="1400" dirty="0"/>
                        <a:t>11-19-1051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NDP power control and EVM</a:t>
                      </a:r>
                    </a:p>
                  </a:txBody>
                  <a:tcPr marT="45712" marB="45712"/>
                </a:tc>
                <a:tc>
                  <a:txBody>
                    <a:bodyPr/>
                    <a:lstStyle/>
                    <a:p>
                      <a:r>
                        <a:rPr lang="en-US" sz="1400" dirty="0"/>
                        <a:t>Technical</a:t>
                      </a:r>
                    </a:p>
                  </a:txBody>
                  <a:tcPr marT="45712" marB="45712"/>
                </a:tc>
                <a:tc>
                  <a:txBody>
                    <a:bodyPr/>
                    <a:lstStyle/>
                    <a:p>
                      <a:r>
                        <a:rPr lang="en-US" sz="1600" dirty="0"/>
                        <a:t>30min</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C8D3C-C917-4BAB-8046-FE6C551962D8}"/>
              </a:ext>
            </a:extLst>
          </p:cNvPr>
          <p:cNvSpPr>
            <a:spLocks noGrp="1"/>
          </p:cNvSpPr>
          <p:nvPr>
            <p:ph type="title"/>
          </p:nvPr>
        </p:nvSpPr>
        <p:spPr>
          <a:xfrm>
            <a:off x="914401" y="685801"/>
            <a:ext cx="10361084" cy="582959"/>
          </a:xfrm>
        </p:spPr>
        <p:txBody>
          <a:bodyPr/>
          <a:lstStyle/>
          <a:p>
            <a:r>
              <a:rPr lang="en-US" dirty="0"/>
              <a:t>WG Recirculation Ballot</a:t>
            </a:r>
          </a:p>
        </p:txBody>
      </p:sp>
      <p:sp>
        <p:nvSpPr>
          <p:cNvPr id="3" name="Content Placeholder 2">
            <a:extLst>
              <a:ext uri="{FF2B5EF4-FFF2-40B4-BE49-F238E27FC236}">
                <a16:creationId xmlns:a16="http://schemas.microsoft.com/office/drawing/2014/main" id="{88687DB9-FD5B-487B-9A23-A4BF760A6E00}"/>
              </a:ext>
            </a:extLst>
          </p:cNvPr>
          <p:cNvSpPr>
            <a:spLocks noGrp="1"/>
          </p:cNvSpPr>
          <p:nvPr>
            <p:ph idx="1"/>
          </p:nvPr>
        </p:nvSpPr>
        <p:spPr>
          <a:xfrm>
            <a:off x="914401" y="1484785"/>
            <a:ext cx="10361084" cy="4609630"/>
          </a:xfrm>
        </p:spPr>
        <p:txBody>
          <a:bodyPr/>
          <a:lstStyle/>
          <a:p>
            <a:r>
              <a:rPr lang="en-US"/>
              <a:t>Motion 201911-41</a:t>
            </a:r>
            <a:endParaRPr lang="en-US" dirty="0"/>
          </a:p>
          <a:p>
            <a:pPr>
              <a:buFont typeface="Arial" panose="020B0604020202020204" pitchFamily="34" charset="0"/>
              <a:buChar char="•"/>
            </a:pPr>
            <a:r>
              <a:rPr lang="en-US" b="0" dirty="0"/>
              <a:t>Having approved comment resolutions for all of the comments received from LB240 on P802.11az D1.0 as contained in document 11-19-431r12 and 11-19-1713r8,</a:t>
            </a:r>
          </a:p>
          <a:p>
            <a:r>
              <a:rPr lang="en-US" b="0" dirty="0"/>
              <a:t>•	Instruct the editor to prepare Draft 2.0 incorporating these resolutions and,</a:t>
            </a:r>
          </a:p>
          <a:p>
            <a:r>
              <a:rPr lang="en-US" b="0" dirty="0"/>
              <a:t>•	Approve a 15 day Working Group Recirculation Ballot asking the question “Should </a:t>
            </a:r>
            <a:r>
              <a:rPr lang="en-US" b="0" dirty="0" err="1"/>
              <a:t>TGaz</a:t>
            </a:r>
            <a:r>
              <a:rPr lang="en-US" b="0" dirty="0"/>
              <a:t> D2.0 be forwarded to Sponsor Ballot?”</a:t>
            </a:r>
          </a:p>
          <a:p>
            <a:endParaRPr lang="en-US" b="0" dirty="0"/>
          </a:p>
          <a:p>
            <a:r>
              <a:rPr lang="en-US" b="0" dirty="0"/>
              <a:t>Moved:</a:t>
            </a:r>
          </a:p>
          <a:p>
            <a:r>
              <a:rPr lang="en-US" b="0" dirty="0"/>
              <a:t>Second: </a:t>
            </a:r>
          </a:p>
          <a:p>
            <a:r>
              <a:rPr lang="en-US" b="0" dirty="0"/>
              <a:t>Results (Y/N/A):</a:t>
            </a:r>
          </a:p>
        </p:txBody>
      </p:sp>
      <p:sp>
        <p:nvSpPr>
          <p:cNvPr id="4" name="Slide Number Placeholder 3">
            <a:extLst>
              <a:ext uri="{FF2B5EF4-FFF2-40B4-BE49-F238E27FC236}">
                <a16:creationId xmlns:a16="http://schemas.microsoft.com/office/drawing/2014/main" id="{56EA3BCF-CCC7-4880-89C3-980DFC19908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BC38ECFF-C7C6-494C-BE7F-91AABDD5C12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B2F62AF-B2A5-42BC-AECE-0144FF8A979C}"/>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3349084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Completed LB240 and initiated a recirculation ballot for P802.11az.</a:t>
            </a:r>
          </a:p>
          <a:p>
            <a:pPr>
              <a:buFont typeface="Arial" panose="020B0604020202020204" pitchFamily="34" charset="0"/>
              <a:buChar char="•"/>
            </a:pPr>
            <a:r>
              <a:rPr lang="en-US" b="0" dirty="0"/>
              <a:t>Adopted resolutions for roughly 257 technical comments.</a:t>
            </a:r>
          </a:p>
          <a:p>
            <a:pPr>
              <a:buFont typeface="Arial" panose="020B0604020202020204" pitchFamily="34" charset="0"/>
              <a:buChar char="•"/>
            </a:pPr>
            <a:r>
              <a:rPr lang="en-US" b="0" dirty="0"/>
              <a:t>Group met reviewed a total of 28 submissions and run &gt;40 comments.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293558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January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Publish a new draft standard P802.11az D2.0.</a:t>
            </a:r>
          </a:p>
          <a:p>
            <a:pPr>
              <a:buFont typeface="Arial" panose="020B0604020202020204" pitchFamily="34" charset="0"/>
              <a:buChar char="•"/>
            </a:pPr>
            <a:r>
              <a:rPr lang="en-US" b="0" dirty="0"/>
              <a:t>Review recirculation ballot results. </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402145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Meeting Goals</a:t>
            </a:r>
          </a:p>
        </p:txBody>
      </p:sp>
      <p:sp>
        <p:nvSpPr>
          <p:cNvPr id="3" name="Content Placeholder 2"/>
          <p:cNvSpPr>
            <a:spLocks noGrp="1"/>
          </p:cNvSpPr>
          <p:nvPr>
            <p:ph idx="1"/>
          </p:nvPr>
        </p:nvSpPr>
        <p:spPr/>
        <p:txBody>
          <a:bodyPr/>
          <a:lstStyle/>
          <a:p>
            <a:pPr marL="0" indent="0"/>
            <a:r>
              <a:rPr lang="en-US" dirty="0"/>
              <a:t>Motion </a:t>
            </a:r>
            <a:r>
              <a:rPr lang="en-US" b="0" dirty="0"/>
              <a:t>201911-</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07801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7397726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98280</TotalTime>
  <Words>9533</Words>
  <Application>Microsoft Office PowerPoint</Application>
  <PresentationFormat>Widescreen</PresentationFormat>
  <Paragraphs>2078</Paragraphs>
  <Slides>128</Slides>
  <Notes>28</Notes>
  <HiddenSlides>27</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128</vt:i4>
      </vt:variant>
    </vt:vector>
  </HeadingPairs>
  <TitlesOfParts>
    <vt:vector size="135"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Submission List for the week (3)</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Comment Resolution from Ad Hoc</vt:lpstr>
      <vt:lpstr>Submission 11-19-2008</vt:lpstr>
      <vt:lpstr>Submission 11-19-1958</vt:lpstr>
      <vt:lpstr>Reminder to do attendance</vt:lpstr>
      <vt:lpstr>Recess</vt:lpstr>
      <vt:lpstr>Meeting Slot # 3 discussion items</vt:lpstr>
      <vt:lpstr>Meeting Slot # 3 discussion items</vt:lpstr>
      <vt:lpstr>Submission 11-19-1951</vt:lpstr>
      <vt:lpstr>Submission 11-19-1951</vt:lpstr>
      <vt:lpstr>Submission 11-19-1674</vt:lpstr>
      <vt:lpstr>Submission 11-19-2033</vt:lpstr>
      <vt:lpstr>Submission 11-19-2050</vt:lpstr>
      <vt:lpstr>Room change announcement</vt:lpstr>
      <vt:lpstr>Reminder to do attendance</vt:lpstr>
      <vt:lpstr>Recess</vt:lpstr>
      <vt:lpstr>Meeting Slot # 4 discussion items</vt:lpstr>
      <vt:lpstr>Submission 11-19-2010</vt:lpstr>
      <vt:lpstr>Submission 11-19-1717</vt:lpstr>
      <vt:lpstr>Submission 11-19-1991</vt:lpstr>
      <vt:lpstr>Reminder to do attendance</vt:lpstr>
      <vt:lpstr>Recess</vt:lpstr>
      <vt:lpstr>Meeting Slot # 5 discussion items</vt:lpstr>
      <vt:lpstr>Meeting Slot # 5 discussion items</vt:lpstr>
      <vt:lpstr>Submission 11-19-2009</vt:lpstr>
      <vt:lpstr>Submission 11-19-2009</vt:lpstr>
      <vt:lpstr>Submission 11-19-2061</vt:lpstr>
      <vt:lpstr>Submission 11-19-1875</vt:lpstr>
      <vt:lpstr>Submission 11-19-2013</vt:lpstr>
      <vt:lpstr>Reminder to do attendance</vt:lpstr>
      <vt:lpstr>Recess</vt:lpstr>
      <vt:lpstr>Meeting Slot # 6 discussion items</vt:lpstr>
      <vt:lpstr>Meeting Slot # 6 discussion items</vt:lpstr>
      <vt:lpstr>Submission 11-19-0035</vt:lpstr>
      <vt:lpstr>Submission 11-19-0035</vt:lpstr>
      <vt:lpstr>Submission 11-19-2081</vt:lpstr>
      <vt:lpstr>Reminder to do attendance</vt:lpstr>
      <vt:lpstr>Recess</vt:lpstr>
      <vt:lpstr>Meeting Slot # 7 discussion items</vt:lpstr>
      <vt:lpstr>Meeting Slot # 7 discussion items</vt:lpstr>
      <vt:lpstr>WG Recirculation Ballot</vt:lpstr>
      <vt:lpstr>TG Status And Work Completed</vt:lpstr>
      <vt:lpstr>Meeting Goals towards January meeting </vt:lpstr>
      <vt:lpstr>January Meeting Goals</vt:lpstr>
      <vt:lpstr>Current Approved Timelines </vt:lpstr>
      <vt:lpstr>Timelines - Revised</vt:lpstr>
      <vt:lpstr>Reminder to do attendance</vt:lpstr>
      <vt:lpstr>TGaz Timeline</vt:lpstr>
      <vt:lpstr>TGaz process going forward</vt:lpstr>
      <vt:lpstr>Teleconference Schedule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834</cp:revision>
  <cp:lastPrinted>1601-01-01T00:00:00Z</cp:lastPrinted>
  <dcterms:created xsi:type="dcterms:W3CDTF">2018-08-06T10:28:59Z</dcterms:created>
  <dcterms:modified xsi:type="dcterms:W3CDTF">2019-11-14T23:24:04Z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2019-11-14 20:01:14Z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