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361" r:id="rId70"/>
    <p:sldId id="362" r:id="rId71"/>
    <p:sldId id="355" r:id="rId72"/>
    <p:sldId id="377" r:id="rId73"/>
    <p:sldId id="453" r:id="rId74"/>
    <p:sldId id="454" r:id="rId75"/>
    <p:sldId id="363" r:id="rId76"/>
    <p:sldId id="364" r:id="rId77"/>
    <p:sldId id="386" r:id="rId78"/>
    <p:sldId id="356" r:id="rId79"/>
    <p:sldId id="455" r:id="rId80"/>
    <p:sldId id="456" r:id="rId81"/>
    <p:sldId id="457" r:id="rId82"/>
    <p:sldId id="458" r:id="rId83"/>
    <p:sldId id="459" r:id="rId84"/>
    <p:sldId id="365" r:id="rId85"/>
    <p:sldId id="366" r:id="rId86"/>
    <p:sldId id="387" r:id="rId87"/>
    <p:sldId id="389" r:id="rId88"/>
    <p:sldId id="367" r:id="rId89"/>
    <p:sldId id="368" r:id="rId90"/>
    <p:sldId id="390" r:id="rId91"/>
    <p:sldId id="358" r:id="rId92"/>
    <p:sldId id="369" r:id="rId93"/>
    <p:sldId id="370" r:id="rId94"/>
    <p:sldId id="392" r:id="rId95"/>
    <p:sldId id="359" r:id="rId96"/>
    <p:sldId id="393" r:id="rId97"/>
    <p:sldId id="396" r:id="rId98"/>
    <p:sldId id="397" r:id="rId99"/>
    <p:sldId id="391" r:id="rId100"/>
    <p:sldId id="398" r:id="rId101"/>
    <p:sldId id="399" r:id="rId102"/>
    <p:sldId id="400" r:id="rId103"/>
    <p:sldId id="401" r:id="rId104"/>
    <p:sldId id="404" r:id="rId105"/>
    <p:sldId id="403" r:id="rId106"/>
    <p:sldId id="405" r:id="rId107"/>
    <p:sldId id="406" r:id="rId108"/>
    <p:sldId id="371" r:id="rId109"/>
    <p:sldId id="372" r:id="rId110"/>
    <p:sldId id="312" r:id="rId111"/>
    <p:sldId id="259" r:id="rId112"/>
    <p:sldId id="260" r:id="rId113"/>
    <p:sldId id="261" r:id="rId114"/>
    <p:sldId id="262" r:id="rId115"/>
    <p:sldId id="263" r:id="rId116"/>
    <p:sldId id="264" r:id="rId1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361"/>
            <p14:sldId id="362"/>
          </p14:sldIdLst>
        </p14:section>
        <p14:section name="Slot#4" id="{6193A2DF-E32F-40FC-A604-C1274D537662}">
          <p14:sldIdLst>
            <p14:sldId id="355"/>
            <p14:sldId id="377"/>
            <p14:sldId id="453"/>
            <p14:sldId id="454"/>
            <p14:sldId id="363"/>
            <p14:sldId id="364"/>
          </p14:sldIdLst>
        </p14:section>
        <p14:section name="Slot#5" id="{D51E15C0-1BE5-4B71-8375-F6B1D2A3FFBF}">
          <p14:sldIdLst>
            <p14:sldId id="386"/>
            <p14:sldId id="356"/>
            <p14:sldId id="455"/>
            <p14:sldId id="456"/>
            <p14:sldId id="457"/>
            <p14:sldId id="458"/>
            <p14:sldId id="459"/>
            <p14:sldId id="365"/>
            <p14:sldId id="366"/>
          </p14:sldIdLst>
        </p14:section>
        <p14:section name="Slot #6" id="{C6C71488-E606-43ED-9503-8F91C556A2EE}">
          <p14:sldIdLst>
            <p14:sldId id="387"/>
            <p14:sldId id="389"/>
            <p14:sldId id="367"/>
            <p14:sldId id="368"/>
          </p14:sldIdLst>
        </p14:section>
        <p14:section name="Slot#7" id="{D59D5964-9646-4C25-959D-E55F97EAE577}">
          <p14:sldIdLst>
            <p14:sldId id="390"/>
            <p14:sldId id="358"/>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660"/>
  </p:normalViewPr>
  <p:slideViewPr>
    <p:cSldViewPr>
      <p:cViewPr>
        <p:scale>
          <a:sx n="75" d="100"/>
          <a:sy n="75" d="100"/>
        </p:scale>
        <p:origin x="3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95</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40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04696158"/>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16948047"/>
              </p:ext>
            </p:extLst>
          </p:nvPr>
        </p:nvGraphicFramePr>
        <p:xfrm>
          <a:off x="929215" y="1484786"/>
          <a:ext cx="10460568" cy="56665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7653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268224">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55003339"/>
                  </a:ext>
                </a:extLst>
              </a:tr>
              <a:tr h="201168">
                <a:tc>
                  <a:txBody>
                    <a:bodyPr/>
                    <a:lstStyle/>
                    <a:p>
                      <a:pPr marL="0" algn="l" defTabSz="914400" rtl="0" eaLnBrk="1" latinLnBrk="0" hangingPunct="1"/>
                      <a:r>
                        <a:rPr lang="en-US" sz="1600" strike="sng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CR</a:t>
                      </a:r>
                    </a:p>
                  </a:txBody>
                  <a:tcPr anchor="ctr"/>
                </a:tc>
                <a:tc>
                  <a:txBody>
                    <a:bodyPr/>
                    <a:lstStyle/>
                    <a:p>
                      <a:r>
                        <a:rPr lang="en-US" sz="1600" strike="sngStrike" dirty="0"/>
                        <a:t>If needed</a:t>
                      </a:r>
                    </a:p>
                    <a:p>
                      <a:r>
                        <a:rPr lang="en-US" sz="1600" strike="sngStrike" dirty="0"/>
                        <a:t>25min (as time permits)</a:t>
                      </a:r>
                      <a:r>
                        <a:rPr lang="en-US" sz="1600" strike="noStrike" dirty="0"/>
                        <a:t> – to reschedule.</a:t>
                      </a:r>
                    </a:p>
                  </a:txBody>
                  <a:tcPr marT="45712" marB="45712"/>
                </a:tc>
                <a:extLst>
                  <a:ext uri="{0D108BD9-81ED-4DB2-BD59-A6C34878D82A}">
                    <a16:rowId xmlns:a16="http://schemas.microsoft.com/office/drawing/2014/main" val="3584309051"/>
                  </a:ext>
                </a:extLst>
              </a:tr>
              <a:tr h="134112">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 – to reschedule</a:t>
                      </a:r>
                    </a:p>
                  </a:txBody>
                  <a:tcPr marT="45712" marB="45712"/>
                </a:tc>
                <a:extLst>
                  <a:ext uri="{0D108BD9-81ED-4DB2-BD59-A6C34878D82A}">
                    <a16:rowId xmlns:a16="http://schemas.microsoft.com/office/drawing/2014/main" val="274425615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11-19-2010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11-19-2010r3 for CIDs 1011, 1022, 1026, 1052, 1054, 1057, 1817, 1818, 1820, 1822, 1824, 2290, 2293, 2294, 2305, 2306, 2307, 2321, 2301 and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a:t>
            </a:r>
            <a:r>
              <a:rPr lang="en-US" sz="2000" b="0" dirty="0" err="1"/>
              <a:t>Raissinia</a:t>
            </a:r>
            <a:endParaRPr lang="en-US" sz="2000" b="0" dirty="0"/>
          </a:p>
          <a:p>
            <a:pPr marL="0" indent="0"/>
            <a:r>
              <a:rPr lang="en-US" sz="2000" b="0" dirty="0"/>
              <a:t>Second: Roy Want</a:t>
            </a:r>
          </a:p>
          <a:p>
            <a:pPr marL="0" indent="0"/>
            <a:r>
              <a:rPr lang="en-US" sz="2000" b="0" dirty="0"/>
              <a:t>Results (Y/N/A): 10/0/0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8BED-5772-4AAE-841D-FC77D9CA826F}"/>
              </a:ext>
            </a:extLst>
          </p:cNvPr>
          <p:cNvSpPr>
            <a:spLocks noGrp="1"/>
          </p:cNvSpPr>
          <p:nvPr>
            <p:ph type="title"/>
          </p:nvPr>
        </p:nvSpPr>
        <p:spPr/>
        <p:txBody>
          <a:bodyPr/>
          <a:lstStyle/>
          <a:p>
            <a:r>
              <a:rPr lang="en-US" dirty="0"/>
              <a:t>Submission 11-19-1717</a:t>
            </a:r>
          </a:p>
        </p:txBody>
      </p:sp>
      <p:sp>
        <p:nvSpPr>
          <p:cNvPr id="3" name="Content Placeholder 2">
            <a:extLst>
              <a:ext uri="{FF2B5EF4-FFF2-40B4-BE49-F238E27FC236}">
                <a16:creationId xmlns:a16="http://schemas.microsoft.com/office/drawing/2014/main" id="{26708056-CB89-402E-BEDD-1C4C6121AEF4}"/>
              </a:ext>
            </a:extLst>
          </p:cNvPr>
          <p:cNvSpPr>
            <a:spLocks noGrp="1"/>
          </p:cNvSpPr>
          <p:nvPr>
            <p:ph idx="1"/>
          </p:nvPr>
        </p:nvSpPr>
        <p:spPr/>
        <p:txBody>
          <a:bodyPr/>
          <a:lstStyle/>
          <a:p>
            <a:r>
              <a:rPr lang="en-US" dirty="0" err="1"/>
              <a:t>Strawpoll</a:t>
            </a:r>
            <a:endParaRPr lang="en-US" dirty="0"/>
          </a:p>
          <a:p>
            <a:pPr marL="0" indent="0"/>
            <a:r>
              <a:rPr lang="en-US" b="0" dirty="0"/>
              <a:t>Is there interest in development of an optional PEDMG mode where the request and report include a </a:t>
            </a:r>
            <a:r>
              <a:rPr lang="en-US" b="0" dirty="0" err="1"/>
              <a:t>ToA</a:t>
            </a:r>
            <a:r>
              <a:rPr lang="en-US" b="0" dirty="0"/>
              <a:t> measurement on strongest tap and on first tap? (to develop as part of CR for next re-circulation ballot) ?</a:t>
            </a:r>
          </a:p>
          <a:p>
            <a:endParaRPr lang="en-US" b="0" dirty="0"/>
          </a:p>
          <a:p>
            <a:r>
              <a:rPr lang="en-US" b="0" dirty="0"/>
              <a:t>Result (Y/N/A): 8/6/1</a:t>
            </a:r>
          </a:p>
          <a:p>
            <a:endParaRPr lang="en-US" dirty="0"/>
          </a:p>
          <a:p>
            <a:endParaRPr lang="en-US" dirty="0"/>
          </a:p>
        </p:txBody>
      </p:sp>
      <p:sp>
        <p:nvSpPr>
          <p:cNvPr id="4" name="Slide Number Placeholder 3">
            <a:extLst>
              <a:ext uri="{FF2B5EF4-FFF2-40B4-BE49-F238E27FC236}">
                <a16:creationId xmlns:a16="http://schemas.microsoft.com/office/drawing/2014/main" id="{E316AFD3-297F-448E-85B3-049260EC1C1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8974C0C-1EB3-4C8C-B9CB-219618A3F3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1FCD845-597B-4041-AA00-C7D6EC0CB4A2}"/>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922146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11-19-1991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11-19-1991r2 for CIDs 1109, 2429, 2397, 2399, 2408, 1466 and 1651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7/0/1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79654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2863562"/>
              </p:ext>
            </p:extLst>
          </p:nvPr>
        </p:nvGraphicFramePr>
        <p:xfrm>
          <a:off x="407368" y="1484786"/>
          <a:ext cx="11233247" cy="507668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40">
                <a:tc>
                  <a:txBody>
                    <a:bodyPr/>
                    <a:lstStyle/>
                    <a:p>
                      <a:r>
                        <a:rPr lang="en-US" sz="1600" dirty="0"/>
                        <a:t>11-19-2009</a:t>
                      </a:r>
                    </a:p>
                  </a:txBody>
                  <a:tcPr marT="45712" marB="45712"/>
                </a:tc>
                <a:tc>
                  <a:txBody>
                    <a:bodyPr/>
                    <a:lstStyle/>
                    <a:p>
                      <a:r>
                        <a:rPr lang="en-US" sz="1600" dirty="0"/>
                        <a:t>Roy Want</a:t>
                      </a:r>
                    </a:p>
                  </a:txBody>
                  <a:tcPr marT="45712" marB="45712"/>
                </a:tc>
                <a:tc>
                  <a:txBody>
                    <a:bodyPr/>
                    <a:lstStyle/>
                    <a:p>
                      <a:r>
                        <a:rPr lang="en-US" sz="1600" dirty="0"/>
                        <a:t>Resolution for 53 editorial comments</a:t>
                      </a:r>
                    </a:p>
                  </a:txBody>
                  <a:tcPr anchor="ctr"/>
                </a:tc>
                <a:tc>
                  <a:txBody>
                    <a:bodyPr/>
                    <a:lstStyle/>
                    <a:p>
                      <a:r>
                        <a:rPr lang="en-US" sz="1600" dirty="0"/>
                        <a:t>CR</a:t>
                      </a:r>
                    </a:p>
                  </a:txBody>
                  <a:tcPr anchor="ctr"/>
                </a:tc>
                <a:tc>
                  <a:txBody>
                    <a:bodyPr/>
                    <a:lstStyle/>
                    <a:p>
                      <a:r>
                        <a:rPr lang="en-US" sz="1600" dirty="0"/>
                        <a:t>15min</a:t>
                      </a:r>
                    </a:p>
                  </a:txBody>
                  <a:tcPr marT="45712" marB="45712"/>
                </a:tc>
                <a:extLst>
                  <a:ext uri="{0D108BD9-81ED-4DB2-BD59-A6C34878D82A}">
                    <a16:rowId xmlns:a16="http://schemas.microsoft.com/office/drawing/2014/main" val="10002"/>
                  </a:ext>
                </a:extLst>
              </a:tr>
              <a:tr h="167640">
                <a:tc>
                  <a:txBody>
                    <a:bodyPr/>
                    <a:lstStyle/>
                    <a:p>
                      <a:r>
                        <a:rPr lang="en-US" sz="1600" dirty="0"/>
                        <a:t>11-19-2061</a:t>
                      </a:r>
                    </a:p>
                  </a:txBody>
                  <a:tcPr marT="45712" marB="45712"/>
                </a:tc>
                <a:tc>
                  <a:txBody>
                    <a:bodyPr/>
                    <a:lstStyle/>
                    <a:p>
                      <a:r>
                        <a:rPr lang="en-US" sz="1600" dirty="0"/>
                        <a:t>Qi Wang</a:t>
                      </a:r>
                    </a:p>
                  </a:txBody>
                  <a:tcPr marT="45712" marB="45712"/>
                </a:tc>
                <a:tc>
                  <a:txBody>
                    <a:bodyPr/>
                    <a:lstStyle/>
                    <a:p>
                      <a:r>
                        <a:rPr lang="en-US" sz="1600" dirty="0"/>
                        <a:t>Proposed resolution for CID 2291</a:t>
                      </a:r>
                    </a:p>
                  </a:txBody>
                  <a:tcPr anchor="ctr"/>
                </a:tc>
                <a:tc>
                  <a:txBody>
                    <a:bodyPr/>
                    <a:lstStyle/>
                    <a:p>
                      <a:r>
                        <a:rPr lang="en-US" sz="1600" dirty="0"/>
                        <a:t>CR</a:t>
                      </a:r>
                    </a:p>
                  </a:txBody>
                  <a:tcPr anchor="ctr"/>
                </a:tc>
                <a:tc>
                  <a:txBody>
                    <a:bodyPr/>
                    <a:lstStyle/>
                    <a:p>
                      <a:r>
                        <a:rPr lang="en-US" sz="1600" dirty="0"/>
                        <a:t>10min</a:t>
                      </a:r>
                    </a:p>
                  </a:txBody>
                  <a:tcPr marT="45712" marB="45712"/>
                </a:tc>
                <a:extLst>
                  <a:ext uri="{0D108BD9-81ED-4DB2-BD59-A6C34878D82A}">
                    <a16:rowId xmlns:a16="http://schemas.microsoft.com/office/drawing/2014/main" val="2166985226"/>
                  </a:ext>
                </a:extLst>
              </a:tr>
              <a:tr h="167640">
                <a:tc>
                  <a:txBody>
                    <a:bodyPr/>
                    <a:lstStyle/>
                    <a:p>
                      <a:pPr marL="0" algn="l" defTabSz="914400" rtl="0" eaLnBrk="1" latinLnBrk="0" hangingPunct="1"/>
                      <a:r>
                        <a:rPr lang="en-US" sz="1600" strike="no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no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latin typeface="+mn-lt"/>
                          <a:ea typeface="+mn-ea"/>
                          <a:cs typeface="+mn-cs"/>
                        </a:rPr>
                        <a:t>CR</a:t>
                      </a:r>
                    </a:p>
                  </a:txBody>
                  <a:tcPr anchor="ctr"/>
                </a:tc>
                <a:tc>
                  <a:txBody>
                    <a:bodyPr/>
                    <a:lstStyle/>
                    <a:p>
                      <a:r>
                        <a:rPr lang="en-US" sz="1600" strike="noStrike" dirty="0"/>
                        <a:t>10min</a:t>
                      </a:r>
                    </a:p>
                  </a:txBody>
                  <a:tcPr marT="45712" marB="45712"/>
                </a:tc>
                <a:extLst>
                  <a:ext uri="{0D108BD9-81ED-4DB2-BD59-A6C34878D82A}">
                    <a16:rowId xmlns:a16="http://schemas.microsoft.com/office/drawing/2014/main" val="1724812618"/>
                  </a:ext>
                </a:extLst>
              </a:tr>
              <a:tr h="27938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4025702945"/>
                  </a:ext>
                </a:extLst>
              </a:tr>
              <a:tr h="27938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50min as time permits – to reschedule</a:t>
                      </a:r>
                    </a:p>
                  </a:txBody>
                  <a:tcPr marT="45712" marB="45712"/>
                </a:tc>
                <a:extLst>
                  <a:ext uri="{0D108BD9-81ED-4DB2-BD59-A6C34878D82A}">
                    <a16:rowId xmlns:a16="http://schemas.microsoft.com/office/drawing/2014/main" val="2505749830"/>
                  </a:ext>
                </a:extLst>
              </a:tr>
              <a:tr h="167632">
                <a:tc>
                  <a:txBody>
                    <a:bodyPr/>
                    <a:lstStyle/>
                    <a:p>
                      <a:pPr marL="0" algn="l" defTabSz="914400" rtl="0" eaLnBrk="1" latinLnBrk="0" hangingPunct="1"/>
                      <a:r>
                        <a:rPr lang="en-US" sz="1600" strike="sngStrike" kern="1200" dirty="0">
                          <a:solidFill>
                            <a:schemeClr val="dk1"/>
                          </a:solidFill>
                          <a:effectLst/>
                          <a:latin typeface="+mn-lt"/>
                          <a:ea typeface="+mn-ea"/>
                          <a:cs typeface="+mn-cs"/>
                        </a:rPr>
                        <a:t>11-19-1042</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CR</a:t>
                      </a:r>
                    </a:p>
                  </a:txBody>
                  <a:tcPr marT="45712" marB="45712"/>
                </a:tc>
                <a:tc>
                  <a:txBody>
                    <a:bodyPr/>
                    <a:lstStyle/>
                    <a:p>
                      <a:r>
                        <a:rPr lang="en-US" sz="1600" strike="sngStrike" kern="1200" dirty="0">
                          <a:solidFill>
                            <a:schemeClr val="dk1"/>
                          </a:solidFill>
                          <a:latin typeface="+mn-lt"/>
                          <a:ea typeface="+mn-ea"/>
                          <a:cs typeface="+mn-cs"/>
                        </a:rPr>
                        <a:t>25min </a:t>
                      </a:r>
                      <a:r>
                        <a:rPr lang="en-US" sz="1600" strike="noStrike" kern="1200" dirty="0">
                          <a:solidFill>
                            <a:schemeClr val="dk1"/>
                          </a:solidFill>
                          <a:latin typeface="+mn-lt"/>
                          <a:ea typeface="+mn-ea"/>
                          <a:cs typeface="+mn-cs"/>
                        </a:rPr>
                        <a:t>removed per request.</a:t>
                      </a:r>
                    </a:p>
                  </a:txBody>
                  <a:tcPr marT="45712" marB="45712"/>
                </a:tc>
                <a:extLst>
                  <a:ext uri="{0D108BD9-81ED-4DB2-BD59-A6C34878D82A}">
                    <a16:rowId xmlns:a16="http://schemas.microsoft.com/office/drawing/2014/main" val="2551785093"/>
                  </a:ext>
                </a:extLst>
              </a:tr>
              <a:tr h="0">
                <a:tc>
                  <a:txBody>
                    <a:bodyPr/>
                    <a:lstStyle/>
                    <a:p>
                      <a:pPr marL="0" algn="l" defTabSz="914400" rtl="0" eaLnBrk="1" latinLnBrk="0" hangingPunct="1"/>
                      <a:r>
                        <a:rPr lang="en-US" sz="1600" strike="sngStrike"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a:solidFill>
                            <a:schemeClr val="dk1"/>
                          </a:solidFill>
                          <a:effectLst/>
                          <a:latin typeface="+mn-lt"/>
                          <a:ea typeface="+mn-ea"/>
                          <a:cs typeface="+mn-cs"/>
                        </a:rPr>
                        <a:t>Passive TB Ranging MLME – CR</a:t>
                      </a:r>
                      <a:endParaRPr lang="en-US" sz="1600" strike="sngStrike" kern="1200" dirty="0">
                        <a:solidFill>
                          <a:schemeClr val="dk1"/>
                        </a:solidFill>
                        <a:latin typeface="+mn-lt"/>
                        <a:ea typeface="+mn-ea"/>
                        <a:cs typeface="+mn-cs"/>
                      </a:endParaRPr>
                    </a:p>
                  </a:txBody>
                  <a:tcPr marT="45712" marB="45712"/>
                </a:tc>
                <a:tc>
                  <a:txBody>
                    <a:bodyPr/>
                    <a:lstStyle/>
                    <a:p>
                      <a:r>
                        <a:rPr lang="en-US" sz="1600" strike="sngStrike" dirty="0"/>
                        <a:t>CR</a:t>
                      </a:r>
                    </a:p>
                  </a:txBody>
                  <a:tcPr marT="45712" marB="45712"/>
                </a:tc>
                <a:tc>
                  <a:txBody>
                    <a:bodyPr/>
                    <a:lstStyle/>
                    <a:p>
                      <a:r>
                        <a:rPr lang="en-US" sz="1600" dirty="0"/>
                        <a:t>35min as time permits – removed per request </a:t>
                      </a:r>
                    </a:p>
                  </a:txBody>
                  <a:tcPr marT="45712" marB="45712"/>
                </a:tc>
                <a:extLst>
                  <a:ext uri="{0D108BD9-81ED-4DB2-BD59-A6C34878D82A}">
                    <a16:rowId xmlns:a16="http://schemas.microsoft.com/office/drawing/2014/main" val="81618152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201911-33:</a:t>
            </a:r>
            <a:endParaRPr lang="en-US" sz="2000" dirty="0"/>
          </a:p>
          <a:p>
            <a:pPr marL="0" indent="0"/>
            <a:r>
              <a:rPr lang="en-US" sz="2000" b="0" dirty="0"/>
              <a:t>Move to adopt the resolutions depicted by document 11-19-2009r1 for CIDs 1505, 1506, 1507, 1614, 1701, 1703, 1724, 1757, 1870, 1876, 1897, 1904, 1912, 1928, 1929, 1931, 1932, 1937, 1979, 1987, 1992, 2141, 2216, 2361, 2366, 2369, 2392, 2432, 2496, 2225, 2226 and 1291,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Jerome Henry </a:t>
            </a:r>
          </a:p>
          <a:p>
            <a:pPr marL="0" indent="0"/>
            <a:r>
              <a:rPr lang="en-US" sz="2000" b="0" dirty="0"/>
              <a:t>Results (Y/N/A): 14/0/0</a:t>
            </a:r>
          </a:p>
          <a:p>
            <a:pPr marL="0" indent="0"/>
            <a:r>
              <a:rPr lang="en-US" sz="2000" b="0" dirty="0"/>
              <a:t>Motion passes.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811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201911-34:</a:t>
            </a:r>
            <a:endParaRPr lang="en-US" sz="2000" dirty="0"/>
          </a:p>
          <a:p>
            <a:pPr marL="0" indent="0"/>
            <a:r>
              <a:rPr lang="en-US" sz="2000" b="0" dirty="0"/>
              <a:t>Move to adopt the resolutions depicted by document 11-19-2009r1 for CIDs 1005, 1039, 1042, 1077, 1110, 1128, 1134, 1137, 1140, 1179, 1180, 1183, 1200, 1264, 1292, 1294, 1301, 1320, 1361, 1364 and 1502,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Roy Want </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736500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11-19-2061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201911-35:</a:t>
            </a:r>
            <a:endParaRPr lang="en-US" sz="2000" dirty="0"/>
          </a:p>
          <a:p>
            <a:pPr marL="0" indent="0"/>
            <a:r>
              <a:rPr lang="en-US" sz="2000" b="0" dirty="0"/>
              <a:t>Move to adopt the resolutions depicted by document 11-19-2061r2 for CID 2291, 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Assaf Kasher</a:t>
            </a:r>
          </a:p>
          <a:p>
            <a:pPr marL="0" indent="0"/>
            <a:r>
              <a:rPr lang="en-US" sz="2000" b="0" dirty="0"/>
              <a:t>Results (Y/N/A): 11/1/1</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924206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11-19-1875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201911-36:</a:t>
            </a:r>
            <a:endParaRPr lang="en-US" sz="2000" dirty="0"/>
          </a:p>
          <a:p>
            <a:pPr marL="0" indent="0"/>
            <a:r>
              <a:rPr lang="en-US" sz="2000" b="0" dirty="0"/>
              <a:t>Move to adopt the resolutions depicted by document 11-19-1875r2 for CIDs 1427, 2349 and 1425,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Jerome Henry</a:t>
            </a:r>
          </a:p>
          <a:p>
            <a:pPr marL="0" indent="0"/>
            <a:r>
              <a:rPr lang="en-US" sz="2000" b="0" dirty="0"/>
              <a:t>Results (Y/N/A): 11/0/2</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644184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11-19-2013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201911-37:</a:t>
            </a:r>
            <a:endParaRPr lang="en-US" sz="2000" dirty="0"/>
          </a:p>
          <a:p>
            <a:pPr marL="0" indent="0"/>
            <a:r>
              <a:rPr lang="en-US" sz="2000" b="0" dirty="0"/>
              <a:t>Move to adopt the resolutions depicted by document 11-19-2013r1 for CIDs 1514, 1512, 1541, 1546, 1513, 1521, 1522, 1526, 1527, 1529, 1579, 1517, 1569, 1570, 1511 and 1571, 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05267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43640517"/>
              </p:ext>
            </p:extLst>
          </p:nvPr>
        </p:nvGraphicFramePr>
        <p:xfrm>
          <a:off x="929215" y="1484786"/>
          <a:ext cx="10460568" cy="37768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r>
                        <a:rPr lang="en-US" sz="1600" dirty="0"/>
                        <a:t>11-19-???</a:t>
                      </a:r>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Catch all remaining </a:t>
                      </a:r>
                    </a:p>
                  </a:txBody>
                  <a:tcPr marT="45712" marB="45712"/>
                </a:tc>
                <a:tc>
                  <a:txBody>
                    <a:bodyPr/>
                    <a:lstStyle/>
                    <a:p>
                      <a:r>
                        <a:rPr lang="en-US" sz="1600" dirty="0"/>
                        <a:t>CR</a:t>
                      </a:r>
                    </a:p>
                  </a:txBody>
                  <a:tcPr marT="45712" marB="45712"/>
                </a:tc>
                <a:tc>
                  <a:txBody>
                    <a:bodyPr/>
                    <a:lstStyle/>
                    <a:p>
                      <a:r>
                        <a:rPr lang="en-US" sz="1600" dirty="0"/>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188277">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0003"/>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endParaRPr lang="en-US" sz="1600" dirty="0"/>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4649568"/>
              </p:ext>
            </p:extLst>
          </p:nvPr>
        </p:nvGraphicFramePr>
        <p:xfrm>
          <a:off x="929215" y="1484786"/>
          <a:ext cx="10460568" cy="35024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As needed.</a:t>
                      </a:r>
                    </a:p>
                  </a:txBody>
                  <a:tcPr marT="45712" marB="45712"/>
                </a:tc>
                <a:extLst>
                  <a:ext uri="{0D108BD9-81ED-4DB2-BD59-A6C34878D82A}">
                    <a16:rowId xmlns:a16="http://schemas.microsoft.com/office/drawing/2014/main" val="10002"/>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98087</TotalTime>
  <Words>8703</Words>
  <Application>Microsoft Office PowerPoint</Application>
  <PresentationFormat>Widescreen</PresentationFormat>
  <Paragraphs>1809</Paragraphs>
  <Slides>116</Slides>
  <Notes>26</Notes>
  <HiddenSlides>21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3"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Reminder to do attendance</vt:lpstr>
      <vt:lpstr>Recess</vt:lpstr>
      <vt:lpstr>Meeting Slot # 4 discussion items</vt:lpstr>
      <vt:lpstr>Submission 11-19-2010</vt:lpstr>
      <vt:lpstr>Submission 11-19-1717</vt:lpstr>
      <vt:lpstr>Submission 11-19-1991</vt:lpstr>
      <vt:lpstr>Reminder to do attendance</vt:lpstr>
      <vt:lpstr>Recess</vt:lpstr>
      <vt:lpstr>Meeting Slot # 5 discussion items</vt:lpstr>
      <vt:lpstr>Meeting Slot # 5 discussion items</vt:lpstr>
      <vt:lpstr>Submission 11-19-2009</vt:lpstr>
      <vt:lpstr>Submission 11-19-2009</vt:lpstr>
      <vt:lpstr>Submission 11-19-2061</vt:lpstr>
      <vt:lpstr>Submission 11-19-1875</vt:lpstr>
      <vt:lpstr>Submission 11-19-2013</vt:lpstr>
      <vt:lpstr>Reminder to do attendance</vt:lpstr>
      <vt:lpstr>Recess</vt:lpstr>
      <vt:lpstr>Meeting Slot # 6 discussion items</vt:lpstr>
      <vt:lpstr>Meeting Slot # 6 discussion items</vt:lpstr>
      <vt:lpstr>Reminder to do attendance</vt:lpstr>
      <vt:lpstr>Recess</vt:lpstr>
      <vt:lpstr>Meeting Slot # 7 discussion items</vt:lpstr>
      <vt:lpstr>Meeting Slot # 7 discussion items</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818</cp:revision>
  <cp:lastPrinted>1601-01-01T00:00:00Z</cp:lastPrinted>
  <dcterms:created xsi:type="dcterms:W3CDTF">2018-08-06T10:28:59Z</dcterms:created>
  <dcterms:modified xsi:type="dcterms:W3CDTF">2019-11-14T18:00:30Z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2019-11-14 18:00:30Z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