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1"/>
  </p:notesMasterIdLst>
  <p:handoutMasterIdLst>
    <p:handoutMasterId r:id="rId12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446" r:id="rId23"/>
    <p:sldId id="346" r:id="rId24"/>
    <p:sldId id="347" r:id="rId25"/>
    <p:sldId id="440" r:id="rId26"/>
    <p:sldId id="442" r:id="rId27"/>
    <p:sldId id="348" r:id="rId28"/>
    <p:sldId id="349" r:id="rId29"/>
    <p:sldId id="350" r:id="rId30"/>
    <p:sldId id="351" r:id="rId31"/>
    <p:sldId id="435" r:id="rId32"/>
    <p:sldId id="436" r:id="rId33"/>
    <p:sldId id="410" r:id="rId34"/>
    <p:sldId id="411" r:id="rId35"/>
    <p:sldId id="412" r:id="rId36"/>
    <p:sldId id="413" r:id="rId37"/>
    <p:sldId id="414" r:id="rId38"/>
    <p:sldId id="417" r:id="rId39"/>
    <p:sldId id="418" r:id="rId40"/>
    <p:sldId id="419" r:id="rId41"/>
    <p:sldId id="420" r:id="rId42"/>
    <p:sldId id="421" r:id="rId43"/>
    <p:sldId id="422" r:id="rId44"/>
    <p:sldId id="423" r:id="rId45"/>
    <p:sldId id="424" r:id="rId46"/>
    <p:sldId id="425" r:id="rId47"/>
    <p:sldId id="426" r:id="rId48"/>
    <p:sldId id="427" r:id="rId49"/>
    <p:sldId id="437" r:id="rId50"/>
    <p:sldId id="430" r:id="rId51"/>
    <p:sldId id="431" r:id="rId52"/>
    <p:sldId id="432" r:id="rId53"/>
    <p:sldId id="438" r:id="rId54"/>
    <p:sldId id="439" r:id="rId55"/>
    <p:sldId id="441" r:id="rId56"/>
    <p:sldId id="443" r:id="rId57"/>
    <p:sldId id="444" r:id="rId58"/>
    <p:sldId id="445" r:id="rId59"/>
    <p:sldId id="352" r:id="rId60"/>
    <p:sldId id="353" r:id="rId61"/>
    <p:sldId id="373" r:id="rId62"/>
    <p:sldId id="354" r:id="rId63"/>
    <p:sldId id="376" r:id="rId64"/>
    <p:sldId id="449" r:id="rId65"/>
    <p:sldId id="450" r:id="rId66"/>
    <p:sldId id="451" r:id="rId67"/>
    <p:sldId id="452" r:id="rId68"/>
    <p:sldId id="448" r:id="rId69"/>
    <p:sldId id="447" r:id="rId70"/>
    <p:sldId id="361" r:id="rId71"/>
    <p:sldId id="362" r:id="rId72"/>
    <p:sldId id="355" r:id="rId73"/>
    <p:sldId id="377" r:id="rId74"/>
    <p:sldId id="363" r:id="rId75"/>
    <p:sldId id="364" r:id="rId76"/>
    <p:sldId id="386" r:id="rId77"/>
    <p:sldId id="356" r:id="rId78"/>
    <p:sldId id="385" r:id="rId79"/>
    <p:sldId id="381" r:id="rId80"/>
    <p:sldId id="380" r:id="rId81"/>
    <p:sldId id="383" r:id="rId82"/>
    <p:sldId id="384" r:id="rId83"/>
    <p:sldId id="365" r:id="rId84"/>
    <p:sldId id="366" r:id="rId85"/>
    <p:sldId id="387" r:id="rId86"/>
    <p:sldId id="389" r:id="rId87"/>
    <p:sldId id="388" r:id="rId88"/>
    <p:sldId id="367" r:id="rId89"/>
    <p:sldId id="368" r:id="rId90"/>
    <p:sldId id="390" r:id="rId91"/>
    <p:sldId id="358" r:id="rId92"/>
    <p:sldId id="394" r:id="rId93"/>
    <p:sldId id="395" r:id="rId94"/>
    <p:sldId id="402" r:id="rId95"/>
    <p:sldId id="369" r:id="rId96"/>
    <p:sldId id="370" r:id="rId97"/>
    <p:sldId id="392" r:id="rId98"/>
    <p:sldId id="359" r:id="rId99"/>
    <p:sldId id="393" r:id="rId100"/>
    <p:sldId id="396" r:id="rId101"/>
    <p:sldId id="397" r:id="rId102"/>
    <p:sldId id="391" r:id="rId103"/>
    <p:sldId id="398" r:id="rId104"/>
    <p:sldId id="399" r:id="rId105"/>
    <p:sldId id="400" r:id="rId106"/>
    <p:sldId id="401" r:id="rId107"/>
    <p:sldId id="404" r:id="rId108"/>
    <p:sldId id="403" r:id="rId109"/>
    <p:sldId id="405" r:id="rId110"/>
    <p:sldId id="406" r:id="rId111"/>
    <p:sldId id="371" r:id="rId112"/>
    <p:sldId id="372" r:id="rId113"/>
    <p:sldId id="312" r:id="rId114"/>
    <p:sldId id="259" r:id="rId115"/>
    <p:sldId id="260" r:id="rId116"/>
    <p:sldId id="261" r:id="rId117"/>
    <p:sldId id="262" r:id="rId118"/>
    <p:sldId id="263" r:id="rId119"/>
    <p:sldId id="264" r:id="rId1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 id="446"/>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443"/>
            <p14:sldId id="444"/>
            <p14:sldId id="445"/>
            <p14:sldId id="352"/>
            <p14:sldId id="353"/>
          </p14:sldIdLst>
        </p14:section>
        <p14:section name="Slot#3" id="{5D49AB48-9724-48C6-97B3-577374A1C2CA}">
          <p14:sldIdLst>
            <p14:sldId id="373"/>
            <p14:sldId id="354"/>
            <p14:sldId id="376"/>
            <p14:sldId id="449"/>
            <p14:sldId id="450"/>
            <p14:sldId id="451"/>
            <p14:sldId id="452"/>
            <p14:sldId id="448"/>
            <p14:sldId id="447"/>
            <p14:sldId id="361"/>
            <p14:sldId id="362"/>
          </p14:sldIdLst>
        </p14:section>
        <p14:section name="Slot#4" id="{6193A2DF-E32F-40FC-A604-C1274D537662}">
          <p14:sldIdLst>
            <p14:sldId id="355"/>
            <p14:sldId id="377"/>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28" autoAdjust="0"/>
    <p:restoredTop sz="94660"/>
  </p:normalViewPr>
  <p:slideViewPr>
    <p:cSldViewPr>
      <p:cViewPr>
        <p:scale>
          <a:sx n="75" d="100"/>
          <a:sy n="75" d="100"/>
        </p:scale>
        <p:origin x="536"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commentAuthors" Target="commentAuthor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98</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102</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103</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153781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8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61574740"/>
              </p:ext>
            </p:extLst>
          </p:nvPr>
        </p:nvGraphicFramePr>
        <p:xfrm>
          <a:off x="914401" y="1260086"/>
          <a:ext cx="10460567" cy="49680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r h="0">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559601871"/>
                  </a:ext>
                </a:extLst>
              </a:tr>
              <a:tr h="0">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8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28371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9916129"/>
              </p:ext>
            </p:extLst>
          </p:nvPr>
        </p:nvGraphicFramePr>
        <p:xfrm>
          <a:off x="914401" y="1260086"/>
          <a:ext cx="10460567" cy="13715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609855061"/>
                  </a:ext>
                </a:extLst>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nchor="ctr"/>
                </a:tc>
                <a:extLst>
                  <a:ext uri="{0D108BD9-81ED-4DB2-BD59-A6C34878D82A}">
                    <a16:rowId xmlns:a16="http://schemas.microsoft.com/office/drawing/2014/main" val="3838295324"/>
                  </a:ext>
                </a:extLst>
              </a:tr>
            </a:tbl>
          </a:graphicData>
        </a:graphic>
      </p:graphicFrame>
    </p:spTree>
    <p:extLst>
      <p:ext uri="{BB962C8B-B14F-4D97-AF65-F5344CB8AC3E}">
        <p14:creationId xmlns:p14="http://schemas.microsoft.com/office/powerpoint/2010/main" val="84484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(10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telecons (75min)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0426718"/>
              </p:ext>
            </p:extLst>
          </p:nvPr>
        </p:nvGraphicFramePr>
        <p:xfrm>
          <a:off x="929215" y="1484786"/>
          <a:ext cx="10460568" cy="46606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r h="188277">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4084882846"/>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190522145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400" b="1" dirty="0">
                <a:solidFill>
                  <a:srgbClr val="FF0000"/>
                </a:solidFill>
              </a:rPr>
              <a:t>85</a:t>
            </a:r>
            <a:endParaRPr lang="en-US" sz="2200" b="1" dirty="0">
              <a:solidFill>
                <a:srgbClr val="FF0000"/>
              </a:solidFill>
            </a:endParaRP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1</a:t>
            </a:r>
          </a:p>
          <a:p>
            <a:pPr marL="800100" lvl="1" indent="-342900">
              <a:buFont typeface="Arial" panose="020B0604020202020204" pitchFamily="34" charset="0"/>
              <a:buChar char="•"/>
            </a:pPr>
            <a:r>
              <a:rPr lang="en-US" dirty="0">
                <a:solidFill>
                  <a:schemeClr val="tx1"/>
                </a:solidFill>
              </a:rPr>
              <a:t>Tianyu – 2</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- 18</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 Jerome Henry</a:t>
            </a:r>
          </a:p>
          <a:p>
            <a:r>
              <a:rPr lang="en-US" b="0" dirty="0"/>
              <a:t>Seconded by: Roy Want </a:t>
            </a:r>
          </a:p>
          <a:p>
            <a:r>
              <a:rPr lang="en-US" b="0" dirty="0"/>
              <a:t>Results (Y/N/A): 12/0/0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r>
              <a:rPr lang="en-US" b="0" dirty="0"/>
              <a:t>Moved by: Jerome Henry</a:t>
            </a:r>
          </a:p>
          <a:p>
            <a:r>
              <a:rPr lang="en-US" b="0" dirty="0"/>
              <a:t>Seconded by: Qinghua Li</a:t>
            </a:r>
          </a:p>
          <a:p>
            <a:r>
              <a:rPr lang="en-US" b="0" dirty="0"/>
              <a:t>Results (Y/N/A): 14/0/1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 Qinghua Li </a:t>
            </a:r>
          </a:p>
          <a:p>
            <a:r>
              <a:rPr lang="en-US" b="0" dirty="0"/>
              <a:t>Seconded by: Jerome Henry</a:t>
            </a:r>
          </a:p>
          <a:p>
            <a:r>
              <a:rPr lang="en-US" b="0" dirty="0"/>
              <a:t>Results (Y/N/A): 13/0/1</a:t>
            </a:r>
          </a:p>
          <a:p>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 Jerome Henry</a:t>
            </a:r>
          </a:p>
          <a:p>
            <a:r>
              <a:rPr lang="en-US" b="0" dirty="0"/>
              <a:t>Seconded by: Qinghua Li</a:t>
            </a:r>
          </a:p>
          <a:p>
            <a:r>
              <a:rPr lang="en-US" b="0" dirty="0"/>
              <a:t>Results (Y/N/A): 12/0/1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11-19/1811 “TGaz-telecon-minutes-October-November-2019” posted to Mentor on Nov. 4</a:t>
            </a:r>
            <a:r>
              <a:rPr lang="en-US" sz="2000" b="0" baseline="30000" dirty="0"/>
              <a:t>th</a:t>
            </a:r>
            <a:r>
              <a:rPr lang="en-US" sz="2000" b="0" dirty="0"/>
              <a:t> 2019. </a:t>
            </a:r>
          </a:p>
          <a:p>
            <a:endParaRPr lang="en-US" sz="2000" dirty="0"/>
          </a:p>
          <a:p>
            <a:r>
              <a:rPr lang="en-US" sz="2000" dirty="0"/>
              <a:t>Motion </a:t>
            </a:r>
            <a:r>
              <a:rPr lang="en-US" sz="2000" b="0" dirty="0"/>
              <a:t>201911-05:</a:t>
            </a:r>
            <a:endParaRPr lang="en-US" sz="2000" dirty="0"/>
          </a:p>
          <a:p>
            <a:pPr marL="0" indent="0"/>
            <a:r>
              <a:rPr lang="en-US" sz="2000" b="0" dirty="0"/>
              <a:t>Move to approve document 11-19/1811r0 as </a:t>
            </a:r>
            <a:r>
              <a:rPr lang="en-US" sz="2000" b="0" dirty="0" err="1"/>
              <a:t>TGaz</a:t>
            </a:r>
            <a:r>
              <a:rPr lang="en-US" sz="2000" b="0" dirty="0"/>
              <a:t> meeting minutes for the Oct. 30</a:t>
            </a:r>
            <a:r>
              <a:rPr lang="en-US" sz="2000" b="0" baseline="30000" dirty="0"/>
              <a:t>th</a:t>
            </a:r>
            <a:r>
              <a:rPr lang="en-US" sz="2000" b="0" dirty="0"/>
              <a:t> telecon. </a:t>
            </a:r>
          </a:p>
          <a:p>
            <a:pPr marL="0" indent="0"/>
            <a:endParaRPr lang="en-US" sz="1800" b="0" dirty="0"/>
          </a:p>
          <a:p>
            <a:r>
              <a:rPr lang="en-US" sz="2000" b="0" dirty="0"/>
              <a:t>Moved by: Qinghua Li </a:t>
            </a:r>
          </a:p>
          <a:p>
            <a:r>
              <a:rPr lang="en-US" sz="2000" b="0" dirty="0"/>
              <a:t>Seconded by: Jerome Henry</a:t>
            </a:r>
          </a:p>
          <a:p>
            <a:r>
              <a:rPr lang="en-US" sz="2000" b="0" dirty="0"/>
              <a:t>Results (Y/N/A): 13/0/1</a:t>
            </a:r>
          </a:p>
          <a:p>
            <a:r>
              <a:rPr lang="en-US" sz="2000" b="0" dirty="0"/>
              <a:t>Motion passes.</a:t>
            </a:r>
          </a:p>
          <a:p>
            <a:endParaRPr lang="en-US" sz="2000" b="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 Feng Jiang</a:t>
            </a:r>
          </a:p>
          <a:p>
            <a:pPr marL="0" indent="0"/>
            <a:r>
              <a:rPr lang="en-US" sz="2000" b="0" dirty="0"/>
              <a:t>Second: Erik Lindskog</a:t>
            </a:r>
          </a:p>
          <a:p>
            <a:pPr marL="0" indent="0"/>
            <a:r>
              <a:rPr lang="en-US" sz="2000" b="0" dirty="0"/>
              <a:t>Results (Y/N/A): 12/0/1</a:t>
            </a:r>
          </a:p>
          <a:p>
            <a:pPr marL="0" indent="0"/>
            <a:r>
              <a:rPr lang="en-US" sz="2000" b="0" dirty="0"/>
              <a:t>Motion passes.</a:t>
            </a:r>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201911-07:</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Jerome Henry</a:t>
            </a:r>
          </a:p>
          <a:p>
            <a:pPr marL="0" indent="0"/>
            <a:r>
              <a:rPr lang="en-US" sz="2000" b="0" dirty="0"/>
              <a:t>Results (Y/N/A): 10/0/1 </a:t>
            </a:r>
          </a:p>
          <a:p>
            <a:pPr marL="0" indent="0"/>
            <a:r>
              <a:rPr lang="en-US" sz="2000" b="0" dirty="0"/>
              <a:t>Motion passes</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 </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11-19-1584r3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10/0/2</a:t>
            </a:r>
          </a:p>
          <a:p>
            <a:pPr marL="0" indent="0"/>
            <a:r>
              <a:rPr lang="en-US" sz="2000" b="0" dirty="0"/>
              <a:t>Motion passes</a:t>
            </a:r>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10/0/1</a:t>
            </a:r>
          </a:p>
          <a:p>
            <a:pPr marL="0" indent="0"/>
            <a:r>
              <a:rPr lang="en-US" sz="2000" b="0" dirty="0"/>
              <a:t>Motion passes.</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Christian Berger</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r>
              <a:rPr lang="en-US" sz="2000" b="0" dirty="0"/>
              <a:t>Moved: Ganesh Venkatesan</a:t>
            </a:r>
          </a:p>
          <a:p>
            <a:pPr marL="0" indent="0"/>
            <a:r>
              <a:rPr lang="en-US" sz="2000" b="0" dirty="0"/>
              <a:t>Second: Qinghua Li </a:t>
            </a:r>
          </a:p>
          <a:p>
            <a:pPr marL="0" indent="0"/>
            <a:r>
              <a:rPr lang="en-US" sz="2000" b="0" dirty="0"/>
              <a:t>Results (Y/N/A): 10/0/0</a:t>
            </a:r>
          </a:p>
          <a:p>
            <a:pPr marL="0" indent="0"/>
            <a:r>
              <a:rPr lang="en-US" sz="2000" b="0" dirty="0"/>
              <a:t>Motion passes.</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 Feng Jiang </a:t>
            </a:r>
          </a:p>
          <a:p>
            <a:pPr marL="0" indent="0"/>
            <a:r>
              <a:rPr lang="en-US" sz="2000" b="0" dirty="0"/>
              <a:t>Second: Qinghua Li</a:t>
            </a:r>
          </a:p>
          <a:p>
            <a:pPr marL="0" indent="0"/>
            <a:r>
              <a:rPr lang="en-US" sz="2000" b="0" dirty="0"/>
              <a:t>Results (Y/N/A): 10/0/1</a:t>
            </a:r>
          </a:p>
          <a:p>
            <a:pPr marL="0" indent="0"/>
            <a:r>
              <a:rPr lang="en-US" sz="2000" b="0" dirty="0"/>
              <a:t>Motion passes.</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 Ganesh Venkatesan </a:t>
            </a:r>
          </a:p>
          <a:p>
            <a:pPr marL="0" indent="0"/>
            <a:r>
              <a:rPr lang="en-US" sz="2000" b="0" dirty="0"/>
              <a:t>Second: Dibakar Das</a:t>
            </a:r>
          </a:p>
          <a:p>
            <a:pPr marL="0" indent="0"/>
            <a:r>
              <a:rPr lang="en-US" sz="2000" b="0" dirty="0"/>
              <a:t>Results (Y/N/A): 10/0/1</a:t>
            </a:r>
          </a:p>
          <a:p>
            <a:pPr marL="0" indent="0"/>
            <a:r>
              <a:rPr lang="en-US" sz="2000" b="0" dirty="0"/>
              <a:t>Motion passes.</a:t>
            </a:r>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LB240-Secure-EDMG-FTM-CIDs-v2</a:t>
            </a:r>
            <a:endParaRPr lang="en-US" sz="2000" b="0" dirty="0"/>
          </a:p>
          <a:p>
            <a:pPr marL="0" indent="0"/>
            <a:endParaRPr lang="en-US" sz="2000" dirty="0"/>
          </a:p>
          <a:p>
            <a:pPr marL="0" indent="0"/>
            <a:r>
              <a:rPr lang="en-US" sz="2000" dirty="0"/>
              <a:t>Motion </a:t>
            </a:r>
            <a:r>
              <a:rPr lang="en-US" sz="2000" b="0" dirty="0"/>
              <a:t>201911-19:</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201911-20:</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 Eric Lindskog</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Dibakar Das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 Dibakar Das</a:t>
            </a:r>
          </a:p>
          <a:p>
            <a:pPr marL="0" indent="0"/>
            <a:r>
              <a:rPr lang="en-US" sz="2000" b="0" dirty="0"/>
              <a:t>Second: </a:t>
            </a:r>
            <a:r>
              <a:rPr lang="en-US" sz="2000" b="0" dirty="0" err="1"/>
              <a:t>Genesh</a:t>
            </a:r>
            <a:r>
              <a:rPr lang="en-US" sz="2000" b="0" dirty="0"/>
              <a:t> Venkatesan</a:t>
            </a:r>
          </a:p>
          <a:p>
            <a:pPr marL="0" indent="0"/>
            <a:r>
              <a:rPr lang="en-US" sz="2000" b="0" dirty="0"/>
              <a:t>Results (Y/N/A): 10/0/0</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Erik Lindskog </a:t>
            </a:r>
          </a:p>
          <a:p>
            <a:pPr marL="0" indent="0"/>
            <a:r>
              <a:rPr lang="en-US" sz="2000" b="0" dirty="0"/>
              <a:t>Results (Y/N/A): 10/0/1 </a:t>
            </a:r>
          </a:p>
          <a:p>
            <a:pPr marL="0" indent="0"/>
            <a:r>
              <a:rPr lang="en-US" sz="2000" b="0" dirty="0"/>
              <a:t>Motion passes</a:t>
            </a:r>
            <a:endParaRPr lang="en-US" sz="1600" b="0" dirty="0"/>
          </a:p>
          <a:p>
            <a:pPr marL="0" indent="0"/>
            <a:r>
              <a:rPr lang="en-US" sz="1600" b="0" dirty="0"/>
              <a:t>Results from the Nov. meeting ad hoc slot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11-19-1937 Resolutions to a few LB240 Comments (Part-10)</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11-19-1937r1 for CIDs 1643, 1649, 1774, 1778 and 1780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 11/0/1</a:t>
            </a:r>
          </a:p>
          <a:p>
            <a:pPr marL="0" indent="0"/>
            <a:r>
              <a:rPr lang="en-US" sz="2000" b="0" dirty="0"/>
              <a:t>Motion passes.</a:t>
            </a:r>
            <a:endParaRPr lang="en-US" sz="1600" b="0" dirty="0"/>
          </a:p>
          <a:p>
            <a:pPr marL="0" indent="0"/>
            <a:r>
              <a:rPr lang="en-US" sz="1600" b="0" dirty="0"/>
              <a:t>Results from the Nov. meeting ad hoc slot (Y/N/A): 19/0/0</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53890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11-19-2008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201911-25:</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11-19-2008r0 for CID 1921</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Feng Jiang</a:t>
            </a:r>
          </a:p>
          <a:p>
            <a:pPr marL="0" indent="0"/>
            <a:r>
              <a:rPr lang="en-US" sz="2000" b="0" dirty="0"/>
              <a:t>Second: Jerome Henry</a:t>
            </a:r>
          </a:p>
          <a:p>
            <a:pPr marL="0" indent="0"/>
            <a:r>
              <a:rPr lang="en-US" sz="2000" b="0" dirty="0"/>
              <a:t>Results (Y/N/A): 14/0/0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23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201911-26:</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11-19-1958r1 for CIDs 1015, 2025, 1188, 1454, 2259</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a:t>
            </a:r>
            <a:r>
              <a:rPr lang="en-US" sz="2000" b="0" dirty="0" err="1"/>
              <a:t>Yongho</a:t>
            </a:r>
            <a:r>
              <a:rPr lang="en-US" sz="2000" b="0" dirty="0"/>
              <a:t> Seok</a:t>
            </a:r>
          </a:p>
          <a:p>
            <a:pPr marL="0" indent="0"/>
            <a:r>
              <a:rPr lang="en-US" sz="2000" b="0" dirty="0"/>
              <a:t>Second: Qinghua Li </a:t>
            </a:r>
          </a:p>
          <a:p>
            <a:pPr marL="0" indent="0"/>
            <a:r>
              <a:rPr lang="en-US" sz="2000" b="0" dirty="0"/>
              <a:t>Results (Y/N/A): 13/0/0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132784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1800" b="0" dirty="0"/>
              <a:t>CR assignment, current status and progress toward re-circulation (11-19-431) (10 min) – special order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83942251"/>
              </p:ext>
            </p:extLst>
          </p:nvPr>
        </p:nvGraphicFramePr>
        <p:xfrm>
          <a:off x="929215" y="1484786"/>
          <a:ext cx="10460568" cy="48740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4"/>
                  </a:ext>
                </a:extLst>
              </a:tr>
              <a:tr h="167632">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20min</a:t>
                      </a:r>
                    </a:p>
                  </a:txBody>
                  <a:tcPr marT="45712" marB="45712"/>
                </a:tc>
                <a:extLst>
                  <a:ext uri="{0D108BD9-81ED-4DB2-BD59-A6C34878D82A}">
                    <a16:rowId xmlns:a16="http://schemas.microsoft.com/office/drawing/2014/main" val="1713662637"/>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10min</a:t>
                      </a:r>
                    </a:p>
                  </a:txBody>
                  <a:tcPr marT="45712" marB="45712"/>
                </a:tc>
                <a:extLst>
                  <a:ext uri="{0D108BD9-81ED-4DB2-BD59-A6C34878D82A}">
                    <a16:rowId xmlns:a16="http://schemas.microsoft.com/office/drawing/2014/main" val="2375578997"/>
                  </a:ext>
                </a:extLst>
              </a:tr>
              <a:tr h="188277">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tc>
                  <a:txBody>
                    <a:bodyPr/>
                    <a:lstStyle/>
                    <a:p>
                      <a:r>
                        <a:rPr lang="en-US" sz="1600" dirty="0"/>
                        <a:t>35min</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2667422748"/>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 (as time permits)</a:t>
                      </a:r>
                    </a:p>
                  </a:txBody>
                  <a:tcPr marT="45712" marB="45712"/>
                </a:tc>
                <a:extLst>
                  <a:ext uri="{0D108BD9-81ED-4DB2-BD59-A6C34878D82A}">
                    <a16:rowId xmlns:a16="http://schemas.microsoft.com/office/drawing/2014/main" val="2241190866"/>
                  </a:ext>
                </a:extLst>
              </a:tr>
              <a:tr h="18827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1871015539"/>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err="1"/>
              <a:t>Strawpoll</a:t>
            </a:r>
            <a:endParaRPr lang="en-US" sz="2000" dirty="0"/>
          </a:p>
          <a:p>
            <a:pPr marL="0" indent="0"/>
            <a:r>
              <a:rPr lang="en-US" sz="2000" b="0" dirty="0"/>
              <a:t>Do you support the resolutions depicted by document 11-19-1951r1 for CIDs 2301, 1331. </a:t>
            </a:r>
          </a:p>
          <a:p>
            <a:pPr marL="0" indent="0"/>
            <a:endParaRPr lang="en-US" sz="2000" b="0" dirty="0"/>
          </a:p>
          <a:p>
            <a:pPr marL="0" indent="0"/>
            <a:r>
              <a:rPr lang="en-US" sz="2000" b="0" dirty="0"/>
              <a:t>Results (Y/N/A): 25/7/3</a:t>
            </a:r>
          </a:p>
          <a:p>
            <a:pPr marL="0" indent="0"/>
            <a:endParaRPr lang="en-US" sz="2000" b="0" dirty="0"/>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201911-27:</a:t>
            </a:r>
            <a:endParaRPr lang="en-US" sz="2000" dirty="0"/>
          </a:p>
          <a:p>
            <a:pPr marL="0" indent="0"/>
            <a:r>
              <a:rPr lang="en-US" sz="2000" b="0" dirty="0"/>
              <a:t>Move to adopt the resolutions depicted by document 11-19-1951r1 for CIDs 2301,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Niranjan </a:t>
            </a:r>
            <a:r>
              <a:rPr lang="en-US" sz="2000" b="0" dirty="0" err="1"/>
              <a:t>Grandhe</a:t>
            </a:r>
            <a:r>
              <a:rPr lang="en-US" sz="2000" b="0" dirty="0"/>
              <a:t> </a:t>
            </a:r>
          </a:p>
          <a:p>
            <a:pPr marL="0" indent="0"/>
            <a:r>
              <a:rPr lang="en-US" sz="2000" b="0" dirty="0"/>
              <a:t>Results (Y/N/A): 18/10/2</a:t>
            </a:r>
          </a:p>
          <a:p>
            <a:pPr marL="0" indent="0"/>
            <a:r>
              <a:rPr lang="en-US" sz="2000" b="0" dirty="0"/>
              <a:t>Motion fails.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438222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11-19-1674</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201911-28:</a:t>
            </a:r>
            <a:endParaRPr lang="en-US" sz="2000" dirty="0"/>
          </a:p>
          <a:p>
            <a:pPr marL="0" indent="0"/>
            <a:r>
              <a:rPr lang="en-US" sz="2000" b="0" dirty="0"/>
              <a:t>Move to adopt the resolutions depicted by document 11-19-1674r2 for CIDs 1059</a:t>
            </a:r>
            <a:r>
              <a:rPr lang="en-GB" sz="2000" b="0" dirty="0"/>
              <a:t>, 2124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t>
            </a:r>
            <a:r>
              <a:rPr lang="en-US" sz="2000" b="0" dirty="0" err="1"/>
              <a:t>Alecsander</a:t>
            </a:r>
            <a:r>
              <a:rPr lang="en-US" sz="2000" b="0" dirty="0"/>
              <a:t> Eitan</a:t>
            </a:r>
          </a:p>
          <a:p>
            <a:pPr marL="0" indent="0"/>
            <a:r>
              <a:rPr lang="en-US" sz="2000" b="0" dirty="0"/>
              <a:t>Results (Y/N/A): 14/0/4</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407127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11-19-2033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201911-29:</a:t>
            </a:r>
            <a:endParaRPr lang="en-US" sz="2000" dirty="0"/>
          </a:p>
          <a:p>
            <a:pPr marL="0" indent="0"/>
            <a:r>
              <a:rPr lang="en-US" sz="2000" b="0" dirty="0"/>
              <a:t>Move to adopt the resolutions depicted by document 11-19-2033r1 for CIDs 1942, 1993, and 1999</a:t>
            </a:r>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Assaf Kasher</a:t>
            </a:r>
          </a:p>
          <a:p>
            <a:pPr marL="0" indent="0"/>
            <a:r>
              <a:rPr lang="en-US" sz="2000" b="0" dirty="0"/>
              <a:t>Results (Y/N/A): 12/0/1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934336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11-19-2050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201911-30:</a:t>
            </a:r>
            <a:endParaRPr lang="en-US" sz="2000" dirty="0"/>
          </a:p>
          <a:p>
            <a:pPr marL="0" indent="0"/>
            <a:r>
              <a:rPr lang="en-US" sz="2000" b="0" dirty="0"/>
              <a:t>Move to adopt the resolutions depicted by document 11-19-2050r0 for </a:t>
            </a:r>
            <a:r>
              <a:rPr lang="en-US" sz="1800" b="0" dirty="0"/>
              <a:t>CIDs </a:t>
            </a:r>
            <a:r>
              <a:rPr lang="en-GB" sz="2000" b="0" dirty="0"/>
              <a:t>2341 and 2343</a:t>
            </a:r>
            <a:endParaRPr lang="en-US" sz="2000" b="0" dirty="0"/>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Roy Want</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89853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041EE-B9FE-4EBB-BCB8-5FAACE7DD516}"/>
              </a:ext>
            </a:extLst>
          </p:cNvPr>
          <p:cNvSpPr>
            <a:spLocks noGrp="1"/>
          </p:cNvSpPr>
          <p:nvPr>
            <p:ph type="title"/>
          </p:nvPr>
        </p:nvSpPr>
        <p:spPr/>
        <p:txBody>
          <a:bodyPr/>
          <a:lstStyle/>
          <a:p>
            <a:r>
              <a:rPr lang="en-US" dirty="0"/>
              <a:t>Room change announcement</a:t>
            </a:r>
          </a:p>
        </p:txBody>
      </p:sp>
      <p:sp>
        <p:nvSpPr>
          <p:cNvPr id="3" name="Content Placeholder 2">
            <a:extLst>
              <a:ext uri="{FF2B5EF4-FFF2-40B4-BE49-F238E27FC236}">
                <a16:creationId xmlns:a16="http://schemas.microsoft.com/office/drawing/2014/main" id="{054980F0-9AE9-4001-8D5A-9CF88AA9E491}"/>
              </a:ext>
            </a:extLst>
          </p:cNvPr>
          <p:cNvSpPr>
            <a:spLocks noGrp="1"/>
          </p:cNvSpPr>
          <p:nvPr>
            <p:ph idx="1"/>
          </p:nvPr>
        </p:nvSpPr>
        <p:spPr/>
        <p:txBody>
          <a:bodyPr/>
          <a:lstStyle/>
          <a:p>
            <a:r>
              <a:rPr lang="en-US" dirty="0"/>
              <a:t>For next meeting slot Tue. PM 2 </a:t>
            </a:r>
            <a:r>
              <a:rPr lang="en-US" dirty="0" err="1"/>
              <a:t>TGaz</a:t>
            </a:r>
            <a:r>
              <a:rPr lang="en-US" dirty="0"/>
              <a:t> will meet at Kings 2. </a:t>
            </a:r>
          </a:p>
          <a:p>
            <a:endParaRPr lang="en-US" dirty="0"/>
          </a:p>
          <a:p>
            <a:endParaRPr lang="en-US" dirty="0"/>
          </a:p>
        </p:txBody>
      </p:sp>
      <p:sp>
        <p:nvSpPr>
          <p:cNvPr id="4" name="Slide Number Placeholder 3">
            <a:extLst>
              <a:ext uri="{FF2B5EF4-FFF2-40B4-BE49-F238E27FC236}">
                <a16:creationId xmlns:a16="http://schemas.microsoft.com/office/drawing/2014/main" id="{BB399D72-C6F4-4A50-8C5C-4C553A54425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04CF63F3-3520-4D83-9CD7-8F61DD3E175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5969E00-9A0F-4781-AE8A-B16AE139CE21}"/>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512792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 </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201911-28:</a:t>
            </a:r>
            <a:endParaRPr lang="en-US" sz="2000" dirty="0"/>
          </a:p>
          <a:p>
            <a:pPr marL="0" indent="0"/>
            <a:r>
              <a:rPr lang="en-US" sz="2000" b="0" dirty="0"/>
              <a:t>Move to adopt the resolutions depicted by document 11-19-1951r1? for CIDs 2301,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t>
            </a:r>
          </a:p>
          <a:p>
            <a:pPr marL="0" indent="0"/>
            <a:r>
              <a:rPr lang="en-US" sz="2000" b="0" dirty="0"/>
              <a:t>Second:</a:t>
            </a:r>
          </a:p>
          <a:p>
            <a:pPr marL="0" indent="0"/>
            <a:r>
              <a:rPr lang="en-US" sz="2000" b="0" dirty="0"/>
              <a:t>Results (Y/N/A):</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92831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9776064"/>
              </p:ext>
            </p:extLst>
          </p:nvPr>
        </p:nvGraphicFramePr>
        <p:xfrm>
          <a:off x="929215" y="1484786"/>
          <a:ext cx="10460568" cy="435593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r>
                        <a:rPr lang="en-US" sz="1400" dirty="0"/>
                        <a:t>11-19-2008</a:t>
                      </a:r>
                    </a:p>
                  </a:txBody>
                  <a:tcPr marT="45712" marB="45712"/>
                </a:tc>
                <a:tc>
                  <a:txBody>
                    <a:bodyPr/>
                    <a:lstStyle/>
                    <a:p>
                      <a:r>
                        <a:rPr lang="en-US" sz="14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CID 1921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0323145"/>
              </p:ext>
            </p:extLst>
          </p:nvPr>
        </p:nvGraphicFramePr>
        <p:xfrm>
          <a:off x="407368" y="1484786"/>
          <a:ext cx="11233247" cy="400987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927163">
                  <a:extLst>
                    <a:ext uri="{9D8B030D-6E8A-4147-A177-3AD203B41FA5}">
                      <a16:colId xmlns:a16="http://schemas.microsoft.com/office/drawing/2014/main" val="20001"/>
                    </a:ext>
                  </a:extLst>
                </a:gridCol>
                <a:gridCol w="3634366">
                  <a:extLst>
                    <a:ext uri="{9D8B030D-6E8A-4147-A177-3AD203B41FA5}">
                      <a16:colId xmlns:a16="http://schemas.microsoft.com/office/drawing/2014/main" val="20002"/>
                    </a:ext>
                  </a:extLst>
                </a:gridCol>
                <a:gridCol w="1999311">
                  <a:extLst>
                    <a:ext uri="{9D8B030D-6E8A-4147-A177-3AD203B41FA5}">
                      <a16:colId xmlns:a16="http://schemas.microsoft.com/office/drawing/2014/main" val="20003"/>
                    </a:ext>
                  </a:extLst>
                </a:gridCol>
                <a:gridCol w="244827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sz="1600" dirty="0"/>
                        <a:t>35min as time permits</a:t>
                      </a:r>
                    </a:p>
                  </a:txBody>
                  <a:tcPr marT="45712" marB="45712"/>
                </a:tc>
                <a:extLst>
                  <a:ext uri="{0D108BD9-81ED-4DB2-BD59-A6C34878D82A}">
                    <a16:rowId xmlns:a16="http://schemas.microsoft.com/office/drawing/2014/main" val="10002"/>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30min</a:t>
                      </a:r>
                    </a:p>
                  </a:txBody>
                  <a:tcPr marT="45712" marB="45712"/>
                </a:tc>
                <a:extLst>
                  <a:ext uri="{0D108BD9-81ED-4DB2-BD59-A6C34878D82A}">
                    <a16:rowId xmlns:a16="http://schemas.microsoft.com/office/drawing/2014/main" val="3882606209"/>
                  </a:ext>
                </a:extLst>
              </a:tr>
              <a:tr h="188277">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Wed. </a:t>
                      </a:r>
                    </a:p>
                  </a:txBody>
                  <a:tcPr marT="45712" marB="45712"/>
                </a:tc>
                <a:extLst>
                  <a:ext uri="{0D108BD9-81ED-4DB2-BD59-A6C34878D82A}">
                    <a16:rowId xmlns:a16="http://schemas.microsoft.com/office/drawing/2014/main" val="10004"/>
                  </a:ext>
                </a:extLst>
              </a:tr>
              <a:tr h="188277">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2358207941"/>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6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a:t>
                      </a:r>
                    </a:p>
                  </a:txBody>
                  <a:tcPr anchor="ctr"/>
                </a:tc>
                <a:tc>
                  <a:txBody>
                    <a:bodyPr/>
                    <a:lstStyle/>
                    <a:p>
                      <a:endParaRPr lang="en-US" sz="1600" dirty="0"/>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10006"/>
                  </a:ext>
                </a:extLst>
              </a:tr>
              <a:tr h="188277">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34649568"/>
              </p:ext>
            </p:extLst>
          </p:nvPr>
        </p:nvGraphicFramePr>
        <p:xfrm>
          <a:off x="929215" y="1484786"/>
          <a:ext cx="10460568" cy="35024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dirty="0"/>
                        <a:t>As needed.</a:t>
                      </a:r>
                    </a:p>
                  </a:txBody>
                  <a:tcPr marT="45712" marB="45712"/>
                </a:tc>
                <a:extLst>
                  <a:ext uri="{0D108BD9-81ED-4DB2-BD59-A6C34878D82A}">
                    <a16:rowId xmlns:a16="http://schemas.microsoft.com/office/drawing/2014/main" val="10002"/>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95692</TotalTime>
  <Words>8824</Words>
  <Application>Microsoft Office PowerPoint</Application>
  <PresentationFormat>Widescreen</PresentationFormat>
  <Paragraphs>1816</Paragraphs>
  <Slides>119</Slides>
  <Notes>26</Notes>
  <HiddenSlides>36</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119</vt:i4>
      </vt:variant>
    </vt:vector>
  </HeadingPairs>
  <TitlesOfParts>
    <vt:vector size="126"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Submission List for the week (3)</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Comment Resolution from Ad Hoc</vt:lpstr>
      <vt:lpstr>Submission 11-19-2008</vt:lpstr>
      <vt:lpstr>Submission 11-19-1958</vt:lpstr>
      <vt:lpstr>Reminder to do attendance</vt:lpstr>
      <vt:lpstr>Recess</vt:lpstr>
      <vt:lpstr>Meeting Slot # 3 discussion items</vt:lpstr>
      <vt:lpstr>Meeting Slot # 3 discussion items</vt:lpstr>
      <vt:lpstr>Submission 11-19-1951</vt:lpstr>
      <vt:lpstr>Submission 11-19-1951</vt:lpstr>
      <vt:lpstr>Submission 11-19-1674</vt:lpstr>
      <vt:lpstr>Submission 11-19-2033</vt:lpstr>
      <vt:lpstr>Submission 11-19-2050</vt:lpstr>
      <vt:lpstr>Room change announcement</vt:lpstr>
      <vt:lpstr>Submission 11-19-?? </vt:lpstr>
      <vt:lpstr>Reminder to do attendance</vt:lpstr>
      <vt:lpstr>Recess</vt:lpstr>
      <vt:lpstr>Meeting Slot # 4 discussion items</vt:lpstr>
      <vt:lpstr>Submission 11-19-1559</vt:lpstr>
      <vt:lpstr>Reminder to do attendance</vt:lpstr>
      <vt:lpstr>Recess</vt:lpstr>
      <vt:lpstr>Meeting Slot # 5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789</cp:revision>
  <cp:lastPrinted>1601-01-01T00:00:00Z</cp:lastPrinted>
  <dcterms:created xsi:type="dcterms:W3CDTF">2018-08-06T10:28:59Z</dcterms:created>
  <dcterms:modified xsi:type="dcterms:W3CDTF">2019-11-13T01:25:54Z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2019-11-13 01:25:54Z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