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4"/>
  </p:notesMasterIdLst>
  <p:handoutMasterIdLst>
    <p:handoutMasterId r:id="rId11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346" r:id="rId23"/>
    <p:sldId id="347" r:id="rId24"/>
    <p:sldId id="440" r:id="rId25"/>
    <p:sldId id="442" r:id="rId26"/>
    <p:sldId id="348" r:id="rId27"/>
    <p:sldId id="349" r:id="rId28"/>
    <p:sldId id="350" r:id="rId29"/>
    <p:sldId id="351" r:id="rId30"/>
    <p:sldId id="435" r:id="rId31"/>
    <p:sldId id="436" r:id="rId32"/>
    <p:sldId id="410" r:id="rId33"/>
    <p:sldId id="411" r:id="rId34"/>
    <p:sldId id="412" r:id="rId35"/>
    <p:sldId id="413" r:id="rId36"/>
    <p:sldId id="414" r:id="rId37"/>
    <p:sldId id="417" r:id="rId38"/>
    <p:sldId id="418" r:id="rId39"/>
    <p:sldId id="419" r:id="rId40"/>
    <p:sldId id="420" r:id="rId41"/>
    <p:sldId id="421" r:id="rId42"/>
    <p:sldId id="422" r:id="rId43"/>
    <p:sldId id="423" r:id="rId44"/>
    <p:sldId id="424" r:id="rId45"/>
    <p:sldId id="425" r:id="rId46"/>
    <p:sldId id="426" r:id="rId47"/>
    <p:sldId id="427" r:id="rId48"/>
    <p:sldId id="437" r:id="rId49"/>
    <p:sldId id="430" r:id="rId50"/>
    <p:sldId id="431" r:id="rId51"/>
    <p:sldId id="432" r:id="rId52"/>
    <p:sldId id="438" r:id="rId53"/>
    <p:sldId id="439" r:id="rId54"/>
    <p:sldId id="441" r:id="rId55"/>
    <p:sldId id="443" r:id="rId56"/>
    <p:sldId id="444" r:id="rId57"/>
    <p:sldId id="445" r:id="rId58"/>
    <p:sldId id="352" r:id="rId59"/>
    <p:sldId id="353" r:id="rId60"/>
    <p:sldId id="373" r:id="rId61"/>
    <p:sldId id="354" r:id="rId62"/>
    <p:sldId id="376" r:id="rId63"/>
    <p:sldId id="361" r:id="rId64"/>
    <p:sldId id="362" r:id="rId65"/>
    <p:sldId id="355" r:id="rId66"/>
    <p:sldId id="377" r:id="rId67"/>
    <p:sldId id="363" r:id="rId68"/>
    <p:sldId id="364" r:id="rId69"/>
    <p:sldId id="386" r:id="rId70"/>
    <p:sldId id="356" r:id="rId71"/>
    <p:sldId id="385" r:id="rId72"/>
    <p:sldId id="381" r:id="rId73"/>
    <p:sldId id="380" r:id="rId74"/>
    <p:sldId id="383" r:id="rId75"/>
    <p:sldId id="384" r:id="rId76"/>
    <p:sldId id="365" r:id="rId77"/>
    <p:sldId id="366" r:id="rId78"/>
    <p:sldId id="387" r:id="rId79"/>
    <p:sldId id="389" r:id="rId80"/>
    <p:sldId id="388" r:id="rId81"/>
    <p:sldId id="367" r:id="rId82"/>
    <p:sldId id="368" r:id="rId83"/>
    <p:sldId id="390" r:id="rId84"/>
    <p:sldId id="358" r:id="rId85"/>
    <p:sldId id="394" r:id="rId86"/>
    <p:sldId id="395" r:id="rId87"/>
    <p:sldId id="402" r:id="rId88"/>
    <p:sldId id="369" r:id="rId89"/>
    <p:sldId id="370" r:id="rId90"/>
    <p:sldId id="392" r:id="rId91"/>
    <p:sldId id="359" r:id="rId92"/>
    <p:sldId id="393" r:id="rId93"/>
    <p:sldId id="396" r:id="rId94"/>
    <p:sldId id="397" r:id="rId95"/>
    <p:sldId id="391" r:id="rId96"/>
    <p:sldId id="398" r:id="rId97"/>
    <p:sldId id="399" r:id="rId98"/>
    <p:sldId id="400" r:id="rId99"/>
    <p:sldId id="401" r:id="rId100"/>
    <p:sldId id="404" r:id="rId101"/>
    <p:sldId id="403" r:id="rId102"/>
    <p:sldId id="405" r:id="rId103"/>
    <p:sldId id="406" r:id="rId104"/>
    <p:sldId id="371" r:id="rId105"/>
    <p:sldId id="372" r:id="rId106"/>
    <p:sldId id="312" r:id="rId107"/>
    <p:sldId id="259" r:id="rId108"/>
    <p:sldId id="260" r:id="rId109"/>
    <p:sldId id="261" r:id="rId110"/>
    <p:sldId id="262" r:id="rId111"/>
    <p:sldId id="263" r:id="rId112"/>
    <p:sldId id="264" r:id="rId1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28" autoAdjust="0"/>
    <p:restoredTop sz="94660"/>
  </p:normalViewPr>
  <p:slideViewPr>
    <p:cSldViewPr>
      <p:cViewPr>
        <p:scale>
          <a:sx n="75" d="100"/>
          <a:sy n="75" d="100"/>
        </p:scale>
        <p:origin x="536" y="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95</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339068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8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8022883"/>
              </p:ext>
            </p:extLst>
          </p:nvPr>
        </p:nvGraphicFramePr>
        <p:xfrm>
          <a:off x="914401" y="1260086"/>
          <a:ext cx="10460567" cy="46023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55901698"/>
              </p:ext>
            </p:extLst>
          </p:nvPr>
        </p:nvGraphicFramePr>
        <p:xfrm>
          <a:off x="929215" y="1484786"/>
          <a:ext cx="10460568" cy="402063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400" kern="1200">
                          <a:solidFill>
                            <a:schemeClr val="dk1"/>
                          </a:solidFill>
                          <a:latin typeface="+mn-lt"/>
                          <a:ea typeface="+mn-ea"/>
                          <a:cs typeface="+mn-cs"/>
                        </a:rPr>
                        <a:t>Nabil Loghin</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400" kern="1200">
                          <a:solidFill>
                            <a:schemeClr val="dk1"/>
                          </a:solidFill>
                          <a:effectLst/>
                          <a:latin typeface="+mn-lt"/>
                          <a:ea typeface="+mn-ea"/>
                          <a:cs typeface="+mn-cs"/>
                        </a:rPr>
                        <a:t>Strongest Tap FTM for PDMG_PEDMG</a:t>
                      </a:r>
                      <a:endParaRPr lang="en-US" sz="14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400" kern="120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2"/>
                  </a:ext>
                </a:extLst>
              </a:tr>
              <a:tr h="188277">
                <a:tc>
                  <a:txBody>
                    <a:bodyPr/>
                    <a:lstStyle/>
                    <a:p>
                      <a:r>
                        <a:rPr lang="en-US" sz="1400" dirty="0"/>
                        <a:t>11-19-1902</a:t>
                      </a:r>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400" dirty="0"/>
                    </a:p>
                  </a:txBody>
                  <a:tcPr marT="45712" marB="45712"/>
                </a:tc>
                <a:tc>
                  <a:txBody>
                    <a:bodyPr/>
                    <a:lstStyle/>
                    <a:p>
                      <a:r>
                        <a:rPr lang="en-US" sz="1400" dirty="0"/>
                        <a:t>CR</a:t>
                      </a:r>
                    </a:p>
                  </a:txBody>
                  <a:tcPr marT="45712" marB="45712"/>
                </a:tc>
                <a:tc>
                  <a:txBody>
                    <a:bodyPr/>
                    <a:lstStyle/>
                    <a:p>
                      <a:r>
                        <a:rPr lang="en-US" sz="1400" dirty="0"/>
                        <a:t>30min</a:t>
                      </a:r>
                      <a:endParaRPr lang="en-US" dirty="0"/>
                    </a:p>
                  </a:txBody>
                  <a:tcPr marT="45712" marB="45712"/>
                </a:tc>
                <a:extLst>
                  <a:ext uri="{0D108BD9-81ED-4DB2-BD59-A6C34878D82A}">
                    <a16:rowId xmlns:a16="http://schemas.microsoft.com/office/drawing/2014/main" val="10003"/>
                  </a:ext>
                </a:extLst>
              </a:tr>
              <a:tr h="167632">
                <a:tc>
                  <a:txBody>
                    <a:bodyPr/>
                    <a:lstStyle/>
                    <a:p>
                      <a:r>
                        <a:rPr lang="en-US" sz="1400" dirty="0"/>
                        <a:t>11-19-1951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Non-TB Pathloss Measurements</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45min (?)</a:t>
                      </a:r>
                    </a:p>
                  </a:txBody>
                  <a:tcPr marT="45712" marB="45712"/>
                </a:tc>
                <a:extLst>
                  <a:ext uri="{0D108BD9-81ED-4DB2-BD59-A6C34878D82A}">
                    <a16:rowId xmlns:a16="http://schemas.microsoft.com/office/drawing/2014/main" val="10004"/>
                  </a:ext>
                </a:extLst>
              </a:tr>
              <a:tr h="167632">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r>
                        <a:rPr lang="en-US" sz="1400" dirty="0"/>
                        <a:t>11-19-035</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Informative text for passive location ranging</a:t>
                      </a:r>
                    </a:p>
                  </a:txBody>
                  <a:tcPr marT="45712" marB="45712"/>
                </a:tc>
                <a:tc>
                  <a:txBody>
                    <a:bodyPr/>
                    <a:lstStyle/>
                    <a:p>
                      <a:r>
                        <a:rPr lang="en-US" sz="14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3493881752"/>
                  </a:ext>
                </a:extLst>
              </a:tr>
              <a:tr h="188277">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time permits</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a:t>
                      </a:r>
                    </a:p>
                  </a:txBody>
                  <a:tcPr marT="45712" marB="45712"/>
                </a:tc>
                <a:extLst>
                  <a:ext uri="{0D108BD9-81ED-4DB2-BD59-A6C34878D82A}">
                    <a16:rowId xmlns:a16="http://schemas.microsoft.com/office/drawing/2014/main" val="2241190866"/>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a:t>
            </a:r>
            <a:endParaRPr lang="en-US" sz="2000" dirty="0"/>
          </a:p>
          <a:p>
            <a:pPr marL="0" indent="0"/>
            <a:r>
              <a:rPr lang="en-US" sz="2000" b="0" dirty="0"/>
              <a:t>Move to adopt the resolutions depicted by document 11-19-? r? for CIDs ?</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t>
            </a:r>
          </a:p>
          <a:p>
            <a:pPr marL="0" indent="0"/>
            <a:r>
              <a:rPr lang="en-US" sz="2000" b="0" dirty="0"/>
              <a:t>Second:</a:t>
            </a:r>
          </a:p>
          <a:p>
            <a:pPr marL="0" indent="0"/>
            <a:r>
              <a:rPr lang="en-US" sz="2000" b="0" dirty="0"/>
              <a:t>Results (Y/N/A):</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9776064"/>
              </p:ext>
            </p:extLst>
          </p:nvPr>
        </p:nvGraphicFramePr>
        <p:xfrm>
          <a:off x="929215" y="1484786"/>
          <a:ext cx="10460568" cy="435593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r>
                        <a:rPr lang="en-US" sz="1400" dirty="0"/>
                        <a:t>11-19-2008</a:t>
                      </a:r>
                    </a:p>
                  </a:txBody>
                  <a:tcPr marT="45712" marB="45712"/>
                </a:tc>
                <a:tc>
                  <a:txBody>
                    <a:bodyPr/>
                    <a:lstStyle/>
                    <a:p>
                      <a:r>
                        <a:rPr lang="en-US" sz="14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CID 1921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00551433"/>
              </p:ext>
            </p:extLst>
          </p:nvPr>
        </p:nvGraphicFramePr>
        <p:xfrm>
          <a:off x="407368" y="1484786"/>
          <a:ext cx="11233247" cy="394887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2"/>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dirty="0"/>
                        <a:t>30min</a:t>
                      </a:r>
                    </a:p>
                  </a:txBody>
                  <a:tcPr marT="45712" marB="45712"/>
                </a:tc>
                <a:extLst>
                  <a:ext uri="{0D108BD9-81ED-4DB2-BD59-A6C34878D82A}">
                    <a16:rowId xmlns:a16="http://schemas.microsoft.com/office/drawing/2014/main" val="3882606209"/>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dirty="0"/>
                        <a:t>30min</a:t>
                      </a:r>
                    </a:p>
                  </a:txBody>
                  <a:tcPr marT="45712" marB="45712"/>
                </a:tc>
                <a:extLst>
                  <a:ext uri="{0D108BD9-81ED-4DB2-BD59-A6C34878D82A}">
                    <a16:rowId xmlns:a16="http://schemas.microsoft.com/office/drawing/2014/main" val="10003"/>
                  </a:ext>
                </a:extLst>
              </a:tr>
              <a:tr h="188277">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4649568"/>
              </p:ext>
            </p:extLst>
          </p:nvPr>
        </p:nvGraphicFramePr>
        <p:xfrm>
          <a:off x="929215" y="1484786"/>
          <a:ext cx="10460568" cy="35024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As needed.</a:t>
                      </a:r>
                    </a:p>
                  </a:txBody>
                  <a:tcPr marT="45712" marB="45712"/>
                </a:tc>
                <a:extLst>
                  <a:ext uri="{0D108BD9-81ED-4DB2-BD59-A6C34878D82A}">
                    <a16:rowId xmlns:a16="http://schemas.microsoft.com/office/drawing/2014/main" val="10002"/>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94395</TotalTime>
  <Words>8399</Words>
  <Application>Microsoft Office PowerPoint</Application>
  <PresentationFormat>Widescreen</PresentationFormat>
  <Paragraphs>1724</Paragraphs>
  <Slides>112</Slides>
  <Notes>25</Notes>
  <HiddenSlides>36</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112</vt:i4>
      </vt:variant>
    </vt:vector>
  </HeadingPairs>
  <TitlesOfParts>
    <vt:vector size="119"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vt:lpstr>
      <vt:lpstr>Reminder to do attendance</vt:lpstr>
      <vt:lpstr>Recess</vt:lpstr>
      <vt:lpstr>Meeting Slot # 4 discussion items</vt:lpstr>
      <vt:lpstr>Submission 11-19-1559</vt:lpstr>
      <vt:lpstr>Reminder to do attendance</vt:lpstr>
      <vt:lpstr>Recess</vt:lpstr>
      <vt:lpstr>Meeting Slot # 5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766</cp:revision>
  <cp:lastPrinted>1601-01-01T00:00:00Z</cp:lastPrinted>
  <dcterms:created xsi:type="dcterms:W3CDTF">2018-08-06T10:28:59Z</dcterms:created>
  <dcterms:modified xsi:type="dcterms:W3CDTF">2019-11-12T03:48:42Z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2019-11-12 03:48:42Z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