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1"/>
  </p:notesMasterIdLst>
  <p:handoutMasterIdLst>
    <p:handoutMasterId r:id="rId112"/>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346" r:id="rId23"/>
    <p:sldId id="347" r:id="rId24"/>
    <p:sldId id="440" r:id="rId25"/>
    <p:sldId id="442" r:id="rId26"/>
    <p:sldId id="348" r:id="rId27"/>
    <p:sldId id="349" r:id="rId28"/>
    <p:sldId id="350" r:id="rId29"/>
    <p:sldId id="351" r:id="rId30"/>
    <p:sldId id="435" r:id="rId31"/>
    <p:sldId id="436" r:id="rId32"/>
    <p:sldId id="410" r:id="rId33"/>
    <p:sldId id="411" r:id="rId34"/>
    <p:sldId id="412" r:id="rId35"/>
    <p:sldId id="413" r:id="rId36"/>
    <p:sldId id="414" r:id="rId37"/>
    <p:sldId id="417" r:id="rId38"/>
    <p:sldId id="418" r:id="rId39"/>
    <p:sldId id="419" r:id="rId40"/>
    <p:sldId id="420" r:id="rId41"/>
    <p:sldId id="421" r:id="rId42"/>
    <p:sldId id="422" r:id="rId43"/>
    <p:sldId id="423" r:id="rId44"/>
    <p:sldId id="424" r:id="rId45"/>
    <p:sldId id="425" r:id="rId46"/>
    <p:sldId id="426" r:id="rId47"/>
    <p:sldId id="427" r:id="rId48"/>
    <p:sldId id="437" r:id="rId49"/>
    <p:sldId id="430" r:id="rId50"/>
    <p:sldId id="431" r:id="rId51"/>
    <p:sldId id="432" r:id="rId52"/>
    <p:sldId id="438" r:id="rId53"/>
    <p:sldId id="439" r:id="rId54"/>
    <p:sldId id="441" r:id="rId55"/>
    <p:sldId id="352" r:id="rId56"/>
    <p:sldId id="353" r:id="rId57"/>
    <p:sldId id="373" r:id="rId58"/>
    <p:sldId id="354" r:id="rId59"/>
    <p:sldId id="376" r:id="rId60"/>
    <p:sldId id="361" r:id="rId61"/>
    <p:sldId id="362" r:id="rId62"/>
    <p:sldId id="355" r:id="rId63"/>
    <p:sldId id="377" r:id="rId64"/>
    <p:sldId id="363" r:id="rId65"/>
    <p:sldId id="364" r:id="rId66"/>
    <p:sldId id="386" r:id="rId67"/>
    <p:sldId id="356" r:id="rId68"/>
    <p:sldId id="385" r:id="rId69"/>
    <p:sldId id="381" r:id="rId70"/>
    <p:sldId id="380" r:id="rId71"/>
    <p:sldId id="383" r:id="rId72"/>
    <p:sldId id="384" r:id="rId73"/>
    <p:sldId id="365" r:id="rId74"/>
    <p:sldId id="366" r:id="rId75"/>
    <p:sldId id="387" r:id="rId76"/>
    <p:sldId id="389" r:id="rId77"/>
    <p:sldId id="388" r:id="rId78"/>
    <p:sldId id="367" r:id="rId79"/>
    <p:sldId id="368" r:id="rId80"/>
    <p:sldId id="390" r:id="rId81"/>
    <p:sldId id="358" r:id="rId82"/>
    <p:sldId id="394" r:id="rId83"/>
    <p:sldId id="395" r:id="rId84"/>
    <p:sldId id="402" r:id="rId85"/>
    <p:sldId id="369" r:id="rId86"/>
    <p:sldId id="370" r:id="rId87"/>
    <p:sldId id="392" r:id="rId88"/>
    <p:sldId id="359" r:id="rId89"/>
    <p:sldId id="393" r:id="rId90"/>
    <p:sldId id="396" r:id="rId91"/>
    <p:sldId id="397" r:id="rId92"/>
    <p:sldId id="391" r:id="rId93"/>
    <p:sldId id="398" r:id="rId94"/>
    <p:sldId id="399" r:id="rId95"/>
    <p:sldId id="400" r:id="rId96"/>
    <p:sldId id="401" r:id="rId97"/>
    <p:sldId id="404" r:id="rId98"/>
    <p:sldId id="403" r:id="rId99"/>
    <p:sldId id="405" r:id="rId100"/>
    <p:sldId id="406" r:id="rId101"/>
    <p:sldId id="371" r:id="rId102"/>
    <p:sldId id="372" r:id="rId103"/>
    <p:sldId id="312" r:id="rId104"/>
    <p:sldId id="259" r:id="rId105"/>
    <p:sldId id="260" r:id="rId106"/>
    <p:sldId id="261" r:id="rId107"/>
    <p:sldId id="262" r:id="rId108"/>
    <p:sldId id="263" r:id="rId109"/>
    <p:sldId id="264" r:id="rId1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Lst>
        </p14:section>
        <p14:section name="Slot#1 (ad hoc)" id="{D034DA8E-AAAC-4FE4-96D8-FD4E97D1BB71}">
          <p14:sldIdLst>
            <p14:sldId id="346"/>
            <p14:sldId id="347"/>
            <p14:sldId id="440"/>
            <p14:sldId id="442"/>
            <p14:sldId id="348"/>
            <p14:sldId id="349"/>
          </p14:sldIdLst>
        </p14:section>
        <p14:section name="Slot#2" id="{0E687B7E-720E-4035-8603-903AAF037B31}">
          <p14:sldIdLst>
            <p14:sldId id="350"/>
            <p14:sldId id="351"/>
            <p14:sldId id="435"/>
            <p14:sldId id="436"/>
            <p14:sldId id="410"/>
            <p14:sldId id="411"/>
            <p14:sldId id="412"/>
            <p14:sldId id="413"/>
            <p14:sldId id="414"/>
            <p14:sldId id="417"/>
            <p14:sldId id="418"/>
            <p14:sldId id="419"/>
            <p14:sldId id="420"/>
            <p14:sldId id="421"/>
            <p14:sldId id="422"/>
            <p14:sldId id="423"/>
            <p14:sldId id="424"/>
            <p14:sldId id="425"/>
            <p14:sldId id="426"/>
            <p14:sldId id="427"/>
            <p14:sldId id="437"/>
            <p14:sldId id="430"/>
            <p14:sldId id="431"/>
            <p14:sldId id="432"/>
            <p14:sldId id="438"/>
            <p14:sldId id="439"/>
            <p14:sldId id="441"/>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p:cViewPr varScale="1">
        <p:scale>
          <a:sx n="64" d="100"/>
          <a:sy n="64" d="100"/>
        </p:scale>
        <p:origin x="488" y="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81</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93</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339068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71"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r>
                        <a:rPr lang="en-US" sz="1800" dirty="0"/>
                        <a:t>AZ</a:t>
                      </a:r>
                    </a:p>
                    <a:p>
                      <a:pPr algn="ctr"/>
                      <a:r>
                        <a:rPr lang="en-US" sz="1400" dirty="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t>AZ</a:t>
                      </a:r>
                      <a:endParaRPr lang="en-US" sz="18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r>
              <a:rPr lang="en-US" sz="2000" dirty="0"/>
              <a:t>(Sep. TG commit)</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4472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Review 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a:t>Call meeting to order</a:t>
            </a:r>
          </a:p>
          <a:p>
            <a:pPr algn="just">
              <a:spcBef>
                <a:spcPct val="20000"/>
              </a:spcBef>
              <a:buFontTx/>
              <a:buChar char="•"/>
            </a:pPr>
            <a:r>
              <a:rPr lang="en-US" altLang="en-US" sz="1800" b="0" dirty="0"/>
              <a:t>Review IEEE-SA patent policy, duty to inform and Call for potential essential patents. </a:t>
            </a:r>
          </a:p>
          <a:p>
            <a:pPr algn="just">
              <a:spcBef>
                <a:spcPct val="20000"/>
              </a:spcBef>
              <a:buFontTx/>
              <a:buChar char="•"/>
            </a:pPr>
            <a:r>
              <a:rPr lang="en-US" altLang="en-US" sz="1800" b="0" dirty="0"/>
              <a:t>Guidelines for anti-trust and competition laws and participation on individual basis in IEEE 802 meeting.</a:t>
            </a:r>
          </a:p>
          <a:p>
            <a:pPr algn="just">
              <a:spcBef>
                <a:spcPct val="20000"/>
              </a:spcBef>
              <a:buFontTx/>
              <a:buChar char="•"/>
            </a:pPr>
            <a:r>
              <a:rPr lang="en-US" altLang="en-US" sz="1800" b="0" dirty="0"/>
              <a:t>Review current comment status and progress towards completion: </a:t>
            </a:r>
          </a:p>
          <a:p>
            <a:pPr lvl="1" algn="just">
              <a:spcBef>
                <a:spcPct val="20000"/>
              </a:spcBef>
              <a:buFontTx/>
              <a:buChar char="•"/>
            </a:pPr>
            <a:r>
              <a:rPr lang="en-US" altLang="en-US" sz="1600" dirty="0"/>
              <a:t>Outstanding comments</a:t>
            </a:r>
          </a:p>
          <a:p>
            <a:pPr lvl="1" algn="just">
              <a:spcBef>
                <a:spcPct val="20000"/>
              </a:spcBef>
              <a:buFontTx/>
              <a:buChar char="•"/>
            </a:pPr>
            <a:r>
              <a:rPr lang="en-US" altLang="en-US" sz="1600" dirty="0"/>
              <a:t>Comments awaiting motioning</a:t>
            </a:r>
          </a:p>
          <a:p>
            <a:pPr lvl="1" algn="just">
              <a:spcBef>
                <a:spcPct val="20000"/>
              </a:spcBef>
              <a:buFontTx/>
              <a:buChar char="•"/>
            </a:pPr>
            <a:r>
              <a:rPr lang="en-US" altLang="en-US" sz="1600" b="0" dirty="0"/>
              <a:t>Comments </a:t>
            </a:r>
            <a:r>
              <a:rPr lang="en-US" altLang="en-US" sz="1600" dirty="0"/>
              <a:t>without resolutions</a:t>
            </a:r>
            <a:endParaRPr lang="en-US" altLang="en-US" sz="1600" b="0" dirty="0"/>
          </a:p>
          <a:p>
            <a:pPr algn="just">
              <a:spcBef>
                <a:spcPct val="20000"/>
              </a:spcBef>
              <a:buFontTx/>
              <a:buChar char="•"/>
            </a:pPr>
            <a:r>
              <a:rPr lang="en-US" altLang="en-US" sz="1800" b="0" dirty="0"/>
              <a:t>Planning for the week:</a:t>
            </a:r>
          </a:p>
          <a:p>
            <a:pPr lvl="1" algn="just">
              <a:spcBef>
                <a:spcPct val="20000"/>
              </a:spcBef>
              <a:buFontTx/>
              <a:buChar char="•"/>
            </a:pPr>
            <a:r>
              <a:rPr lang="en-US" altLang="en-US" sz="1600" b="0" dirty="0"/>
              <a:t>Agenda setting and review submissions ordering for the week (25 min)</a:t>
            </a:r>
          </a:p>
          <a:p>
            <a:pPr algn="just">
              <a:spcBef>
                <a:spcPct val="20000"/>
              </a:spcBef>
              <a:buFontTx/>
              <a:buChar char="•"/>
            </a:pPr>
            <a:r>
              <a:rPr lang="en-US" altLang="en-US" sz="1800" b="0" dirty="0"/>
              <a:t>Continue review of comment resolution and </a:t>
            </a:r>
            <a:r>
              <a:rPr lang="en-US" altLang="en-US" sz="1800" b="0" dirty="0" err="1"/>
              <a:t>strawpoll</a:t>
            </a:r>
            <a:r>
              <a:rPr lang="en-US" altLang="en-US" sz="1800" b="0" dirty="0"/>
              <a:t> as needed.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p>
          <a:p>
            <a:pPr lvl="1" algn="just">
              <a:spcBef>
                <a:spcPct val="20000"/>
              </a:spcBef>
              <a:buFontTx/>
              <a:buChar char="•"/>
            </a:pPr>
            <a:r>
              <a:rPr lang="en-US" altLang="en-US" sz="1400" b="0" dirty="0"/>
              <a:t>11-19-1490 </a:t>
            </a:r>
            <a:r>
              <a:rPr lang="en-US" sz="1400" dirty="0"/>
              <a:t>Ad Hoc meeting minutes Sep 2019 Session</a:t>
            </a:r>
          </a:p>
          <a:p>
            <a:pPr lvl="1" algn="just">
              <a:spcBef>
                <a:spcPct val="20000"/>
              </a:spcBef>
              <a:buFontTx/>
              <a:buChar char="•"/>
            </a:pPr>
            <a:r>
              <a:rPr lang="en-US" sz="1400" dirty="0"/>
              <a:t>11-19-1729 </a:t>
            </a:r>
            <a:r>
              <a:rPr lang="en-US" sz="1400" dirty="0" err="1"/>
              <a:t>Telecon</a:t>
            </a:r>
            <a:r>
              <a:rPr lang="en-US" sz="1400" dirty="0"/>
              <a:t> minutes October 2</a:t>
            </a:r>
            <a:r>
              <a:rPr lang="en-US" sz="1400" baseline="30000" dirty="0"/>
              <a:t>nd</a:t>
            </a:r>
            <a:r>
              <a:rPr lang="en-US" sz="1400" dirty="0"/>
              <a:t> 2019.</a:t>
            </a:r>
          </a:p>
          <a:p>
            <a:pPr algn="just">
              <a:spcBef>
                <a:spcPct val="20000"/>
              </a:spcBef>
              <a:buFontTx/>
              <a:buChar char="•"/>
            </a:pPr>
            <a:r>
              <a:rPr lang="en-US" altLang="en-US" sz="1800" b="0" dirty="0"/>
              <a:t>Consider comment resolution for adoption (batch approval).</a:t>
            </a:r>
          </a:p>
          <a:p>
            <a:pPr algn="just">
              <a:spcBef>
                <a:spcPct val="20000"/>
              </a:spcBef>
              <a:buFontTx/>
              <a:buChar char="•"/>
            </a:pPr>
            <a:r>
              <a:rPr lang="en-US" altLang="en-US" sz="1800" b="0" dirty="0"/>
              <a:t>Consider CR submissions.</a:t>
            </a:r>
          </a:p>
          <a:p>
            <a:pPr algn="just">
              <a:spcBef>
                <a:spcPct val="20000"/>
              </a:spcBef>
              <a:buFontTx/>
              <a:buChar char="•"/>
            </a:pPr>
            <a:r>
              <a:rPr lang="en-US" altLang="en-US" sz="1800" b="0" dirty="0"/>
              <a:t>Consider re-circulation letter ballot initiation. </a:t>
            </a:r>
          </a:p>
          <a:p>
            <a:pPr algn="just">
              <a:spcBef>
                <a:spcPct val="20000"/>
              </a:spcBef>
              <a:buFontTx/>
              <a:buChar char="•"/>
            </a:pPr>
            <a:r>
              <a:rPr lang="en-US" altLang="en-US" sz="1800" b="0" dirty="0"/>
              <a:t>Review any other technical material.</a:t>
            </a:r>
          </a:p>
          <a:p>
            <a:pPr algn="just">
              <a:spcBef>
                <a:spcPct val="20000"/>
              </a:spcBef>
              <a:buFontTx/>
              <a:buChar char="•"/>
            </a:pPr>
            <a:r>
              <a:rPr lang="en-US" altLang="en-US" sz="1800" b="0" dirty="0"/>
              <a:t>Review target ad hoc meeting dates towards the Nov. meeting (as needed).</a:t>
            </a:r>
          </a:p>
          <a:p>
            <a:pPr algn="just">
              <a:spcBef>
                <a:spcPct val="20000"/>
              </a:spcBef>
              <a:buFontTx/>
              <a:buChar char="•"/>
            </a:pPr>
            <a:r>
              <a:rPr lang="en-US" altLang="en-US" sz="1800" b="0" dirty="0"/>
              <a:t>Consider Nov. accomplishments and targets for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Waikoloa, Hawaii</a:t>
            </a:r>
          </a:p>
          <a:p>
            <a:pPr algn="ctr">
              <a:lnSpc>
                <a:spcPct val="90000"/>
              </a:lnSpc>
              <a:buFontTx/>
              <a:buNone/>
            </a:pPr>
            <a:r>
              <a:rPr lang="en-US" altLang="en-US" sz="4400" dirty="0">
                <a:cs typeface="Times New Roman" panose="02020603050405020304" pitchFamily="18" charset="0"/>
              </a:rPr>
              <a:t>Nov. 10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2019</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7242229"/>
              </p:ext>
            </p:extLst>
          </p:nvPr>
        </p:nvGraphicFramePr>
        <p:xfrm>
          <a:off x="263353" y="1260086"/>
          <a:ext cx="11665294" cy="5028960"/>
        </p:xfrm>
        <a:graphic>
          <a:graphicData uri="http://schemas.openxmlformats.org/drawingml/2006/table">
            <a:tbl>
              <a:tblPr firstRow="1" bandRow="1">
                <a:tableStyleId>{21E4AEA4-8DFA-4A89-87EB-49C32662AFE0}</a:tableStyleId>
              </a:tblPr>
              <a:tblGrid>
                <a:gridCol w="1201196">
                  <a:extLst>
                    <a:ext uri="{9D8B030D-6E8A-4147-A177-3AD203B41FA5}">
                      <a16:colId xmlns:a16="http://schemas.microsoft.com/office/drawing/2014/main" val="20000"/>
                    </a:ext>
                  </a:extLst>
                </a:gridCol>
                <a:gridCol w="2399203">
                  <a:extLst>
                    <a:ext uri="{9D8B030D-6E8A-4147-A177-3AD203B41FA5}">
                      <a16:colId xmlns:a16="http://schemas.microsoft.com/office/drawing/2014/main" val="20001"/>
                    </a:ext>
                  </a:extLst>
                </a:gridCol>
                <a:gridCol w="6353611">
                  <a:extLst>
                    <a:ext uri="{9D8B030D-6E8A-4147-A177-3AD203B41FA5}">
                      <a16:colId xmlns:a16="http://schemas.microsoft.com/office/drawing/2014/main" val="20002"/>
                    </a:ext>
                  </a:extLst>
                </a:gridCol>
                <a:gridCol w="171128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600" dirty="0"/>
                        <a:t>11-19-1490</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Ad Hoc Meeting Minutes Sep 2019 Session</a:t>
                      </a:r>
                    </a:p>
                  </a:txBody>
                  <a:tcPr marT="45712" marB="45712"/>
                </a:tc>
                <a:tc>
                  <a:txBody>
                    <a:bodyPr/>
                    <a:lstStyle/>
                    <a:p>
                      <a:r>
                        <a:rPr lang="en-US" sz="1600" kern="1200" dirty="0">
                          <a:solidFill>
                            <a:schemeClr val="dk1"/>
                          </a:solidFill>
                          <a:latin typeface="+mn-lt"/>
                          <a:ea typeface="+mn-ea"/>
                          <a:cs typeface="+mn-cs"/>
                        </a:rPr>
                        <a:t>Minutes</a:t>
                      </a:r>
                      <a:endParaRPr lang="en-US" sz="1600" dirty="0"/>
                    </a:p>
                  </a:txBody>
                  <a:tcPr marT="45712" marB="45712"/>
                </a:tc>
                <a:extLst>
                  <a:ext uri="{0D108BD9-81ED-4DB2-BD59-A6C34878D82A}">
                    <a16:rowId xmlns:a16="http://schemas.microsoft.com/office/drawing/2014/main" val="10002"/>
                  </a:ext>
                </a:extLst>
              </a:tr>
              <a:tr h="0">
                <a:tc>
                  <a:txBody>
                    <a:bodyPr/>
                    <a:lstStyle/>
                    <a:p>
                      <a:r>
                        <a:rPr lang="en-US" sz="1600" b="0" dirty="0"/>
                        <a:t>11-19/1599</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err="1"/>
                        <a:t>TGaz</a:t>
                      </a:r>
                      <a:r>
                        <a:rPr lang="en-US" sz="1600" b="0" dirty="0"/>
                        <a:t> Meeting Minutes September 2019 session</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2776080039"/>
                  </a:ext>
                </a:extLst>
              </a:tr>
              <a:tr h="0">
                <a:tc>
                  <a:txBody>
                    <a:bodyPr/>
                    <a:lstStyle/>
                    <a:p>
                      <a:r>
                        <a:rPr lang="en-US" sz="1600" dirty="0"/>
                        <a:t>11-19-1729</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Telecon</a:t>
                      </a:r>
                      <a:r>
                        <a:rPr lang="en-US" sz="1600" dirty="0"/>
                        <a:t> minutes October 2</a:t>
                      </a:r>
                      <a:r>
                        <a:rPr lang="en-US" sz="1600" baseline="30000" dirty="0"/>
                        <a:t>nd</a:t>
                      </a:r>
                      <a:r>
                        <a:rPr lang="en-US" sz="1600" dirty="0"/>
                        <a:t> 2019</a:t>
                      </a:r>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3"/>
                  </a:ext>
                </a:extLst>
              </a:tr>
              <a:tr h="0">
                <a:tc>
                  <a:txBody>
                    <a:bodyPr/>
                    <a:lstStyle/>
                    <a:p>
                      <a:r>
                        <a:rPr lang="en-US" sz="1600" b="0" dirty="0"/>
                        <a:t>11-19/1771</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October 16th Teleconference Minutes</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4"/>
                  </a:ext>
                </a:extLst>
              </a:tr>
              <a:tr h="0">
                <a:tc>
                  <a:txBody>
                    <a:bodyPr/>
                    <a:lstStyle/>
                    <a:p>
                      <a:r>
                        <a:rPr lang="en-US" sz="1600" b="0" dirty="0"/>
                        <a:t>11-19/1811 </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TGaz-telecon-minutes-October-November-2019”</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5"/>
                  </a:ext>
                </a:extLst>
              </a:tr>
              <a:tr h="0">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5239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extLst>
                  <a:ext uri="{0D108BD9-81ED-4DB2-BD59-A6C34878D82A}">
                    <a16:rowId xmlns:a16="http://schemas.microsoft.com/office/drawing/2014/main" val="10007"/>
                  </a:ext>
                </a:extLst>
              </a:tr>
              <a:tr h="15239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effectLst/>
                          <a:latin typeface="+mn-lt"/>
                          <a:ea typeface="+mn-ea"/>
                          <a:cs typeface="+mn-cs"/>
                        </a:rPr>
                        <a:t>11-19-1937</a:t>
                      </a:r>
                      <a:endParaRPr lang="en-US" sz="1600" dirty="0"/>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extLst>
                  <a:ext uri="{0D108BD9-81ED-4DB2-BD59-A6C34878D82A}">
                    <a16:rowId xmlns:a16="http://schemas.microsoft.com/office/drawing/2014/main" val="3263115644"/>
                  </a:ext>
                </a:extLst>
              </a:tr>
              <a:tr h="0">
                <a:tc>
                  <a:txBody>
                    <a:bodyPr/>
                    <a:lstStyle/>
                    <a:p>
                      <a:r>
                        <a:rPr lang="en-US" sz="1600" dirty="0"/>
                        <a:t>11-19-2003</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ISTA Passive LMR element CR</a:t>
                      </a:r>
                    </a:p>
                  </a:txBody>
                  <a:tcPr marT="45712" marB="45712"/>
                </a:tc>
                <a:tc>
                  <a:txBody>
                    <a:bodyPr/>
                    <a:lstStyle/>
                    <a:p>
                      <a:r>
                        <a:rPr lang="en-US" sz="1600" dirty="0"/>
                        <a:t>CR</a:t>
                      </a:r>
                    </a:p>
                  </a:txBody>
                  <a:tcPr marT="45712" marB="45712"/>
                </a:tc>
                <a:extLst>
                  <a:ext uri="{0D108BD9-81ED-4DB2-BD59-A6C34878D82A}">
                    <a16:rowId xmlns:a16="http://schemas.microsoft.com/office/drawing/2014/main" val="406928887"/>
                  </a:ext>
                </a:extLst>
              </a:tr>
              <a:tr h="0">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extLst>
                  <a:ext uri="{0D108BD9-81ED-4DB2-BD59-A6C34878D82A}">
                    <a16:rowId xmlns:a16="http://schemas.microsoft.com/office/drawing/2014/main" val="2158073062"/>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489262027"/>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95171696"/>
              </p:ext>
            </p:extLst>
          </p:nvPr>
        </p:nvGraphicFramePr>
        <p:xfrm>
          <a:off x="914401" y="1260086"/>
          <a:ext cx="10460567" cy="46023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0">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600" dirty="0"/>
                        <a:t>11-19-1991</a:t>
                      </a:r>
                    </a:p>
                  </a:txBody>
                  <a:tcPr marT="45712" marB="45712"/>
                </a:tc>
                <a:tc>
                  <a:txBody>
                    <a:bodyPr/>
                    <a:lstStyle/>
                    <a:p>
                      <a:r>
                        <a:rPr lang="en-US" sz="1600" dirty="0" err="1"/>
                        <a:t>Dibakar</a:t>
                      </a:r>
                      <a:r>
                        <a:rPr lang="en-US" sz="16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Miscellaneous unassigned comments part 2</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7"/>
                  </a:ext>
                </a:extLst>
              </a:tr>
              <a:tr h="0">
                <a:tc>
                  <a:txBody>
                    <a:bodyPr/>
                    <a:lstStyle/>
                    <a:p>
                      <a:r>
                        <a:rPr lang="en-US" sz="1600" dirty="0"/>
                        <a:t>11-19-2009</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Resolution for editorial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11-19-1898</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TGaz</a:t>
                      </a:r>
                      <a:r>
                        <a:rPr lang="en-US" sz="1600" dirty="0"/>
                        <a:t> Nov. 2019 Ad hoc meeting minutes</a:t>
                      </a:r>
                    </a:p>
                  </a:txBody>
                  <a:tcPr marT="45712" marB="45712"/>
                </a:tc>
                <a:tc>
                  <a:txBody>
                    <a:bodyPr/>
                    <a:lstStyle/>
                    <a:p>
                      <a:r>
                        <a:rPr lang="en-US" sz="1600" dirty="0"/>
                        <a:t>CR</a:t>
                      </a:r>
                    </a:p>
                  </a:txBody>
                  <a:tcPr marT="45712" marB="45712"/>
                </a:tc>
                <a:extLst>
                  <a:ext uri="{0D108BD9-81ED-4DB2-BD59-A6C34878D82A}">
                    <a16:rowId xmlns:a16="http://schemas.microsoft.com/office/drawing/2014/main" val="3361633132"/>
                  </a:ext>
                </a:extLst>
              </a:tr>
              <a:tr h="0">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975212671"/>
                  </a:ext>
                </a:extLst>
              </a:tr>
              <a:tr h="0">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98457485"/>
                  </a:ext>
                </a:extLst>
              </a:tr>
              <a:tr h="0">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55960187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planning and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49350574"/>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76545">
                <a:tc>
                  <a:txBody>
                    <a:bodyPr/>
                    <a:lstStyle/>
                    <a:p>
                      <a:r>
                        <a:rPr lang="en-US" sz="1400" dirty="0"/>
                        <a:t>11-19-2003</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ISTA Passive LMR element CR</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172697710"/>
                  </a:ext>
                </a:extLst>
              </a:tr>
              <a:tr h="376545">
                <a:tc>
                  <a:txBody>
                    <a:bodyPr/>
                    <a:lstStyle/>
                    <a:p>
                      <a:r>
                        <a:rPr lang="en-US" sz="1400" strike="sngStrike" dirty="0"/>
                        <a:t>11-19-1951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Non-TB Pathloss Measurements</a:t>
                      </a:r>
                    </a:p>
                  </a:txBody>
                  <a:tcPr marT="45712" marB="45712"/>
                </a:tc>
                <a:tc>
                  <a:txBody>
                    <a:bodyPr/>
                    <a:lstStyle/>
                    <a:p>
                      <a:r>
                        <a:rPr lang="en-US" sz="1400" strike="sngStrike" dirty="0"/>
                        <a:t>CR</a:t>
                      </a:r>
                    </a:p>
                  </a:txBody>
                  <a:tcPr marT="45712" marB="45712"/>
                </a:tc>
                <a:tc>
                  <a:txBody>
                    <a:bodyPr/>
                    <a:lstStyle/>
                    <a:p>
                      <a:r>
                        <a:rPr lang="en-US" sz="1600" strike="sngStrike"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31462298"/>
                  </a:ext>
                </a:extLst>
              </a:tr>
              <a:tr h="376545">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867356403"/>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11-19-2003</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r>
              <a:rPr lang="en-US" b="0" dirty="0"/>
              <a:t>Agree to the resolutions depicted by document 11-19-2003r1 for CID 1510.</a:t>
            </a:r>
          </a:p>
          <a:p>
            <a:endParaRPr lang="en-US" b="0" dirty="0"/>
          </a:p>
          <a:p>
            <a:r>
              <a:rPr lang="en-US" b="0" dirty="0"/>
              <a:t>Results (Y/N/A): 18/0/1</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6891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11-19-1937</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pPr marL="0" indent="0"/>
            <a:r>
              <a:rPr lang="en-US" b="0" dirty="0"/>
              <a:t>Agree to the resolutions depicted by document 11-19-1937r1 for CID 1643, 1649, 1774, 1778 and 1780. </a:t>
            </a:r>
          </a:p>
          <a:p>
            <a:endParaRPr lang="en-US" b="0" dirty="0"/>
          </a:p>
          <a:p>
            <a:r>
              <a:rPr lang="en-US" b="0" dirty="0"/>
              <a:t>Results (Y/N/A): 19/0/0</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04648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a:t>
            </a:r>
            <a:r>
              <a:rPr lang="en-US" altLang="en-US" sz="2000" b="0" dirty="0" err="1"/>
              <a:t>telecons</a:t>
            </a:r>
            <a:r>
              <a:rPr lang="en-US" altLang="en-US" sz="2000" b="0" dirty="0"/>
              <a:t> (65min)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31167769"/>
              </p:ext>
            </p:extLst>
          </p:nvPr>
        </p:nvGraphicFramePr>
        <p:xfrm>
          <a:off x="929215" y="1484786"/>
          <a:ext cx="10460568" cy="4325407"/>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90</a:t>
                      </a:r>
                    </a:p>
                  </a:txBody>
                  <a:tcPr marT="45712" marB="45712"/>
                </a:tc>
                <a:extLst>
                  <a:ext uri="{0D108BD9-81ED-4DB2-BD59-A6C34878D82A}">
                    <a16:rowId xmlns:a16="http://schemas.microsoft.com/office/drawing/2014/main" val="10001"/>
                  </a:ext>
                </a:extLst>
              </a:tr>
              <a:tr h="188277">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included</a:t>
                      </a:r>
                    </a:p>
                  </a:txBody>
                  <a:tcPr marT="45712" marB="45712"/>
                </a:tc>
                <a:extLst>
                  <a:ext uri="{0D108BD9-81ED-4DB2-BD59-A6C34878D82A}">
                    <a16:rowId xmlns:a16="http://schemas.microsoft.com/office/drawing/2014/main" val="10002"/>
                  </a:ext>
                </a:extLst>
              </a:tr>
              <a:tr h="188277">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188277">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442457817"/>
                  </a:ext>
                </a:extLst>
              </a:tr>
              <a:tr h="188277">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58022878"/>
                  </a:ext>
                </a:extLst>
              </a:tr>
              <a:tr h="188277">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9565762"/>
                  </a:ext>
                </a:extLst>
              </a:tr>
              <a:tr h="188277">
                <a:tc>
                  <a:txBody>
                    <a:bodyPr/>
                    <a:lstStyle/>
                    <a:p>
                      <a:r>
                        <a:rPr lang="en-US" sz="1400" dirty="0"/>
                        <a:t>11-19-1898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Nov. 2019 Ad hoc meeting minutes</a:t>
                      </a:r>
                    </a:p>
                  </a:txBody>
                  <a:tcPr marT="45712" marB="45712"/>
                </a:tc>
                <a:tc>
                  <a:txBody>
                    <a:bodyPr/>
                    <a:lstStyle/>
                    <a:p>
                      <a:r>
                        <a:rPr lang="en-US" sz="1400" dirty="0"/>
                        <a:t>CR</a:t>
                      </a:r>
                    </a:p>
                  </a:txBody>
                  <a:tcPr marT="45712" marB="45712"/>
                </a:tc>
                <a:tc>
                  <a:txBody>
                    <a:bodyPr/>
                    <a:lstStyle/>
                    <a:p>
                      <a:r>
                        <a:rPr kumimoji="0" lang="en-US" sz="1600" b="0" i="0" u="none" strike="noStrike" kern="1200" cap="none" spc="0" normalizeH="0" baseline="0" noProof="0" dirty="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70661127"/>
                  </a:ext>
                </a:extLst>
              </a:tr>
              <a:tr h="188277">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41343696"/>
                  </a:ext>
                </a:extLst>
              </a:tr>
              <a:tr h="188277">
                <a:tc>
                  <a:txBody>
                    <a:bodyPr/>
                    <a:lstStyle/>
                    <a:p>
                      <a:r>
                        <a:rPr lang="en-US" sz="1400" dirty="0"/>
                        <a:t>11-19-2009</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editorial CIDs</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3259396616"/>
                  </a:ext>
                </a:extLst>
              </a:tr>
              <a:tr h="188277">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190522145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Nov.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400" b="1" dirty="0">
                <a:solidFill>
                  <a:srgbClr val="FF0000"/>
                </a:solidFill>
              </a:rPr>
              <a:t>85</a:t>
            </a:r>
            <a:endParaRPr lang="en-US" sz="2200" b="1" dirty="0">
              <a:solidFill>
                <a:srgbClr val="FF0000"/>
              </a:solidFill>
            </a:endParaRP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0</a:t>
            </a:r>
          </a:p>
          <a:p>
            <a:pPr marL="800100" lvl="1" indent="-342900">
              <a:buFont typeface="Arial" panose="020B0604020202020204" pitchFamily="34" charset="0"/>
              <a:buChar char="•"/>
            </a:pPr>
            <a:r>
              <a:rPr lang="en-US" dirty="0" err="1">
                <a:solidFill>
                  <a:schemeClr val="tx1"/>
                </a:solidFill>
              </a:rPr>
              <a:t>Tianyu</a:t>
            </a:r>
            <a:r>
              <a:rPr lang="en-US" dirty="0">
                <a:solidFill>
                  <a:schemeClr val="tx1"/>
                </a:solidFill>
              </a:rPr>
              <a:t> – 1</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- 20</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t>
            </a:r>
            <a:r>
              <a:rPr lang="en-US" b="0" kern="1200" dirty="0">
                <a:solidFill>
                  <a:schemeClr val="dk1"/>
                </a:solidFill>
              </a:rPr>
              <a:t>Ad Hoc Meeting Minutes Sep 2019 Session</a:t>
            </a:r>
            <a:r>
              <a:rPr lang="en-US" b="0" dirty="0"/>
              <a:t>” posted to Mentor on Sep. 12</a:t>
            </a:r>
            <a:r>
              <a:rPr lang="en-US" b="0" baseline="30000" dirty="0"/>
              <a:t>th</a:t>
            </a:r>
            <a:r>
              <a:rPr lang="en-US" b="0" dirty="0"/>
              <a:t> 2019. </a:t>
            </a:r>
          </a:p>
          <a:p>
            <a:endParaRPr lang="en-US" dirty="0"/>
          </a:p>
          <a:p>
            <a:r>
              <a:rPr lang="en-US" dirty="0"/>
              <a:t>Motion </a:t>
            </a:r>
            <a:r>
              <a:rPr lang="en-US" b="0" dirty="0"/>
              <a:t>201911-01:</a:t>
            </a:r>
          </a:p>
          <a:p>
            <a:pPr marL="0" indent="0"/>
            <a:r>
              <a:rPr lang="en-US" b="0" dirty="0"/>
              <a:t>Move to approve document 11-19/1490r0 as </a:t>
            </a:r>
            <a:r>
              <a:rPr lang="en-US" b="0" dirty="0" err="1"/>
              <a:t>TGaz</a:t>
            </a:r>
            <a:r>
              <a:rPr lang="en-US" b="0" dirty="0"/>
              <a:t> meeting minutes for the Sep. 2019 Ad hoc session. </a:t>
            </a:r>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5902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11-19/1599 “</a:t>
            </a:r>
            <a:r>
              <a:rPr lang="en-US" b="0" dirty="0" err="1"/>
              <a:t>TGaz</a:t>
            </a:r>
            <a:r>
              <a:rPr lang="en-US" b="0" dirty="0"/>
              <a:t> Meeting Minutes September 2019 session” posted to Mentor on Oct. 2</a:t>
            </a:r>
            <a:r>
              <a:rPr lang="en-US" b="0" baseline="30000" dirty="0"/>
              <a:t>nd</a:t>
            </a:r>
            <a:r>
              <a:rPr lang="en-US" b="0" dirty="0"/>
              <a:t> 2019. </a:t>
            </a:r>
          </a:p>
          <a:p>
            <a:endParaRPr lang="en-US" dirty="0"/>
          </a:p>
          <a:p>
            <a:r>
              <a:rPr lang="en-US" dirty="0"/>
              <a:t>Motion </a:t>
            </a:r>
            <a:r>
              <a:rPr lang="en-US" b="0" dirty="0"/>
              <a:t>201911-02:</a:t>
            </a:r>
            <a:endParaRPr lang="en-US" dirty="0"/>
          </a:p>
          <a:p>
            <a:pPr marL="0" indent="0"/>
            <a:r>
              <a:rPr lang="en-US" b="0" dirty="0"/>
              <a:t>Move to approve document 11-19/1599r0 as </a:t>
            </a:r>
            <a:r>
              <a:rPr lang="en-US" b="0" dirty="0" err="1"/>
              <a:t>TGaz</a:t>
            </a:r>
            <a:r>
              <a:rPr lang="en-US" b="0" dirty="0"/>
              <a:t> meeting minutes for the Sep.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10278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11-19/1729r0 “TGaz-telecon-minutes-October-2nd-2019” posted to Mentor on Oct. 30</a:t>
            </a:r>
            <a:r>
              <a:rPr lang="en-US" b="0" baseline="30000" dirty="0"/>
              <a:t>th</a:t>
            </a:r>
            <a:r>
              <a:rPr lang="en-US" b="0" dirty="0"/>
              <a:t> 2019. </a:t>
            </a:r>
          </a:p>
          <a:p>
            <a:endParaRPr lang="en-US" dirty="0"/>
          </a:p>
          <a:p>
            <a:r>
              <a:rPr lang="en-US" dirty="0"/>
              <a:t>Motion </a:t>
            </a:r>
            <a:r>
              <a:rPr lang="en-US" b="0" dirty="0"/>
              <a:t>201911-03:</a:t>
            </a:r>
            <a:endParaRPr lang="en-US" dirty="0"/>
          </a:p>
          <a:p>
            <a:pPr marL="0" indent="0"/>
            <a:r>
              <a:rPr lang="en-US" b="0" dirty="0"/>
              <a:t>Move to approve document 11-19/1729r0 as </a:t>
            </a:r>
            <a:r>
              <a:rPr lang="en-US" b="0" dirty="0" err="1"/>
              <a:t>TGaz</a:t>
            </a:r>
            <a:r>
              <a:rPr lang="en-US" b="0" dirty="0"/>
              <a:t> meeting minutes for the Oct. 2</a:t>
            </a:r>
            <a:r>
              <a:rPr lang="en-US" b="0" baseline="30000" dirty="0"/>
              <a:t>nd</a:t>
            </a:r>
            <a:r>
              <a:rPr lang="en-US" b="0" dirty="0"/>
              <a:t> telecon.</a:t>
            </a:r>
          </a:p>
          <a:p>
            <a:pPr marL="0" indent="0"/>
            <a:endParaRPr lang="en-US" b="0" dirty="0"/>
          </a:p>
          <a:p>
            <a:r>
              <a:rPr lang="en-US" b="0" dirty="0"/>
              <a:t>Moved by:</a:t>
            </a:r>
          </a:p>
          <a:p>
            <a:r>
              <a:rPr lang="en-US" b="0" dirty="0"/>
              <a:t>Seconded by:</a:t>
            </a:r>
          </a:p>
          <a:p>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753576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11-19/1771 “October 16th Teleconference Minutes” posted to Mentor on Oct. 25</a:t>
            </a:r>
            <a:r>
              <a:rPr lang="en-US" b="0" baseline="30000" dirty="0"/>
              <a:t>th</a:t>
            </a:r>
            <a:r>
              <a:rPr lang="en-US" b="0" dirty="0"/>
              <a:t> 2019. </a:t>
            </a:r>
          </a:p>
          <a:p>
            <a:endParaRPr lang="en-US" dirty="0"/>
          </a:p>
          <a:p>
            <a:r>
              <a:rPr lang="en-US" dirty="0"/>
              <a:t>Motion </a:t>
            </a:r>
            <a:r>
              <a:rPr lang="en-US" b="0" dirty="0"/>
              <a:t>201911-04:</a:t>
            </a:r>
            <a:endParaRPr lang="en-US" dirty="0"/>
          </a:p>
          <a:p>
            <a:pPr marL="0" indent="0"/>
            <a:r>
              <a:rPr lang="en-US" b="0" dirty="0"/>
              <a:t>Move to approve document 11-19/1771r0 as </a:t>
            </a:r>
            <a:r>
              <a:rPr lang="en-US" b="0" dirty="0" err="1"/>
              <a:t>TGaz</a:t>
            </a:r>
            <a:r>
              <a:rPr lang="en-US" b="0" dirty="0"/>
              <a:t> October 16th </a:t>
            </a:r>
            <a:r>
              <a:rPr lang="en-US" b="0" dirty="0" err="1"/>
              <a:t>teleocn</a:t>
            </a:r>
            <a:r>
              <a:rPr lang="en-US" b="0" dirty="0"/>
              <a:t> Minutes.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740340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11-19/1811 “TGaz-telecon-minutes-October-November-2019” posted to Mentor on Nov. 4</a:t>
            </a:r>
            <a:r>
              <a:rPr lang="en-US" b="0" baseline="30000" dirty="0"/>
              <a:t>th</a:t>
            </a:r>
            <a:r>
              <a:rPr lang="en-US" b="0" dirty="0"/>
              <a:t> 2019. </a:t>
            </a:r>
          </a:p>
          <a:p>
            <a:endParaRPr lang="en-US" dirty="0"/>
          </a:p>
          <a:p>
            <a:r>
              <a:rPr lang="en-US" dirty="0"/>
              <a:t>Motion </a:t>
            </a:r>
            <a:r>
              <a:rPr lang="en-US" b="0" dirty="0"/>
              <a:t>201911-05:</a:t>
            </a:r>
            <a:endParaRPr lang="en-US" dirty="0"/>
          </a:p>
          <a:p>
            <a:pPr marL="0" indent="0"/>
            <a:r>
              <a:rPr lang="en-US" b="0" dirty="0"/>
              <a:t>Move to approve document 11-19/1811r0 as </a:t>
            </a:r>
            <a:r>
              <a:rPr lang="en-US" b="0" dirty="0" err="1"/>
              <a:t>TGaz</a:t>
            </a:r>
            <a:r>
              <a:rPr lang="en-US" b="0" dirty="0"/>
              <a:t> meeting minutes for the Oct. 30</a:t>
            </a:r>
            <a:r>
              <a:rPr lang="en-US" b="0" baseline="30000" dirty="0"/>
              <a:t>th</a:t>
            </a:r>
            <a:r>
              <a:rPr lang="en-US" b="0" dirty="0"/>
              <a:t> </a:t>
            </a:r>
            <a:r>
              <a:rPr lang="en-US" b="0" dirty="0" err="1"/>
              <a:t>teleocn</a:t>
            </a:r>
            <a:r>
              <a:rPr lang="en-US" b="0" dirty="0"/>
              <a:t>.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074555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11-19-1563r2 CR for Miscellaneous CIDs in LB240_part 2</a:t>
            </a:r>
          </a:p>
          <a:p>
            <a:pPr marL="0" indent="0"/>
            <a:endParaRPr lang="en-US" sz="2000" dirty="0"/>
          </a:p>
          <a:p>
            <a:pPr marL="0" indent="0"/>
            <a:r>
              <a:rPr lang="en-US" sz="2000" dirty="0"/>
              <a:t>Motion </a:t>
            </a:r>
            <a:r>
              <a:rPr lang="en-US" sz="2000" b="0" dirty="0"/>
              <a:t>201911-06:</a:t>
            </a:r>
            <a:endParaRPr lang="en-US" sz="2000" dirty="0"/>
          </a:p>
          <a:p>
            <a:pPr marL="0" indent="0"/>
            <a:r>
              <a:rPr lang="en-US" sz="2000" b="0" dirty="0"/>
              <a:t>Move to adopt the resolutions depicted by document 11-19-1563r2 for CID 1586, 1341, 2483, 1380 and 2312,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pPr marL="0" indent="0"/>
            <a:r>
              <a:rPr lang="en-US" sz="1800" b="0" dirty="0"/>
              <a:t>Results from the Oct. 2</a:t>
            </a:r>
            <a:r>
              <a:rPr lang="en-US" sz="1800" b="0" baseline="30000" dirty="0"/>
              <a:t>nd</a:t>
            </a:r>
            <a:r>
              <a:rPr lang="en-US" sz="1800" b="0" dirty="0"/>
              <a:t> telecon (Y/N/A): 9/0/1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46605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11-19-1686r1 Resolutions to a few LB240 Comments (Part-7)</a:t>
            </a:r>
          </a:p>
          <a:p>
            <a:pPr marL="0" indent="0"/>
            <a:endParaRPr lang="en-US" sz="2000" dirty="0"/>
          </a:p>
          <a:p>
            <a:pPr marL="0" indent="0"/>
            <a:r>
              <a:rPr lang="en-US" sz="2000" dirty="0"/>
              <a:t>Motion </a:t>
            </a:r>
            <a:r>
              <a:rPr lang="en-US" sz="2000" b="0" dirty="0"/>
              <a:t>201911-08:</a:t>
            </a:r>
            <a:endParaRPr lang="en-US" sz="2000" dirty="0"/>
          </a:p>
          <a:p>
            <a:pPr marL="0" indent="0"/>
            <a:r>
              <a:rPr lang="en-US" sz="2000" b="0" dirty="0"/>
              <a:t>Move to adopt the resolutions depicted by document 11-19-1686r1 for CIDs </a:t>
            </a:r>
            <a:r>
              <a:rPr lang="pt-BR" sz="2000" b="0" dirty="0"/>
              <a:t>1143, 1693, 1698, 1916, 1764, 1781, 1911, 1915</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Oct. 2</a:t>
            </a:r>
            <a:r>
              <a:rPr lang="en-US" sz="1800" b="0" baseline="30000" dirty="0"/>
              <a:t>nd</a:t>
            </a:r>
            <a:r>
              <a:rPr lang="en-US" sz="1800" b="0" dirty="0"/>
              <a:t> telecon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80339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11-19-1368r4 Resolution to LB 240 CID 1433</a:t>
            </a:r>
          </a:p>
          <a:p>
            <a:pPr marL="0" indent="0"/>
            <a:endParaRPr lang="en-US" sz="2000" dirty="0"/>
          </a:p>
          <a:p>
            <a:pPr marL="0" indent="0"/>
            <a:r>
              <a:rPr lang="en-US" sz="2000" dirty="0"/>
              <a:t>Motion </a:t>
            </a:r>
            <a:r>
              <a:rPr lang="en-US" sz="2000" b="0" dirty="0"/>
              <a:t>201911-09:</a:t>
            </a:r>
            <a:endParaRPr lang="en-US" sz="2000" dirty="0"/>
          </a:p>
          <a:p>
            <a:pPr marL="0" indent="0"/>
            <a:r>
              <a:rPr lang="en-US" sz="2000" b="0" dirty="0"/>
              <a:t>Move to adopt the resolutions depicted by document 11-19-1368r4 for CIDs 1432, 1433, 2125, 2126, 2127, 2129 and 2130,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pPr marL="0" indent="0"/>
            <a:r>
              <a:rPr lang="en-US" sz="1800" b="0" dirty="0"/>
              <a:t>Results from the Oct. 9</a:t>
            </a:r>
            <a:r>
              <a:rPr lang="en-US" sz="1800" b="0" baseline="30000" dirty="0"/>
              <a:t>th</a:t>
            </a:r>
            <a:r>
              <a:rPr lang="en-US" sz="1800" b="0" dirty="0"/>
              <a:t> telecon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8228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11-19-1733 Resolutions to a few LB240 Comments (Part-7a)</a:t>
            </a:r>
          </a:p>
          <a:p>
            <a:pPr marL="0" indent="0"/>
            <a:endParaRPr lang="en-US" sz="2000" dirty="0"/>
          </a:p>
          <a:p>
            <a:pPr marL="0" indent="0"/>
            <a:r>
              <a:rPr lang="en-US" sz="2000" dirty="0"/>
              <a:t>Motion </a:t>
            </a:r>
            <a:r>
              <a:rPr lang="en-US" sz="2000" b="0" dirty="0"/>
              <a:t>201911-10:</a:t>
            </a:r>
            <a:endParaRPr lang="en-US" sz="2000" dirty="0"/>
          </a:p>
          <a:p>
            <a:pPr marL="0" indent="0"/>
            <a:r>
              <a:rPr lang="en-US" sz="2000" b="0" dirty="0"/>
              <a:t>Move to adopt the resolutions depicted by document 11-19-1733r0 for CIDs 2013, 2115, 2128 and 2426,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Oct. 9</a:t>
            </a:r>
            <a:r>
              <a:rPr lang="en-US" sz="1800" b="0" baseline="30000" dirty="0"/>
              <a:t>th</a:t>
            </a:r>
            <a:r>
              <a:rPr lang="en-US" sz="1800" b="0" dirty="0"/>
              <a:t> telecon: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780143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11-19-1584 CR Ranging Parameters field	</a:t>
            </a:r>
            <a:endParaRPr lang="en-US" sz="2000" b="0" dirty="0"/>
          </a:p>
          <a:p>
            <a:pPr marL="0" indent="0"/>
            <a:endParaRPr lang="en-US" sz="2000" dirty="0"/>
          </a:p>
          <a:p>
            <a:pPr marL="0" indent="0"/>
            <a:r>
              <a:rPr lang="en-US" sz="2000" dirty="0"/>
              <a:t>Motion </a:t>
            </a:r>
            <a:r>
              <a:rPr lang="en-US" sz="2000" b="0" dirty="0"/>
              <a:t>201911-11:</a:t>
            </a:r>
            <a:endParaRPr lang="en-US" sz="2000" dirty="0"/>
          </a:p>
          <a:p>
            <a:pPr marL="0" indent="0"/>
            <a:r>
              <a:rPr lang="en-US" sz="2000" b="0" dirty="0"/>
              <a:t>Move to adopt the resolutions depicted by document 11-19-1584r2  for CIDs 1115, 1710, 2434, 1847, 1124, 1384, 1468,1333, 1334, 1478, 1479,  2249, 1103 and 2311,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Oct. 30</a:t>
            </a:r>
            <a:r>
              <a:rPr lang="en-US" sz="1800" b="0" baseline="30000" dirty="0"/>
              <a:t>th</a:t>
            </a:r>
            <a:r>
              <a:rPr lang="en-US" sz="1800" b="0" dirty="0"/>
              <a:t> telecon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6285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11-19-1809 Proposal for resolution of CID 1968</a:t>
            </a:r>
            <a:endParaRPr lang="en-US" sz="2000" b="0" dirty="0"/>
          </a:p>
          <a:p>
            <a:pPr marL="0" indent="0"/>
            <a:endParaRPr lang="en-US" sz="2000" dirty="0"/>
          </a:p>
          <a:p>
            <a:pPr marL="0" indent="0"/>
            <a:r>
              <a:rPr lang="en-US" sz="2000" dirty="0"/>
              <a:t>Motion </a:t>
            </a:r>
            <a:r>
              <a:rPr lang="en-US" sz="2000" b="0" dirty="0"/>
              <a:t>201911-12:</a:t>
            </a:r>
            <a:endParaRPr lang="en-US" sz="2000" dirty="0"/>
          </a:p>
          <a:p>
            <a:pPr marL="0" indent="0"/>
            <a:r>
              <a:rPr lang="en-US" sz="2000" b="0" dirty="0"/>
              <a:t>Move to adopt the resolutions depicted by document 11-19-1809r2 for CID 1968,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889278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11-19-1723 comment-resolution-for-</a:t>
            </a:r>
            <a:r>
              <a:rPr lang="en-US" sz="2000" dirty="0" err="1"/>
              <a:t>ftm</a:t>
            </a:r>
            <a:r>
              <a:rPr lang="en-US" sz="2000" dirty="0"/>
              <a:t>-overview</a:t>
            </a:r>
          </a:p>
          <a:p>
            <a:pPr marL="0" indent="0"/>
            <a:endParaRPr lang="en-US" sz="2000" dirty="0"/>
          </a:p>
          <a:p>
            <a:pPr marL="0" indent="0"/>
            <a:r>
              <a:rPr lang="en-US" sz="2000" dirty="0"/>
              <a:t>Motion </a:t>
            </a:r>
            <a:r>
              <a:rPr lang="en-US" sz="2000" b="0" dirty="0"/>
              <a:t>201911-13:</a:t>
            </a:r>
            <a:endParaRPr lang="en-US" sz="2000" dirty="0"/>
          </a:p>
          <a:p>
            <a:pPr marL="0" indent="0"/>
            <a:r>
              <a:rPr lang="en-US" sz="2000" b="0" dirty="0"/>
              <a:t>Move to adopt the resolutions depicted by document 11-19-1723r4 for CIDs 2148 and 1090,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7905429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11-19-1812 Part 2 for LB240 CR for Unassigned Comments</a:t>
            </a:r>
          </a:p>
          <a:p>
            <a:pPr marL="0" indent="0"/>
            <a:endParaRPr lang="en-US" sz="2000" dirty="0"/>
          </a:p>
          <a:p>
            <a:pPr marL="0" indent="0"/>
            <a:r>
              <a:rPr lang="en-US" sz="2000" dirty="0"/>
              <a:t>Motion </a:t>
            </a:r>
            <a:r>
              <a:rPr lang="en-US" sz="2000" b="0" dirty="0"/>
              <a:t>201911-14:</a:t>
            </a:r>
            <a:endParaRPr lang="en-US" sz="2000" dirty="0"/>
          </a:p>
          <a:p>
            <a:pPr marL="0" indent="0"/>
            <a:r>
              <a:rPr lang="en-US" sz="2000" b="0" dirty="0"/>
              <a:t>Move to adopt the resolutions depicted by document 11-19-1812r1 for CIDs 1155, 1156, 1245, 1246, 1365, 1480, 1772, 1773, 1779, 1809, 1891, 1895, 2132, 2254, 2464, 2465 and 2466,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r>
              <a:rPr lang="en-US" sz="1800" b="0" dirty="0"/>
              <a:t>Results from the Nov. ad hoc (Y/N/A): unanimous consent</a:t>
            </a:r>
            <a:endParaRPr lang="en-US" sz="18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387383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11-19-1866 </a:t>
            </a:r>
            <a:r>
              <a:rPr lang="en-US" sz="2000" dirty="0" err="1"/>
              <a:t>CR_for_CIDs_Ranging_Parameters_followup</a:t>
            </a:r>
            <a:endParaRPr lang="en-US" sz="2000" b="0" dirty="0"/>
          </a:p>
          <a:p>
            <a:pPr marL="0" indent="0"/>
            <a:endParaRPr lang="en-US" sz="2000" dirty="0"/>
          </a:p>
          <a:p>
            <a:pPr marL="0" indent="0"/>
            <a:r>
              <a:rPr lang="en-US" sz="2000" dirty="0"/>
              <a:t>Motion </a:t>
            </a:r>
            <a:r>
              <a:rPr lang="en-US" sz="2000" b="0" dirty="0"/>
              <a:t>201911-15:</a:t>
            </a:r>
            <a:endParaRPr lang="en-US" sz="2000" dirty="0"/>
          </a:p>
          <a:p>
            <a:pPr marL="0" indent="0"/>
            <a:r>
              <a:rPr lang="en-US" sz="2000" b="0" dirty="0"/>
              <a:t>Move to adopt the resolutions depicted by document 11-19-1866r2 for CIDs 1467, 1475, 2073 and 1729,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1807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11-19-1691 LB240-resolution-to-misc-CIDs</a:t>
            </a:r>
            <a:endParaRPr lang="en-US" sz="2000" b="0" dirty="0"/>
          </a:p>
          <a:p>
            <a:pPr marL="0" indent="0"/>
            <a:endParaRPr lang="en-US" sz="2000" dirty="0"/>
          </a:p>
          <a:p>
            <a:pPr marL="0" indent="0"/>
            <a:r>
              <a:rPr lang="en-US" sz="2000" dirty="0"/>
              <a:t>Motion </a:t>
            </a:r>
            <a:r>
              <a:rPr lang="en-US" sz="2000" b="0" dirty="0"/>
              <a:t>201911-16:</a:t>
            </a:r>
            <a:endParaRPr lang="en-US" sz="2000" dirty="0"/>
          </a:p>
          <a:p>
            <a:pPr marL="0" indent="0"/>
            <a:r>
              <a:rPr lang="en-US" sz="2000" b="0" dirty="0"/>
              <a:t>Move to adopt the resolutions depicted by document 11-19-1691r2 for CIDs 1002, 1037, 1057, 2212, 1591, 1995 and 2147,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952516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11-19-1677 CR for PHY service interface and PPDU format</a:t>
            </a:r>
            <a:endParaRPr lang="en-US" sz="2000" b="0" dirty="0"/>
          </a:p>
          <a:p>
            <a:pPr marL="0" indent="0"/>
            <a:endParaRPr lang="en-US" sz="2000" dirty="0"/>
          </a:p>
          <a:p>
            <a:pPr marL="0" indent="0"/>
            <a:r>
              <a:rPr lang="en-US" sz="2000" dirty="0"/>
              <a:t>Motion </a:t>
            </a:r>
            <a:r>
              <a:rPr lang="en-US" sz="2000" b="0" dirty="0"/>
              <a:t>201911-17:</a:t>
            </a:r>
            <a:endParaRPr lang="en-US" sz="2000" dirty="0"/>
          </a:p>
          <a:p>
            <a:pPr marL="0" indent="0"/>
            <a:r>
              <a:rPr lang="en-US" sz="2000" b="0" dirty="0"/>
              <a:t>Move to adopt the resolutions depicted by document 11-19-1677r1 for CIDs 1172, 1298, 1299, 1302, 1319, 1322, 1340, 1371, 1731, 2324, 2353, 2356, 2357, 2359, 2360, 2477, 2502, 2503, 2504, 2510, 2516 and 2518,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r>
              <a:rPr lang="en-US" sz="1800" b="0" dirty="0"/>
              <a:t>Results from the Nov. ad hoc (Y/N/A): unanimous consent</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055071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11-19-1876 Follow up on CR to CID 2274</a:t>
            </a:r>
            <a:endParaRPr lang="en-US" sz="2000" b="0" dirty="0"/>
          </a:p>
          <a:p>
            <a:pPr marL="0" indent="0"/>
            <a:endParaRPr lang="en-US" sz="2000" dirty="0"/>
          </a:p>
          <a:p>
            <a:pPr marL="0" indent="0"/>
            <a:r>
              <a:rPr lang="en-US" sz="2000" dirty="0"/>
              <a:t>Motion </a:t>
            </a:r>
            <a:r>
              <a:rPr lang="en-US" sz="2000" b="0" dirty="0"/>
              <a:t>201911-18:</a:t>
            </a:r>
            <a:endParaRPr lang="en-US" sz="2000" dirty="0"/>
          </a:p>
          <a:p>
            <a:pPr marL="0" indent="0"/>
            <a:r>
              <a:rPr lang="en-US" sz="2000" b="0" dirty="0"/>
              <a:t>Move to adopt the resolutions depicted by document 11-19-1876r0 for CID 2274,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r>
              <a:rPr lang="en-US" sz="1800" b="0" dirty="0"/>
              <a:t>Results from the Nov. ad hoc (Y/N/A):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78915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11-19-1762 Resolutions to a few LB240 Comments (Part-9)</a:t>
            </a:r>
            <a:endParaRPr lang="en-US" sz="2000" b="0" dirty="0"/>
          </a:p>
          <a:p>
            <a:pPr marL="0" indent="0"/>
            <a:endParaRPr lang="en-US" sz="2000" dirty="0"/>
          </a:p>
          <a:p>
            <a:pPr marL="0" indent="0"/>
            <a:r>
              <a:rPr lang="en-US" sz="2000" dirty="0"/>
              <a:t>Motion </a:t>
            </a:r>
            <a:r>
              <a:rPr lang="en-US" sz="2000" b="0" dirty="0"/>
              <a:t>201911-19:</a:t>
            </a:r>
            <a:endParaRPr lang="en-US" sz="2000" dirty="0"/>
          </a:p>
          <a:p>
            <a:pPr marL="0" indent="0"/>
            <a:r>
              <a:rPr lang="en-US" sz="2000" b="0" dirty="0"/>
              <a:t>Move to adopt the resolutions depicted by document 11-19-1762r1 for CIDs 1639, 1795, 1814, 2013, 2073 and 2128,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01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11-19-1785 B240-Secure-EDMG-FTM-CIDs-v2</a:t>
            </a:r>
            <a:endParaRPr lang="en-US" sz="2000" b="0" dirty="0"/>
          </a:p>
          <a:p>
            <a:pPr marL="0" indent="0"/>
            <a:endParaRPr lang="en-US" sz="2000" dirty="0"/>
          </a:p>
          <a:p>
            <a:pPr marL="0" indent="0"/>
            <a:r>
              <a:rPr lang="en-US" sz="2000" dirty="0"/>
              <a:t>Motion </a:t>
            </a:r>
            <a:r>
              <a:rPr lang="en-US" sz="2000" b="0" dirty="0"/>
              <a:t>201911-20:</a:t>
            </a:r>
          </a:p>
          <a:p>
            <a:pPr marL="0" indent="0"/>
            <a:r>
              <a:rPr lang="en-US" sz="2000" b="0" dirty="0"/>
              <a:t>Move to adopt the resolutions depicted by document 11-19-1785r4 for CIDs 1454, 1455, 1456,  1450 and 1089,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r>
              <a:rPr lang="en-US" sz="16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3101746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11-19-1043 LB240 CID Resolutions - Phase Shift TOA in Passive Location - Amendment text</a:t>
            </a:r>
            <a:endParaRPr lang="en-US" sz="2000" b="0" dirty="0"/>
          </a:p>
          <a:p>
            <a:pPr marL="0" indent="0"/>
            <a:endParaRPr lang="en-US" sz="2000" dirty="0"/>
          </a:p>
          <a:p>
            <a:pPr marL="0" indent="0"/>
            <a:r>
              <a:rPr lang="en-US" sz="2000" dirty="0"/>
              <a:t>Motion </a:t>
            </a:r>
            <a:r>
              <a:rPr lang="en-US" sz="2000" b="0" dirty="0"/>
              <a:t>201911-21:</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11-19-1043r11 for CIDs 1515, 1563 and 1557, instruct the technical editor to incorporate it in the P802.11az draft and grant the editor editorial license.</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584803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11-19-1953 D1.0 comment resolution 10.24.2</a:t>
            </a:r>
            <a:endParaRPr lang="en-US" sz="2000" b="0" dirty="0"/>
          </a:p>
          <a:p>
            <a:pPr marL="0" indent="0"/>
            <a:endParaRPr lang="en-US" sz="2000" dirty="0"/>
          </a:p>
          <a:p>
            <a:pPr marL="0" indent="0"/>
            <a:r>
              <a:rPr lang="en-US" sz="2000" dirty="0"/>
              <a:t>Motion </a:t>
            </a:r>
            <a:r>
              <a:rPr lang="en-US" sz="2000" b="0" dirty="0"/>
              <a:t>201911-22: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11-19-1953r1 for CIDs 1144, 1145, 1858, 1859, instruct the technical editor to incorporate it in the P802.11az draft and grant the editor editorial license.</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15069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11-19-1880 CR for </a:t>
            </a:r>
            <a:r>
              <a:rPr lang="en-US" sz="2000" dirty="0" err="1"/>
              <a:t>misc</a:t>
            </a:r>
            <a:r>
              <a:rPr lang="en-US" sz="2000" dirty="0"/>
              <a:t> unassigned CIDs</a:t>
            </a:r>
            <a:endParaRPr lang="en-US" sz="2000" b="0" dirty="0"/>
          </a:p>
          <a:p>
            <a:pPr marL="0" indent="0"/>
            <a:endParaRPr lang="en-US" sz="2000" dirty="0"/>
          </a:p>
          <a:p>
            <a:pPr marL="0" indent="0"/>
            <a:r>
              <a:rPr lang="en-US" sz="2000" dirty="0"/>
              <a:t>Motion </a:t>
            </a:r>
            <a:r>
              <a:rPr lang="en-US" sz="2000" b="0" dirty="0"/>
              <a:t>201911-23:</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11-19-1880r1 for CIDs 1688, 1689, 1718, 2406, 1719, 1857, 2034, 2038, 2077, 2078, 2079, 2081, 2088, 2441,  2409, 2442, 2489, 2019, 2490, 2492, 2493, 2497, 2498, 1398, 2325, 2412 and 2427, instruct the technical editor to incorporate it in the P802.11az draft and grant the editor editorial license.</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146345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11-19-2003 ISTA Passive LMR element CR</a:t>
            </a:r>
          </a:p>
          <a:p>
            <a:pPr marL="0" indent="0"/>
            <a:endParaRPr lang="en-US" sz="2000" dirty="0"/>
          </a:p>
          <a:p>
            <a:pPr marL="0" indent="0"/>
            <a:r>
              <a:rPr lang="en-US" sz="2000" dirty="0"/>
              <a:t>Motion </a:t>
            </a:r>
            <a:r>
              <a:rPr lang="en-US" sz="2000" b="0" dirty="0"/>
              <a:t>201911-24:</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11-19-2003r1 for CID 1510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600" b="0" dirty="0"/>
              <a:t>Results from the Nov. meeting ad hoc (Y/N/A): 18/0/1</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8621615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55901698"/>
              </p:ext>
            </p:extLst>
          </p:nvPr>
        </p:nvGraphicFramePr>
        <p:xfrm>
          <a:off x="929215" y="1484786"/>
          <a:ext cx="10460568" cy="402063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400" kern="1200">
                          <a:solidFill>
                            <a:schemeClr val="dk1"/>
                          </a:solidFill>
                          <a:latin typeface="+mn-lt"/>
                          <a:ea typeface="+mn-ea"/>
                          <a:cs typeface="+mn-cs"/>
                        </a:rPr>
                        <a:t>Nabil Loghin</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400" kern="1200">
                          <a:solidFill>
                            <a:schemeClr val="dk1"/>
                          </a:solidFill>
                          <a:effectLst/>
                          <a:latin typeface="+mn-lt"/>
                          <a:ea typeface="+mn-ea"/>
                          <a:cs typeface="+mn-cs"/>
                        </a:rPr>
                        <a:t>Strongest Tap FTM for PDMG_PEDMG</a:t>
                      </a:r>
                      <a:endParaRPr lang="en-US" sz="14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400" kern="120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2"/>
                  </a:ext>
                </a:extLst>
              </a:tr>
              <a:tr h="188277">
                <a:tc>
                  <a:txBody>
                    <a:bodyPr/>
                    <a:lstStyle/>
                    <a:p>
                      <a:r>
                        <a:rPr lang="en-US" sz="1400" dirty="0"/>
                        <a:t>11-19-1902</a:t>
                      </a:r>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400" dirty="0"/>
                    </a:p>
                  </a:txBody>
                  <a:tcPr marT="45712" marB="45712"/>
                </a:tc>
                <a:tc>
                  <a:txBody>
                    <a:bodyPr/>
                    <a:lstStyle/>
                    <a:p>
                      <a:r>
                        <a:rPr lang="en-US" sz="1400" dirty="0"/>
                        <a:t>CR</a:t>
                      </a:r>
                    </a:p>
                  </a:txBody>
                  <a:tcPr marT="45712" marB="45712"/>
                </a:tc>
                <a:tc>
                  <a:txBody>
                    <a:bodyPr/>
                    <a:lstStyle/>
                    <a:p>
                      <a:r>
                        <a:rPr lang="en-US" sz="1400" dirty="0"/>
                        <a:t>30min</a:t>
                      </a:r>
                      <a:endParaRPr lang="en-US" dirty="0"/>
                    </a:p>
                  </a:txBody>
                  <a:tcPr marT="45712" marB="45712"/>
                </a:tc>
                <a:extLst>
                  <a:ext uri="{0D108BD9-81ED-4DB2-BD59-A6C34878D82A}">
                    <a16:rowId xmlns:a16="http://schemas.microsoft.com/office/drawing/2014/main" val="10003"/>
                  </a:ext>
                </a:extLst>
              </a:tr>
              <a:tr h="167632">
                <a:tc>
                  <a:txBody>
                    <a:bodyPr/>
                    <a:lstStyle/>
                    <a:p>
                      <a:r>
                        <a:rPr lang="en-US" sz="1400" dirty="0"/>
                        <a:t>11-19-1951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Non-TB Pathloss Measurements</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45min (?)</a:t>
                      </a:r>
                    </a:p>
                  </a:txBody>
                  <a:tcPr marT="45712" marB="45712"/>
                </a:tc>
                <a:extLst>
                  <a:ext uri="{0D108BD9-81ED-4DB2-BD59-A6C34878D82A}">
                    <a16:rowId xmlns:a16="http://schemas.microsoft.com/office/drawing/2014/main" val="10004"/>
                  </a:ext>
                </a:extLst>
              </a:tr>
              <a:tr h="167632">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600" dirty="0"/>
                        <a:t>20min</a:t>
                      </a:r>
                    </a:p>
                  </a:txBody>
                  <a:tcPr marT="45712" marB="45712"/>
                </a:tc>
                <a:extLst>
                  <a:ext uri="{0D108BD9-81ED-4DB2-BD59-A6C34878D82A}">
                    <a16:rowId xmlns:a16="http://schemas.microsoft.com/office/drawing/2014/main" val="3267281469"/>
                  </a:ext>
                </a:extLst>
              </a:tr>
              <a:tr h="188277">
                <a:tc>
                  <a:txBody>
                    <a:bodyPr/>
                    <a:lstStyle/>
                    <a:p>
                      <a:r>
                        <a:rPr lang="en-US" sz="1400" dirty="0"/>
                        <a:t>11-19-035</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Informative text for passive location ranging</a:t>
                      </a:r>
                    </a:p>
                  </a:txBody>
                  <a:tcPr marT="45712" marB="45712"/>
                </a:tc>
                <a:tc>
                  <a:txBody>
                    <a:bodyPr/>
                    <a:lstStyle/>
                    <a:p>
                      <a:r>
                        <a:rPr lang="en-US" sz="1400" dirty="0"/>
                        <a:t>CR</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3493881752"/>
                  </a:ext>
                </a:extLst>
              </a:tr>
              <a:tr h="188277">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time permits</a:t>
                      </a:r>
                    </a:p>
                  </a:txBody>
                  <a:tcPr marT="45712" marB="45712"/>
                </a:tc>
                <a:extLst>
                  <a:ext uri="{0D108BD9-81ED-4DB2-BD59-A6C34878D82A}">
                    <a16:rowId xmlns:a16="http://schemas.microsoft.com/office/drawing/2014/main" val="195375977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If needed</a:t>
                      </a:r>
                    </a:p>
                    <a:p>
                      <a:r>
                        <a:rPr lang="en-US" sz="1600" dirty="0"/>
                        <a:t>25min</a:t>
                      </a:r>
                    </a:p>
                  </a:txBody>
                  <a:tcPr marT="45712" marB="45712"/>
                </a:tc>
                <a:extLst>
                  <a:ext uri="{0D108BD9-81ED-4DB2-BD59-A6C34878D82A}">
                    <a16:rowId xmlns:a16="http://schemas.microsoft.com/office/drawing/2014/main" val="2241190866"/>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a:t>
            </a:r>
            <a:endParaRPr lang="en-US" sz="2000" dirty="0"/>
          </a:p>
          <a:p>
            <a:pPr marL="0" indent="0"/>
            <a:r>
              <a:rPr lang="en-US" sz="2000" b="0" dirty="0"/>
              <a:t>Move to adopt the resolutions depicted by document 11-19-? r? for CIDs ?</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t>
            </a:r>
          </a:p>
          <a:p>
            <a:pPr marL="0" indent="0"/>
            <a:r>
              <a:rPr lang="en-US" sz="2000" b="0" dirty="0"/>
              <a:t>Second:</a:t>
            </a:r>
          </a:p>
          <a:p>
            <a:pPr marL="0" indent="0"/>
            <a:r>
              <a:rPr lang="en-US" sz="2000" b="0" dirty="0"/>
              <a:t>Results (Y/N/A):</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9776064"/>
              </p:ext>
            </p:extLst>
          </p:nvPr>
        </p:nvGraphicFramePr>
        <p:xfrm>
          <a:off x="929215" y="1484786"/>
          <a:ext cx="10460568" cy="435593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needed</a:t>
                      </a:r>
                    </a:p>
                  </a:txBody>
                  <a:tcPr marT="45712" marB="45712"/>
                </a:tc>
                <a:extLst>
                  <a:ext uri="{0D108BD9-81ED-4DB2-BD59-A6C34878D82A}">
                    <a16:rowId xmlns:a16="http://schemas.microsoft.com/office/drawing/2014/main" val="10002"/>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3"/>
                  </a:ext>
                </a:extLst>
              </a:tr>
              <a:tr h="188277">
                <a:tc>
                  <a:txBody>
                    <a:bodyPr/>
                    <a:lstStyle/>
                    <a:p>
                      <a:r>
                        <a:rPr lang="en-US" sz="1400" dirty="0"/>
                        <a:t>11-19-1991</a:t>
                      </a:r>
                    </a:p>
                  </a:txBody>
                  <a:tcPr marT="45712" marB="45712"/>
                </a:tc>
                <a:tc>
                  <a:txBody>
                    <a:bodyPr/>
                    <a:lstStyle/>
                    <a:p>
                      <a:r>
                        <a:rPr lang="en-US" sz="1400" dirty="0" err="1"/>
                        <a:t>Dibakar</a:t>
                      </a:r>
                      <a:r>
                        <a:rPr lang="en-US" sz="14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Miscellaneous unassigned comments part 2</a:t>
                      </a:r>
                    </a:p>
                  </a:txBody>
                  <a:tcPr marT="45712" marB="45712"/>
                </a:tc>
                <a:tc>
                  <a:txBody>
                    <a:bodyPr/>
                    <a:lstStyle/>
                    <a:p>
                      <a:r>
                        <a:rPr lang="en-US" sz="1400" dirty="0"/>
                        <a:t>CR</a:t>
                      </a:r>
                    </a:p>
                  </a:txBody>
                  <a:tcPr marT="45712" marB="45712"/>
                </a:tc>
                <a:tc>
                  <a:txBody>
                    <a:bodyPr/>
                    <a:lstStyle/>
                    <a:p>
                      <a:r>
                        <a:rPr lang="en-US" sz="1600" dirty="0"/>
                        <a:t>25min</a:t>
                      </a:r>
                      <a:endParaRPr lang="en-US" dirty="0"/>
                    </a:p>
                  </a:txBody>
                  <a:tcPr marT="45712" marB="45712"/>
                </a:tc>
                <a:extLst>
                  <a:ext uri="{0D108BD9-81ED-4DB2-BD59-A6C34878D82A}">
                    <a16:rowId xmlns:a16="http://schemas.microsoft.com/office/drawing/2014/main" val="10004"/>
                  </a:ext>
                </a:extLst>
              </a:tr>
              <a:tr h="188277">
                <a:tc>
                  <a:txBody>
                    <a:bodyPr/>
                    <a:lstStyle/>
                    <a:p>
                      <a:r>
                        <a:rPr lang="en-US" sz="1400" dirty="0"/>
                        <a:t>11-19-2008</a:t>
                      </a:r>
                    </a:p>
                  </a:txBody>
                  <a:tcPr marT="45712" marB="45712"/>
                </a:tc>
                <a:tc>
                  <a:txBody>
                    <a:bodyPr/>
                    <a:lstStyle/>
                    <a:p>
                      <a:r>
                        <a:rPr lang="en-US" sz="14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CID 1921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00551433"/>
              </p:ext>
            </p:extLst>
          </p:nvPr>
        </p:nvGraphicFramePr>
        <p:xfrm>
          <a:off x="407368" y="1484786"/>
          <a:ext cx="11233247" cy="394887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927163">
                  <a:extLst>
                    <a:ext uri="{9D8B030D-6E8A-4147-A177-3AD203B41FA5}">
                      <a16:colId xmlns:a16="http://schemas.microsoft.com/office/drawing/2014/main" val="20001"/>
                    </a:ext>
                  </a:extLst>
                </a:gridCol>
                <a:gridCol w="3634366">
                  <a:extLst>
                    <a:ext uri="{9D8B030D-6E8A-4147-A177-3AD203B41FA5}">
                      <a16:colId xmlns:a16="http://schemas.microsoft.com/office/drawing/2014/main" val="20002"/>
                    </a:ext>
                  </a:extLst>
                </a:gridCol>
                <a:gridCol w="1999311">
                  <a:extLst>
                    <a:ext uri="{9D8B030D-6E8A-4147-A177-3AD203B41FA5}">
                      <a16:colId xmlns:a16="http://schemas.microsoft.com/office/drawing/2014/main" val="20003"/>
                    </a:ext>
                  </a:extLst>
                </a:gridCol>
                <a:gridCol w="244827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Planning and consider recirculation</a:t>
                      </a:r>
                    </a:p>
                  </a:txBody>
                  <a:tcPr marT="45712" marB="45712"/>
                </a:tc>
                <a:extLst>
                  <a:ext uri="{0D108BD9-81ED-4DB2-BD59-A6C34878D82A}">
                    <a16:rowId xmlns:a16="http://schemas.microsoft.com/office/drawing/2014/main" val="10001"/>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2"/>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dirty="0"/>
                        <a:t>30min</a:t>
                      </a:r>
                    </a:p>
                  </a:txBody>
                  <a:tcPr marT="45712" marB="45712"/>
                </a:tc>
                <a:extLst>
                  <a:ext uri="{0D108BD9-81ED-4DB2-BD59-A6C34878D82A}">
                    <a16:rowId xmlns:a16="http://schemas.microsoft.com/office/drawing/2014/main" val="3882606209"/>
                  </a:ext>
                </a:extLst>
              </a:tr>
              <a:tr h="188277">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dirty="0"/>
                        <a:t>30min</a:t>
                      </a:r>
                    </a:p>
                  </a:txBody>
                  <a:tcPr marT="45712" marB="45712"/>
                </a:tc>
                <a:extLst>
                  <a:ext uri="{0D108BD9-81ED-4DB2-BD59-A6C34878D82A}">
                    <a16:rowId xmlns:a16="http://schemas.microsoft.com/office/drawing/2014/main" val="10003"/>
                  </a:ext>
                </a:extLst>
              </a:tr>
              <a:tr h="188277">
                <a:tc>
                  <a:txBody>
                    <a:bodyPr/>
                    <a:lstStyle/>
                    <a:p>
                      <a:r>
                        <a:rPr lang="en-US" sz="1400" dirty="0"/>
                        <a:t>11-19-1572</a:t>
                      </a:r>
                    </a:p>
                  </a:txBody>
                  <a:tcPr marT="45712" marB="45712"/>
                </a:tc>
                <a:tc>
                  <a:txBody>
                    <a:bodyPr/>
                    <a:lstStyle/>
                    <a:p>
                      <a:r>
                        <a:rPr lang="fi-FI" sz="1400" dirty="0"/>
                        <a:t>Rethna Pulikkoonattu</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400" dirty="0"/>
                    </a:p>
                  </a:txBody>
                  <a:tcPr marT="45712" marB="45712"/>
                </a:tc>
                <a:tc>
                  <a:txBody>
                    <a:bodyPr/>
                    <a:lstStyle/>
                    <a:p>
                      <a:r>
                        <a:rPr lang="en-US" sz="1400" dirty="0"/>
                        <a:t>Technical</a:t>
                      </a:r>
                    </a:p>
                  </a:txBody>
                  <a:tcPr marT="45712" marB="45712"/>
                </a:tc>
                <a:tc>
                  <a:txBody>
                    <a:bodyPr/>
                    <a:lstStyle/>
                    <a:p>
                      <a:r>
                        <a:rPr lang="en-US" dirty="0"/>
                        <a:t>30min as time permits</a:t>
                      </a:r>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34649568"/>
              </p:ext>
            </p:extLst>
          </p:nvPr>
        </p:nvGraphicFramePr>
        <p:xfrm>
          <a:off x="929215" y="1484786"/>
          <a:ext cx="10460568" cy="35024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11-19-1572</a:t>
                      </a:r>
                    </a:p>
                  </a:txBody>
                  <a:tcPr marT="45712" marB="45712"/>
                </a:tc>
                <a:tc>
                  <a:txBody>
                    <a:bodyPr/>
                    <a:lstStyle/>
                    <a:p>
                      <a:r>
                        <a:rPr lang="fi-FI" sz="1400" dirty="0"/>
                        <a:t>Rethna Pulikkoonattu</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400" dirty="0"/>
                    </a:p>
                  </a:txBody>
                  <a:tcPr marT="45712" marB="45712"/>
                </a:tc>
                <a:tc>
                  <a:txBody>
                    <a:bodyPr/>
                    <a:lstStyle/>
                    <a:p>
                      <a:r>
                        <a:rPr lang="en-US" sz="1400" dirty="0"/>
                        <a:t>Technical</a:t>
                      </a:r>
                    </a:p>
                  </a:txBody>
                  <a:tcPr marT="45712" marB="45712"/>
                </a:tc>
                <a:tc>
                  <a:txBody>
                    <a:bodyPr/>
                    <a:lstStyle/>
                    <a:p>
                      <a:r>
                        <a:rPr lang="en-US" dirty="0"/>
                        <a:t>As needed.</a:t>
                      </a:r>
                    </a:p>
                  </a:txBody>
                  <a:tcPr marT="45712" marB="45712"/>
                </a:tc>
                <a:extLst>
                  <a:ext uri="{0D108BD9-81ED-4DB2-BD59-A6C34878D82A}">
                    <a16:rowId xmlns:a16="http://schemas.microsoft.com/office/drawing/2014/main" val="10002"/>
                  </a:ext>
                </a:extLst>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517865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94217</TotalTime>
  <Words>7978</Words>
  <Application>Microsoft Office PowerPoint</Application>
  <PresentationFormat>Widescreen</PresentationFormat>
  <Paragraphs>1672</Paragraphs>
  <Slides>109</Slides>
  <Notes>25</Notes>
  <HiddenSlides>36</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109</vt:i4>
      </vt:variant>
    </vt:vector>
  </HeadingPairs>
  <TitlesOfParts>
    <vt:vector size="116" baseType="lpstr">
      <vt:lpstr>Arial</vt:lpstr>
      <vt:lpstr>Calibri</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Meeting Slot # 1 discussion items</vt:lpstr>
      <vt:lpstr>Meeting Slot # 1 discussion items</vt:lpstr>
      <vt:lpstr>Submission 11-19-2003</vt:lpstr>
      <vt:lpstr>Submission 11-19-1937</vt:lpstr>
      <vt:lpstr>Reminder to do attendance</vt:lpstr>
      <vt:lpstr>Recess</vt:lpstr>
      <vt:lpstr>Meeting Slot # 2 discussion items</vt:lpstr>
      <vt:lpstr>Meeting Slot # 2 discussion items</vt:lpstr>
      <vt:lpstr>Current CID Resolution Status for LB240</vt:lpstr>
      <vt:lpstr>Current CID Resolution Status for LB240</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vt:lpstr>
      <vt:lpstr>Reminder to do attendance</vt:lpstr>
      <vt:lpstr>Recess</vt:lpstr>
      <vt:lpstr>Meeting Slot # 3 discussion items</vt:lpstr>
      <vt:lpstr>Meeting Slot # 3 discussion items</vt:lpstr>
      <vt:lpstr>Submission 11-19-?</vt:lpstr>
      <vt:lpstr>Reminder to do attendance</vt:lpstr>
      <vt:lpstr>Recess</vt:lpstr>
      <vt:lpstr>Meeting Slot # 4 discussion items</vt:lpstr>
      <vt:lpstr>Submission 11-19-1559</vt:lpstr>
      <vt:lpstr>Reminder to do attendance</vt:lpstr>
      <vt:lpstr>Recess</vt:lpstr>
      <vt:lpstr>Meeting Slot # 5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741</cp:revision>
  <cp:lastPrinted>1601-01-01T00:00:00Z</cp:lastPrinted>
  <dcterms:created xsi:type="dcterms:W3CDTF">2018-08-06T10:28:59Z</dcterms:created>
  <dcterms:modified xsi:type="dcterms:W3CDTF">2019-11-12T00:50:37Z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2019-11-12 00:50:36Z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