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346" r:id="rId23"/>
    <p:sldId id="347" r:id="rId24"/>
    <p:sldId id="348" r:id="rId25"/>
    <p:sldId id="349" r:id="rId26"/>
    <p:sldId id="350" r:id="rId27"/>
    <p:sldId id="351" r:id="rId28"/>
    <p:sldId id="410" r:id="rId29"/>
    <p:sldId id="411" r:id="rId30"/>
    <p:sldId id="412" r:id="rId31"/>
    <p:sldId id="413" r:id="rId32"/>
    <p:sldId id="414" r:id="rId33"/>
    <p:sldId id="415" r:id="rId34"/>
    <p:sldId id="416" r:id="rId35"/>
    <p:sldId id="417" r:id="rId36"/>
    <p:sldId id="418" r:id="rId37"/>
    <p:sldId id="419" r:id="rId38"/>
    <p:sldId id="420" r:id="rId39"/>
    <p:sldId id="421" r:id="rId40"/>
    <p:sldId id="422" r:id="rId41"/>
    <p:sldId id="423" r:id="rId42"/>
    <p:sldId id="424" r:id="rId43"/>
    <p:sldId id="425" r:id="rId44"/>
    <p:sldId id="426" r:id="rId45"/>
    <p:sldId id="427" r:id="rId46"/>
    <p:sldId id="428" r:id="rId47"/>
    <p:sldId id="429" r:id="rId48"/>
    <p:sldId id="430" r:id="rId49"/>
    <p:sldId id="431" r:id="rId50"/>
    <p:sldId id="432" r:id="rId51"/>
    <p:sldId id="433" r:id="rId52"/>
    <p:sldId id="434" r:id="rId53"/>
    <p:sldId id="360" r:id="rId54"/>
    <p:sldId id="374" r:id="rId55"/>
    <p:sldId id="375" r:id="rId56"/>
    <p:sldId id="352" r:id="rId57"/>
    <p:sldId id="353" r:id="rId58"/>
    <p:sldId id="373" r:id="rId59"/>
    <p:sldId id="354" r:id="rId60"/>
    <p:sldId id="376" r:id="rId61"/>
    <p:sldId id="361" r:id="rId62"/>
    <p:sldId id="362" r:id="rId63"/>
    <p:sldId id="355" r:id="rId64"/>
    <p:sldId id="377" r:id="rId65"/>
    <p:sldId id="378" r:id="rId66"/>
    <p:sldId id="379" r:id="rId67"/>
    <p:sldId id="363" r:id="rId68"/>
    <p:sldId id="364" r:id="rId69"/>
    <p:sldId id="386" r:id="rId70"/>
    <p:sldId id="356" r:id="rId71"/>
    <p:sldId id="385" r:id="rId72"/>
    <p:sldId id="381" r:id="rId73"/>
    <p:sldId id="380" r:id="rId74"/>
    <p:sldId id="383" r:id="rId75"/>
    <p:sldId id="384" r:id="rId76"/>
    <p:sldId id="365" r:id="rId77"/>
    <p:sldId id="366" r:id="rId78"/>
    <p:sldId id="387" r:id="rId79"/>
    <p:sldId id="389" r:id="rId80"/>
    <p:sldId id="388" r:id="rId81"/>
    <p:sldId id="367" r:id="rId82"/>
    <p:sldId id="368" r:id="rId83"/>
    <p:sldId id="390" r:id="rId84"/>
    <p:sldId id="358" r:id="rId85"/>
    <p:sldId id="394" r:id="rId86"/>
    <p:sldId id="395" r:id="rId87"/>
    <p:sldId id="402" r:id="rId88"/>
    <p:sldId id="369" r:id="rId89"/>
    <p:sldId id="370" r:id="rId90"/>
    <p:sldId id="392" r:id="rId91"/>
    <p:sldId id="359" r:id="rId92"/>
    <p:sldId id="393" r:id="rId93"/>
    <p:sldId id="396" r:id="rId94"/>
    <p:sldId id="397" r:id="rId95"/>
    <p:sldId id="391" r:id="rId96"/>
    <p:sldId id="398" r:id="rId97"/>
    <p:sldId id="399" r:id="rId98"/>
    <p:sldId id="400" r:id="rId99"/>
    <p:sldId id="401" r:id="rId100"/>
    <p:sldId id="404" r:id="rId101"/>
    <p:sldId id="403" r:id="rId102"/>
    <p:sldId id="405" r:id="rId103"/>
    <p:sldId id="406" r:id="rId104"/>
    <p:sldId id="371" r:id="rId105"/>
    <p:sldId id="372" r:id="rId106"/>
    <p:sldId id="312" r:id="rId107"/>
    <p:sldId id="259" r:id="rId108"/>
    <p:sldId id="260" r:id="rId109"/>
    <p:sldId id="261" r:id="rId110"/>
    <p:sldId id="262" r:id="rId111"/>
    <p:sldId id="263" r:id="rId112"/>
    <p:sldId id="264" r:id="rId1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Lst>
        </p14:section>
        <p14:section name="Slot#1 (ad hoc)" id="{D034DA8E-AAAC-4FE4-96D8-FD4E97D1BB71}">
          <p14:sldIdLst>
            <p14:sldId id="346"/>
            <p14:sldId id="347"/>
            <p14:sldId id="348"/>
            <p14:sldId id="349"/>
          </p14:sldIdLst>
        </p14:section>
        <p14:section name="Slot#2" id="{0E687B7E-720E-4035-8603-903AAF037B31}">
          <p14:sldIdLst>
            <p14:sldId id="350"/>
            <p14:sldId id="351"/>
            <p14:sldId id="410"/>
            <p14:sldId id="411"/>
            <p14:sldId id="412"/>
            <p14:sldId id="413"/>
            <p14:sldId id="414"/>
            <p14:sldId id="415"/>
            <p14:sldId id="416"/>
            <p14:sldId id="417"/>
            <p14:sldId id="418"/>
            <p14:sldId id="419"/>
            <p14:sldId id="420"/>
            <p14:sldId id="421"/>
            <p14:sldId id="422"/>
            <p14:sldId id="423"/>
            <p14:sldId id="424"/>
            <p14:sldId id="425"/>
            <p14:sldId id="426"/>
            <p14:sldId id="427"/>
            <p14:sldId id="428"/>
            <p14:sldId id="429"/>
            <p14:sldId id="430"/>
            <p14:sldId id="431"/>
            <p14:sldId id="432"/>
            <p14:sldId id="433"/>
            <p14:sldId id="434"/>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p:cViewPr varScale="1">
        <p:scale>
          <a:sx n="114" d="100"/>
          <a:sy n="114" d="100"/>
        </p:scale>
        <p:origin x="102"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2927228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3608098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90</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91</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95</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96</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33906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802.11-19/1713r0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2019-10-08</a:t>
            </a:r>
            <a:endParaRPr lang="en-GB" sz="2000" b="0" dirty="0" smtClean="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4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this week:] Submission 11-19-1422r3</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21315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11-19-1422</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11-19-1422r3 for </a:t>
            </a:r>
            <a:r>
              <a:rPr lang="en-US" sz="2000" b="0" dirty="0"/>
              <a:t>CIDs </a:t>
            </a:r>
            <a:r>
              <a:rPr lang="en-US" sz="2000" b="0" dirty="0" smtClean="0"/>
              <a:t>2352 </a:t>
            </a:r>
            <a:r>
              <a:rPr lang="en-US" sz="2000" b="0" dirty="0"/>
              <a:t>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800" b="0" dirty="0" smtClean="0"/>
          </a:p>
          <a:p>
            <a:pPr marL="0" indent="0"/>
            <a:r>
              <a:rPr lang="en-US" sz="1800" b="0" dirty="0" smtClean="0"/>
              <a:t>Note to </a:t>
            </a:r>
            <a:r>
              <a:rPr lang="en-US" sz="1800" b="0" dirty="0" err="1" smtClean="0"/>
              <a:t>TGaz</a:t>
            </a:r>
            <a:r>
              <a:rPr lang="en-US" sz="1800" b="0" dirty="0" smtClean="0"/>
              <a:t> Editor:</a:t>
            </a:r>
          </a:p>
          <a:p>
            <a:pPr marL="0" indent="0"/>
            <a:r>
              <a:rPr lang="en-US" sz="1800" b="0" dirty="0" smtClean="0"/>
              <a:t>The remaining CIDs of document 11-19-1422 are motioned and adopted by the group in submission 11-19-1422r2. Submission 11-19-1422r3 is a re-basing of r2 to D1.4</a:t>
            </a:r>
            <a:r>
              <a:rPr lang="en-US" sz="1800" b="0" dirty="0"/>
              <a:t> </a:t>
            </a:r>
            <a:r>
              <a:rPr lang="en-US" sz="1800" b="0" dirty="0" smtClean="0"/>
              <a:t>for all CIDs.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0388343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11-19-1365</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11-19-1365r4 for CIDs </a:t>
            </a:r>
            <a:r>
              <a:rPr lang="en-GB" sz="2000" b="0" dirty="0"/>
              <a:t>1559, 1892</a:t>
            </a:r>
            <a:r>
              <a:rPr lang="en-GB" sz="2000" b="0" dirty="0" smtClean="0"/>
              <a:t>,</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Girish Madpuwar </a:t>
            </a:r>
          </a:p>
          <a:p>
            <a:pPr marL="0" indent="0"/>
            <a:r>
              <a:rPr lang="en-US" sz="2000" b="0" dirty="0" smtClean="0"/>
              <a:t>Second: Assaf Kasher</a:t>
            </a:r>
            <a:endParaRPr lang="en-US" sz="2000" b="0" dirty="0"/>
          </a:p>
          <a:p>
            <a:pPr marL="0" indent="0"/>
            <a:r>
              <a:rPr lang="en-US" sz="2000" b="0" dirty="0"/>
              <a:t>Results (Y/N/A</a:t>
            </a:r>
            <a:r>
              <a:rPr lang="en-US" sz="2000" b="0" dirty="0" smtClean="0"/>
              <a:t>): 11/0/0</a:t>
            </a:r>
          </a:p>
          <a:p>
            <a:pPr marL="0" indent="0"/>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151786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11-19-1563</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11-19-1563r1 for CIDs </a:t>
            </a:r>
            <a:r>
              <a:rPr lang="en-GB" sz="2000" b="0" dirty="0"/>
              <a:t>1825, 1338, 2209, 2479, 2244, 2484, 2482, 2481, 2480, 2478, </a:t>
            </a:r>
            <a:r>
              <a:rPr lang="en-GB" sz="2000" b="0" dirty="0" smtClean="0"/>
              <a:t>2371,</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Qinghua Li </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8/0/1</a:t>
            </a:r>
          </a:p>
          <a:p>
            <a:pPr marL="0" indent="0"/>
            <a:r>
              <a:rPr lang="en-US" sz="2000" b="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594000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pPr algn="ctr"/>
            <a:endParaRPr lang="en-US" sz="5400" dirty="0" smtClean="0"/>
          </a:p>
          <a:p>
            <a:pPr algn="ctr"/>
            <a:r>
              <a:rPr lang="en-US" sz="5400" dirty="0" smtClean="0">
                <a:solidFill>
                  <a:srgbClr val="FF0000"/>
                </a:solidFill>
              </a:rPr>
              <a:t>Thank you </a:t>
            </a:r>
            <a:endParaRPr lang="en-US" sz="5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r>
                        <a:rPr lang="en-US" sz="1800" dirty="0" smtClean="0"/>
                        <a:t>AZ</a:t>
                      </a:r>
                    </a:p>
                    <a:p>
                      <a:pPr algn="ctr"/>
                      <a:r>
                        <a:rPr lang="en-US" sz="1400" dirty="0" smtClean="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 towards November meeting </a:t>
            </a:r>
            <a:r>
              <a:rPr lang="en-US" sz="2000" dirty="0" smtClean="0"/>
              <a:t>(Sep. TG commit)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and initiate a recirculation ballot coming out of the Nov. meeting. </a:t>
            </a:r>
          </a:p>
          <a:p>
            <a:pPr>
              <a:buFont typeface="Arial" panose="020B0604020202020204" pitchFamily="34" charset="0"/>
              <a:buChar char="•"/>
            </a:pPr>
            <a:r>
              <a:rPr lang="en-US" b="0" dirty="0" smtClean="0"/>
              <a:t>Publish a new baseline minor draft D1.5 coming out of the Sep. meeting for use by CRC, which includes all adopted CR from Sep.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44723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smtClean="0">
                  <a:solidFill>
                    <a:schemeClr val="tx1"/>
                  </a:solidFill>
                </a:rPr>
                <a:t>Low</a:t>
              </a:r>
              <a:endParaRPr lang="en-US" dirty="0">
                <a:solidFill>
                  <a:schemeClr val="tx1"/>
                </a:solidFill>
              </a:endParaRP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t>
            </a:r>
            <a:r>
              <a:rPr lang="en-US" altLang="en-US" dirty="0" smtClean="0">
                <a:solidFill>
                  <a:schemeClr val="tx2"/>
                </a:solidFill>
              </a:rPr>
              <a:t>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smtClean="0"/>
              <a:t>Call meeting to order</a:t>
            </a:r>
          </a:p>
          <a:p>
            <a:pPr algn="just">
              <a:spcBef>
                <a:spcPct val="20000"/>
              </a:spcBef>
              <a:buFontTx/>
              <a:buChar char="•"/>
            </a:pPr>
            <a:r>
              <a:rPr lang="en-US" altLang="en-US" sz="1800" b="0" dirty="0" smtClean="0"/>
              <a:t>Review </a:t>
            </a:r>
            <a:r>
              <a:rPr lang="en-US" altLang="en-US" sz="1800" b="0" dirty="0"/>
              <a:t>IEEE-SA patent policy, duty to </a:t>
            </a:r>
            <a:r>
              <a:rPr lang="en-US" altLang="en-US" sz="1800" b="0" dirty="0" smtClean="0"/>
              <a:t>inform</a:t>
            </a:r>
            <a:r>
              <a:rPr lang="en-US" altLang="en-US" sz="1800" b="0" dirty="0"/>
              <a:t> </a:t>
            </a:r>
            <a:r>
              <a:rPr lang="en-US" altLang="en-US" sz="1800" b="0" dirty="0" smtClean="0"/>
              <a:t>and Call </a:t>
            </a:r>
            <a:r>
              <a:rPr lang="en-US" altLang="en-US" sz="1800" b="0" dirty="0"/>
              <a:t>for potential essential </a:t>
            </a:r>
            <a:r>
              <a:rPr lang="en-US" altLang="en-US" sz="1800" b="0" dirty="0" smtClean="0"/>
              <a:t>patents. </a:t>
            </a:r>
          </a:p>
          <a:p>
            <a:pPr algn="just">
              <a:spcBef>
                <a:spcPct val="20000"/>
              </a:spcBef>
              <a:buFontTx/>
              <a:buChar char="•"/>
            </a:pPr>
            <a:r>
              <a:rPr lang="en-US" altLang="en-US" sz="1800" b="0" dirty="0" smtClean="0"/>
              <a:t>Guidelines </a:t>
            </a:r>
            <a:r>
              <a:rPr lang="en-US" altLang="en-US" sz="1800" b="0" dirty="0"/>
              <a:t>for anti-trust and competition laws and participation on individual basis in IEEE 802 meeting.</a:t>
            </a:r>
          </a:p>
          <a:p>
            <a:pPr algn="just">
              <a:spcBef>
                <a:spcPct val="20000"/>
              </a:spcBef>
              <a:buFontTx/>
              <a:buChar char="•"/>
            </a:pPr>
            <a:r>
              <a:rPr lang="en-US" altLang="en-US" sz="1800" b="0" dirty="0" smtClean="0"/>
              <a:t>Review current comment status and progress towards completion:</a:t>
            </a:r>
          </a:p>
          <a:p>
            <a:pPr lvl="1" algn="just">
              <a:spcBef>
                <a:spcPct val="20000"/>
              </a:spcBef>
              <a:buFontTx/>
              <a:buChar char="•"/>
            </a:pPr>
            <a:r>
              <a:rPr lang="en-US" altLang="en-US" sz="1600" dirty="0" smtClean="0"/>
              <a:t>Outstanding comments</a:t>
            </a:r>
          </a:p>
          <a:p>
            <a:pPr lvl="1" algn="just">
              <a:spcBef>
                <a:spcPct val="20000"/>
              </a:spcBef>
              <a:buFontTx/>
              <a:buChar char="•"/>
            </a:pPr>
            <a:r>
              <a:rPr lang="en-US" altLang="en-US" sz="1600" dirty="0" smtClean="0"/>
              <a:t>Comments awaiting motioning</a:t>
            </a:r>
          </a:p>
          <a:p>
            <a:pPr lvl="1" algn="just">
              <a:spcBef>
                <a:spcPct val="20000"/>
              </a:spcBef>
              <a:buFontTx/>
              <a:buChar char="•"/>
            </a:pPr>
            <a:r>
              <a:rPr lang="en-US" altLang="en-US" sz="1600" b="0" dirty="0" smtClean="0"/>
              <a:t>Comments </a:t>
            </a:r>
            <a:r>
              <a:rPr lang="en-US" altLang="en-US" sz="1600" dirty="0"/>
              <a:t>without </a:t>
            </a:r>
            <a:r>
              <a:rPr lang="en-US" altLang="en-US" sz="1600" dirty="0" smtClean="0"/>
              <a:t>resolutions</a:t>
            </a:r>
            <a:endParaRPr lang="en-US" altLang="en-US" sz="1600" b="0" dirty="0" smtClean="0"/>
          </a:p>
          <a:p>
            <a:pPr algn="just">
              <a:spcBef>
                <a:spcPct val="20000"/>
              </a:spcBef>
              <a:buFontTx/>
              <a:buChar char="•"/>
            </a:pPr>
            <a:r>
              <a:rPr lang="en-US" altLang="en-US" sz="1800" b="0" dirty="0" smtClean="0"/>
              <a:t>Planning for the week:</a:t>
            </a:r>
          </a:p>
          <a:p>
            <a:pPr lvl="1" algn="just">
              <a:spcBef>
                <a:spcPct val="20000"/>
              </a:spcBef>
              <a:buFontTx/>
              <a:buChar char="•"/>
            </a:pPr>
            <a:r>
              <a:rPr lang="en-US" altLang="en-US" sz="1600" b="0" dirty="0" smtClean="0"/>
              <a:t>Agenda </a:t>
            </a:r>
            <a:r>
              <a:rPr lang="en-US" altLang="en-US" sz="1600" b="0" dirty="0"/>
              <a:t>setting and review submissions ordering for the week (25 min)</a:t>
            </a:r>
          </a:p>
          <a:p>
            <a:pPr algn="just">
              <a:spcBef>
                <a:spcPct val="20000"/>
              </a:spcBef>
              <a:buFontTx/>
              <a:buChar char="•"/>
            </a:pPr>
            <a:r>
              <a:rPr lang="en-US" altLang="en-US" sz="1800" b="0" dirty="0" smtClean="0"/>
              <a:t>Continue review of comment resolution and </a:t>
            </a:r>
            <a:r>
              <a:rPr lang="en-US" altLang="en-US" sz="1800" b="0" dirty="0" err="1" smtClean="0"/>
              <a:t>strawpoll</a:t>
            </a:r>
            <a:r>
              <a:rPr lang="en-US" altLang="en-US" sz="1800" b="0" dirty="0" smtClean="0"/>
              <a:t> as needed.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t>
            </a:r>
            <a:r>
              <a:rPr lang="en-US" altLang="en-US" dirty="0" smtClean="0">
                <a:solidFill>
                  <a:schemeClr val="tx2"/>
                </a:solidFill>
              </a:rPr>
              <a:t>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11-19-1490 </a:t>
            </a:r>
            <a:r>
              <a:rPr lang="en-US" sz="1400" dirty="0"/>
              <a:t>Ad Hoc </a:t>
            </a:r>
            <a:r>
              <a:rPr lang="en-US" sz="1400" dirty="0" smtClean="0"/>
              <a:t>meeting minutes </a:t>
            </a:r>
            <a:r>
              <a:rPr lang="en-US" sz="1400" dirty="0"/>
              <a:t>Sep 2019 </a:t>
            </a:r>
            <a:r>
              <a:rPr lang="en-US" sz="1400" dirty="0" smtClean="0"/>
              <a:t>Session</a:t>
            </a:r>
          </a:p>
          <a:p>
            <a:pPr lvl="1" algn="just">
              <a:spcBef>
                <a:spcPct val="20000"/>
              </a:spcBef>
              <a:buFontTx/>
              <a:buChar char="•"/>
            </a:pPr>
            <a:r>
              <a:rPr lang="en-US" sz="1400" dirty="0" smtClean="0"/>
              <a:t>11-19-1729 </a:t>
            </a:r>
            <a:r>
              <a:rPr lang="en-US" sz="1400" dirty="0" err="1" smtClean="0"/>
              <a:t>Telecon</a:t>
            </a:r>
            <a:r>
              <a:rPr lang="en-US" sz="1400" dirty="0" smtClean="0"/>
              <a:t> minutes October 2</a:t>
            </a:r>
            <a:r>
              <a:rPr lang="en-US" sz="1400" baseline="30000" dirty="0" smtClean="0"/>
              <a:t>nd</a:t>
            </a:r>
            <a:r>
              <a:rPr lang="en-US" sz="1400" dirty="0" smtClean="0"/>
              <a:t> 2019.</a:t>
            </a:r>
          </a:p>
          <a:p>
            <a:pPr algn="just">
              <a:spcBef>
                <a:spcPct val="20000"/>
              </a:spcBef>
              <a:buFontTx/>
              <a:buChar char="•"/>
            </a:pPr>
            <a:r>
              <a:rPr lang="en-US" altLang="en-US" sz="1800" b="0" dirty="0" smtClean="0"/>
              <a:t>Consider comment resolution for adoption (batch approval).</a:t>
            </a:r>
          </a:p>
          <a:p>
            <a:pPr algn="just">
              <a:spcBef>
                <a:spcPct val="20000"/>
              </a:spcBef>
              <a:buFontTx/>
              <a:buChar char="•"/>
            </a:pPr>
            <a:r>
              <a:rPr lang="en-US" altLang="en-US" sz="1800" b="0" dirty="0" smtClean="0"/>
              <a:t>Consider CR submissions.</a:t>
            </a:r>
          </a:p>
          <a:p>
            <a:pPr algn="just">
              <a:spcBef>
                <a:spcPct val="20000"/>
              </a:spcBef>
              <a:buFontTx/>
              <a:buChar char="•"/>
            </a:pPr>
            <a:r>
              <a:rPr lang="en-US" altLang="en-US" sz="1800" b="0" dirty="0" smtClean="0"/>
              <a:t>Consider re-circulation</a:t>
            </a:r>
            <a:r>
              <a:rPr lang="en-US" altLang="en-US" sz="1800" b="0" dirty="0"/>
              <a:t> </a:t>
            </a:r>
            <a:r>
              <a:rPr lang="en-US" altLang="en-US" sz="1800" b="0" dirty="0" smtClean="0"/>
              <a:t>letter ballot initiation. </a:t>
            </a:r>
          </a:p>
          <a:p>
            <a:pPr algn="just">
              <a:spcBef>
                <a:spcPct val="20000"/>
              </a:spcBef>
              <a:buFontTx/>
              <a:buChar char="•"/>
            </a:pPr>
            <a:r>
              <a:rPr lang="en-US" altLang="en-US" sz="1800" b="0" dirty="0" smtClean="0"/>
              <a:t>Review any </a:t>
            </a:r>
            <a:r>
              <a:rPr lang="en-US" altLang="en-US" sz="1800" b="0" dirty="0"/>
              <a:t>other technical material.</a:t>
            </a:r>
          </a:p>
          <a:p>
            <a:pPr algn="just">
              <a:spcBef>
                <a:spcPct val="20000"/>
              </a:spcBef>
              <a:buFontTx/>
              <a:buChar char="•"/>
            </a:pPr>
            <a:r>
              <a:rPr lang="en-US" altLang="en-US" sz="1800" b="0" dirty="0" smtClean="0"/>
              <a:t>Review </a:t>
            </a:r>
            <a:r>
              <a:rPr lang="en-US" altLang="en-US" sz="1800" b="0" dirty="0"/>
              <a:t>target ad hoc meeting dates towards the Nov. meeting </a:t>
            </a:r>
            <a:r>
              <a:rPr lang="en-US" altLang="en-US" sz="1800" b="0" dirty="0" smtClean="0"/>
              <a:t>(as needed</a:t>
            </a:r>
            <a:r>
              <a:rPr lang="en-US" altLang="en-US" sz="1800" b="0" dirty="0"/>
              <a:t>).</a:t>
            </a:r>
          </a:p>
          <a:p>
            <a:pPr algn="just">
              <a:spcBef>
                <a:spcPct val="20000"/>
              </a:spcBef>
              <a:buFontTx/>
              <a:buChar char="•"/>
            </a:pPr>
            <a:r>
              <a:rPr lang="en-US" altLang="en-US" sz="1800" b="0" dirty="0" smtClean="0"/>
              <a:t>Consider Nov. </a:t>
            </a:r>
            <a:r>
              <a:rPr lang="en-US" altLang="en-US" sz="1800" b="0" dirty="0"/>
              <a:t>accomplishments and targets for </a:t>
            </a:r>
            <a:r>
              <a:rPr lang="en-US" altLang="en-US" sz="1800" b="0" dirty="0" smtClean="0"/>
              <a:t>Jan. </a:t>
            </a:r>
            <a:r>
              <a:rPr lang="en-US" altLang="en-US" sz="1800" b="0" dirty="0"/>
              <a:t>meeting</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Hanoi</a:t>
            </a:r>
          </a:p>
          <a:p>
            <a:pPr algn="ctr">
              <a:lnSpc>
                <a:spcPct val="90000"/>
              </a:lnSpc>
              <a:buFontTx/>
              <a:buNone/>
            </a:pPr>
            <a:r>
              <a:rPr lang="en-US" altLang="en-US" sz="4400" dirty="0" smtClean="0">
                <a:cs typeface="Times New Roman" panose="02020603050405020304" pitchFamily="18" charset="0"/>
              </a:rPr>
              <a:t>Nov.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00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11-19-1713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11-19-1729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October 2</a:t>
                      </a:r>
                      <a:r>
                        <a:rPr lang="en-US" sz="1400" baseline="30000" dirty="0" smtClean="0"/>
                        <a:t>nd</a:t>
                      </a:r>
                      <a:r>
                        <a:rPr lang="en-US" sz="1400" dirty="0" smtClean="0"/>
                        <a:t> 2019</a:t>
                      </a:r>
                    </a:p>
                  </a:txBody>
                  <a:tcPr marT="45712" marB="45712"/>
                </a:tc>
                <a:tc>
                  <a:txBody>
                    <a:bodyPr/>
                    <a:lstStyle/>
                    <a:p>
                      <a:r>
                        <a:rPr lang="en-US" sz="1400" dirty="0" smtClean="0"/>
                        <a:t>Minutes</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8278710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smtClean="0"/>
              <a:t>Agenda planning and submissions ordering for the week (25 min)</a:t>
            </a:r>
          </a:p>
          <a:p>
            <a:pPr algn="just">
              <a:spcBef>
                <a:spcPct val="20000"/>
              </a:spcBef>
              <a:buFontTx/>
              <a:buChar char="•"/>
            </a:pPr>
            <a:r>
              <a:rPr lang="en-US" altLang="en-US" sz="2000" b="0" dirty="0" smtClean="0"/>
              <a:t>Approve previous meetings minutes (13 min)</a:t>
            </a:r>
          </a:p>
          <a:p>
            <a:pPr algn="just">
              <a:spcBef>
                <a:spcPct val="20000"/>
              </a:spcBef>
              <a:buFontTx/>
              <a:buChar char="•"/>
            </a:pPr>
            <a:endParaRPr lang="en-US" altLang="en-US" sz="2000" b="0" dirty="0" smtClean="0"/>
          </a:p>
          <a:p>
            <a:pPr algn="just">
              <a:spcBef>
                <a:spcPct val="20000"/>
              </a:spcBef>
              <a:buFontTx/>
              <a:buChar char="•"/>
            </a:pPr>
            <a:r>
              <a:rPr lang="en-US" altLang="en-US" sz="2000" b="0" dirty="0" smtClean="0"/>
              <a:t>CR assignment and current status of open call for CR volunteers (11-19-431) (15min) – as time permits.</a:t>
            </a:r>
          </a:p>
          <a:p>
            <a:pPr algn="just">
              <a:spcBef>
                <a:spcPct val="20000"/>
              </a:spcBef>
              <a:buFontTx/>
              <a:buChar char="•"/>
            </a:pPr>
            <a:r>
              <a:rPr lang="en-US" altLang="en-US" sz="2000" b="0" dirty="0" smtClean="0"/>
              <a:t>Consider comment resolution submission (as time permits).</a:t>
            </a:r>
          </a:p>
          <a:p>
            <a:pPr marL="457200" lvl="1" indent="0">
              <a:spcBef>
                <a:spcPct val="20000"/>
              </a:spcBef>
            </a:pPr>
            <a:endParaRPr lang="en-US" altLang="en-US" sz="1800" dirty="0" smtClean="0"/>
          </a:p>
          <a:p>
            <a:endParaRPr lang="en-US" sz="2000" b="0"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4943790"/>
              </p:ext>
            </p:extLst>
          </p:nvPr>
        </p:nvGraphicFramePr>
        <p:xfrm>
          <a:off x="929215" y="1484786"/>
          <a:ext cx="10460568" cy="9727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11-19-1713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00898945"/>
              </p:ext>
            </p:extLst>
          </p:nvPr>
        </p:nvGraphicFramePr>
        <p:xfrm>
          <a:off x="929215" y="1484786"/>
          <a:ext cx="10460568" cy="164327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8277">
                <a:tc>
                  <a:txBody>
                    <a:bodyPr/>
                    <a:lstStyle/>
                    <a:p>
                      <a:r>
                        <a:rPr lang="en-US" sz="1600" kern="1200" dirty="0" smtClean="0">
                          <a:solidFill>
                            <a:schemeClr val="dk1"/>
                          </a:solidFill>
                          <a:latin typeface="+mn-lt"/>
                          <a:ea typeface="+mn-ea"/>
                          <a:cs typeface="+mn-cs"/>
                        </a:rPr>
                        <a:t>11-19-1490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 Hoc Meeting Minutes Sep 2019 Session</a:t>
                      </a: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r>
                        <a:rPr lang="en-US" sz="1600" kern="1200" dirty="0" smtClean="0">
                          <a:solidFill>
                            <a:schemeClr val="dk1"/>
                          </a:solidFill>
                          <a:latin typeface="+mn-lt"/>
                          <a:ea typeface="+mn-ea"/>
                          <a:cs typeface="+mn-cs"/>
                        </a:rPr>
                        <a:t>11-19-1729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October 2nd 2019</a:t>
                      </a: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t>
            </a:r>
            <a:r>
              <a:rPr lang="en-US" b="0" kern="1200" dirty="0">
                <a:solidFill>
                  <a:schemeClr val="dk1"/>
                </a:solidFill>
              </a:rPr>
              <a:t>Ad Hoc Meeting Minutes Sep 2019 </a:t>
            </a:r>
            <a:r>
              <a:rPr lang="en-US" b="0" kern="1200" dirty="0" smtClean="0">
                <a:solidFill>
                  <a:schemeClr val="dk1"/>
                </a:solidFill>
              </a:rPr>
              <a:t>Session</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2859026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10278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75357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3740340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07455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381023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843594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46605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2803392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682286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78014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9146285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588927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790542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387383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18070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895251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05507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0174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42365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914015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10174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058480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21982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26437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247919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1188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85201248"/>
              </p:ext>
            </p:extLst>
          </p:nvPr>
        </p:nvGraphicFramePr>
        <p:xfrm>
          <a:off x="929215" y="1484786"/>
          <a:ext cx="10460568" cy="203950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11-19-1713</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Nov. 2019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 r? </a:t>
            </a:r>
            <a:r>
              <a:rPr lang="en-US" sz="2000" b="0" dirty="0" smtClean="0"/>
              <a:t>for </a:t>
            </a:r>
            <a:r>
              <a:rPr lang="en-US" sz="2000" b="0" dirty="0"/>
              <a:t>CIDs </a:t>
            </a:r>
            <a:r>
              <a:rPr lang="en-US" sz="2000" b="0" dirty="0" smtClean="0"/>
              <a:t>?</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t>
            </a:r>
            <a:endParaRPr lang="en-US" sz="2000" b="0" dirty="0" smtClean="0"/>
          </a:p>
          <a:p>
            <a:pPr marL="0" indent="0"/>
            <a:r>
              <a:rPr lang="en-US" sz="2000" b="0" dirty="0" smtClean="0"/>
              <a:t>Second:</a:t>
            </a:r>
            <a:endParaRPr lang="en-US" sz="2000" b="0" dirty="0"/>
          </a:p>
          <a:p>
            <a:pPr marL="0" indent="0"/>
            <a:r>
              <a:rPr lang="en-US" sz="2000" b="0" dirty="0"/>
              <a:t>Results (Y/N/A</a:t>
            </a:r>
            <a:r>
              <a:rPr lang="en-US" sz="2000" b="0" dirty="0" smtClean="0"/>
              <a:t>):</a:t>
            </a:r>
            <a:endParaRPr lang="en-US" sz="2000" b="0" dirty="0" smtClean="0"/>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265439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3269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201909-29:</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Alignment of </a:t>
            </a:r>
            <a:r>
              <a:rPr lang="en-US" altLang="en-US" sz="2000" b="0" dirty="0"/>
              <a:t>identified </a:t>
            </a:r>
            <a:r>
              <a:rPr lang="en-US" altLang="en-US" sz="2000" b="0" dirty="0" smtClean="0"/>
              <a:t>discrepancies (</a:t>
            </a:r>
            <a:r>
              <a:rPr lang="en-US" altLang="en-US" sz="2000" b="0" dirty="0"/>
              <a:t>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43947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7237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ad </a:t>
            </a:r>
            <a:r>
              <a:rPr lang="en-US" altLang="en-US" b="0" dirty="0"/>
              <a:t>hoc </a:t>
            </a:r>
            <a:r>
              <a:rPr lang="en-US" altLang="en-US" b="0"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a:t>Oct. 30 – Nov. 1</a:t>
            </a:r>
            <a:r>
              <a:rPr lang="en-US" sz="2400" baseline="30000" dirty="0"/>
              <a:t>st</a:t>
            </a:r>
            <a:r>
              <a:rPr lang="en-US" sz="2400" dirty="0"/>
              <a:t> </a:t>
            </a:r>
            <a:r>
              <a:rPr lang="en-US" sz="2400" dirty="0" smtClean="0"/>
              <a:t>or week of Nov. 4</a:t>
            </a:r>
            <a:r>
              <a:rPr lang="en-US" sz="2400" baseline="30000" dirty="0" smtClean="0"/>
              <a:t>th</a:t>
            </a:r>
            <a:r>
              <a:rPr lang="en-US" sz="2400" dirty="0" smtClean="0"/>
              <a:t>  with exact dates TBA in accordance with venue availability in 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275243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t>
            </a:r>
            <a:r>
              <a:rPr lang="en-US" b="0" dirty="0" smtClean="0"/>
              <a:t>a 3 day ad-hoc </a:t>
            </a:r>
            <a:r>
              <a:rPr lang="en-US" b="0" dirty="0"/>
              <a:t>meeting on Oct. 30 – Nov. 1</a:t>
            </a:r>
            <a:r>
              <a:rPr lang="en-US" b="0" baseline="30000" dirty="0"/>
              <a:t>st</a:t>
            </a:r>
            <a:r>
              <a:rPr lang="en-US" b="0" dirty="0"/>
              <a:t> or week of Nov. </a:t>
            </a:r>
            <a:r>
              <a:rPr lang="en-US" b="0" dirty="0" smtClean="0"/>
              <a:t>4</a:t>
            </a:r>
            <a:r>
              <a:rPr lang="en-US" b="0" baseline="30000" dirty="0" smtClean="0"/>
              <a:t>th</a:t>
            </a:r>
            <a:r>
              <a:rPr lang="en-US" b="0" dirty="0" smtClean="0"/>
              <a:t>, 2019 (exact days to be announced) in the bay area Ca.,</a:t>
            </a:r>
            <a:r>
              <a:rPr lang="en-US" b="0" dirty="0"/>
              <a:t> for the purpose of comment </a:t>
            </a:r>
            <a:r>
              <a:rPr lang="en-US" b="0" dirty="0" smtClean="0"/>
              <a:t>resolution.</a:t>
            </a:r>
          </a:p>
          <a:p>
            <a:endParaRPr lang="en-US" b="0" dirty="0" smtClean="0"/>
          </a:p>
          <a:p>
            <a:r>
              <a:rPr lang="en-US" b="0" dirty="0" smtClean="0"/>
              <a:t>Move: Qinghua Li</a:t>
            </a:r>
          </a:p>
          <a:p>
            <a:r>
              <a:rPr lang="en-US" b="0" dirty="0" smtClean="0"/>
              <a:t>Second: Roy Want</a:t>
            </a:r>
          </a:p>
          <a:p>
            <a:r>
              <a:rPr lang="en-US" b="0" dirty="0" smtClean="0"/>
              <a:t>Results (Y/N/A): 12/1/0</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82645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a:t>
            </a:r>
          </a:p>
          <a:p>
            <a:pPr algn="just">
              <a:spcBef>
                <a:spcPct val="20000"/>
              </a:spcBef>
              <a:buFontTx/>
              <a:buChar char="•"/>
            </a:pPr>
            <a:r>
              <a:rPr lang="en-US" altLang="en-US" sz="2000" b="0" dirty="0" smtClean="0"/>
              <a:t>Consider need for an ad hoc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028134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4244816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11-19-1608</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a:t>
            </a:r>
            <a:r>
              <a:rPr lang="en-GB" sz="2000" b="0" dirty="0" smtClean="0"/>
              <a:t>2491,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Jonathan Segev </a:t>
            </a:r>
          </a:p>
          <a:p>
            <a:pPr marL="0" indent="0"/>
            <a:r>
              <a:rPr lang="en-US" sz="2000" b="0" dirty="0" smtClean="0"/>
              <a:t>Second: Roy Want</a:t>
            </a:r>
          </a:p>
          <a:p>
            <a:pPr marL="0" indent="0"/>
            <a:r>
              <a:rPr lang="en-US" sz="2000" b="0" dirty="0" smtClean="0"/>
              <a:t>Results </a:t>
            </a:r>
            <a:r>
              <a:rPr lang="en-US" sz="2000" b="0" dirty="0"/>
              <a:t>(Y/N/A</a:t>
            </a:r>
            <a:r>
              <a:rPr lang="en-US" sz="2000" b="0" dirty="0" smtClean="0"/>
              <a:t>): 11/0/0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31467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088932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40min as needed</a:t>
                      </a:r>
                      <a:endParaRPr lang="en-US" dirty="0"/>
                    </a:p>
                  </a:txBody>
                  <a:tcPr marT="45712" marB="45712"/>
                </a:tc>
              </a:tr>
              <a:tr h="167632">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60min</a:t>
                      </a:r>
                      <a:endParaRPr lang="en-US" sz="1400" dirty="0"/>
                    </a:p>
                  </a:txBody>
                  <a:tcPr marT="45712" marB="45712"/>
                </a:tc>
              </a:tr>
              <a:tr h="188277">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15</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min as time permits</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11-19-1621</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11-19-1621r2 for CIDs </a:t>
            </a:r>
            <a:r>
              <a:rPr lang="en-GB" sz="2000" b="0" dirty="0"/>
              <a:t>1503, 1375, 1287, 1679, 1754, 2438, 1168, 1169, 1483, 1980, 1523, 1524, 1528, and </a:t>
            </a:r>
            <a:r>
              <a:rPr lang="en-GB" sz="2000" b="0" dirty="0" smtClean="0"/>
              <a:t>1530,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Erik Lindskog</a:t>
            </a:r>
          </a:p>
          <a:p>
            <a:pPr marL="0" indent="0"/>
            <a:r>
              <a:rPr lang="en-US" sz="2000" b="0" dirty="0" smtClean="0"/>
              <a:t>Second: Dibakar Das</a:t>
            </a:r>
          </a:p>
          <a:p>
            <a:pPr marL="0" indent="0"/>
            <a:r>
              <a:rPr lang="en-US" sz="2000" b="0" dirty="0" smtClean="0"/>
              <a:t>Results (Y/N/A): 10/0/0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109934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11-19-1437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11-19-1437r3 for CIDs </a:t>
            </a:r>
            <a:r>
              <a:rPr lang="en-GB" sz="2000" b="0" dirty="0" smtClean="0"/>
              <a:t>1325 and </a:t>
            </a:r>
            <a:r>
              <a:rPr lang="en-GB" sz="2000" b="0" dirty="0"/>
              <a:t>1461</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Girish Madpuwar </a:t>
            </a:r>
          </a:p>
          <a:p>
            <a:pPr marL="0" indent="0"/>
            <a:r>
              <a:rPr lang="en-US" sz="2000" b="0" dirty="0" smtClean="0"/>
              <a:t>Second: Ganesh </a:t>
            </a:r>
            <a:r>
              <a:rPr lang="en-US" sz="2000" b="0" dirty="0" err="1" smtClean="0"/>
              <a:t>Venkatesan</a:t>
            </a:r>
            <a:r>
              <a:rPr lang="en-US" sz="2000" b="0" dirty="0" smtClean="0"/>
              <a:t> </a:t>
            </a:r>
          </a:p>
          <a:p>
            <a:pPr marL="0" indent="0"/>
            <a:r>
              <a:rPr lang="en-US" sz="2000" b="0" dirty="0" smtClean="0"/>
              <a:t>Results (Y/N/A): 11/0/0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93299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11-19-1659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dirty="0" smtClean="0"/>
              <a:t>Motion </a:t>
            </a:r>
            <a:r>
              <a:rPr lang="en-US" b="0" dirty="0" smtClean="0"/>
              <a:t>201909-33:</a:t>
            </a:r>
            <a:endParaRPr lang="en-US" dirty="0" smtClean="0"/>
          </a:p>
          <a:p>
            <a:pPr marL="0" indent="0"/>
            <a:r>
              <a:rPr lang="en-US" b="0" dirty="0" smtClean="0"/>
              <a:t>Move to </a:t>
            </a:r>
            <a:r>
              <a:rPr lang="en-US" b="0" dirty="0"/>
              <a:t>adopt the </a:t>
            </a:r>
            <a:r>
              <a:rPr lang="en-US" b="0" dirty="0" smtClean="0"/>
              <a:t>resolutions </a:t>
            </a:r>
            <a:r>
              <a:rPr lang="en-US" b="0" dirty="0"/>
              <a:t>depicted by document </a:t>
            </a:r>
            <a:r>
              <a:rPr lang="en-US" b="0" dirty="0" smtClean="0"/>
              <a:t>11-19-1659r2 for CIDs </a:t>
            </a:r>
            <a:r>
              <a:rPr lang="en-GB" b="0" dirty="0"/>
              <a:t>2051, 2061, 2064, 2065, 2105, 2108, 2113, 2114, 2115, 2116, 2118, 2121, 2123, 2133 and </a:t>
            </a:r>
            <a:r>
              <a:rPr lang="en-GB" b="0" dirty="0" smtClean="0"/>
              <a:t>2135,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Qinghua Li</a:t>
            </a:r>
          </a:p>
          <a:p>
            <a:pPr marL="0" indent="0"/>
            <a:r>
              <a:rPr lang="en-US" sz="2000" b="0" dirty="0" smtClean="0"/>
              <a:t>Results (Y/N/A): 11/0/0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5591533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(8 min)</a:t>
            </a:r>
          </a:p>
          <a:p>
            <a:pPr algn="just">
              <a:spcBef>
                <a:spcPct val="20000"/>
              </a:spcBef>
              <a:buFontTx/>
              <a:buChar char="•"/>
            </a:pPr>
            <a:r>
              <a:rPr lang="en-US" altLang="en-US" sz="2000" b="0" dirty="0" smtClean="0"/>
              <a:t>Review TG timelines and consider </a:t>
            </a:r>
            <a:r>
              <a:rPr lang="en-US" altLang="en-US" sz="2000" b="0" dirty="0"/>
              <a:t>progress towards </a:t>
            </a:r>
            <a:r>
              <a:rPr lang="en-US" altLang="en-US" sz="2000" b="0" dirty="0" smtClean="0"/>
              <a:t>Nov. </a:t>
            </a:r>
            <a:r>
              <a:rPr lang="en-US" altLang="en-US" sz="2000" b="0" dirty="0"/>
              <a:t>recirculation ballot (10 min)</a:t>
            </a:r>
          </a:p>
          <a:p>
            <a:pPr algn="just">
              <a:spcBef>
                <a:spcPct val="20000"/>
              </a:spcBef>
              <a:buFontTx/>
              <a:buChar char="•"/>
            </a:pPr>
            <a:r>
              <a:rPr lang="en-US" altLang="en-US" sz="2000" b="0" dirty="0"/>
              <a:t>Set conference calls till the </a:t>
            </a:r>
            <a:r>
              <a:rPr lang="en-US" altLang="en-US" sz="2000" b="0" dirty="0" smtClean="0"/>
              <a:t>Nov. </a:t>
            </a:r>
            <a:r>
              <a:rPr lang="en-US" altLang="en-US" sz="2000" b="0" dirty="0"/>
              <a:t>meeting. (5min)</a:t>
            </a:r>
            <a:endParaRPr lang="en-US" altLang="en-US" sz="2000" b="0" dirty="0" smtClean="0"/>
          </a:p>
          <a:p>
            <a:pPr algn="just">
              <a:spcBef>
                <a:spcPct val="20000"/>
              </a:spcBef>
              <a:buFontTx/>
              <a:buChar char="•"/>
            </a:pPr>
            <a:r>
              <a:rPr lang="en-US" altLang="en-US" sz="2000" b="0" dirty="0" smtClean="0"/>
              <a:t>Set </a:t>
            </a:r>
            <a:r>
              <a:rPr lang="en-US" altLang="en-US" sz="2000" b="0" dirty="0"/>
              <a:t>targets for the </a:t>
            </a:r>
            <a:r>
              <a:rPr lang="en-US" altLang="en-US" sz="2000" b="0" dirty="0" smtClean="0"/>
              <a:t>Nov. </a:t>
            </a:r>
            <a:r>
              <a:rPr lang="en-US" altLang="en-US" sz="2000" b="0" dirty="0"/>
              <a:t>meeting. (5min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p>
          <a:p>
            <a:pPr algn="just">
              <a:spcBef>
                <a:spcPct val="20000"/>
              </a:spcBef>
              <a:buFontTx/>
              <a:buChar char="•"/>
            </a:pPr>
            <a:r>
              <a:rPr lang="en-US" altLang="en-US" sz="2000" b="0" dirty="0" smtClean="0"/>
              <a:t>Technical 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5433690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5min</a:t>
                      </a:r>
                      <a:endParaRPr lang="en-US" dirty="0"/>
                    </a:p>
                  </a:txBody>
                  <a:tcPr marT="45712" marB="45712"/>
                </a:tc>
              </a:tr>
              <a:tr h="15239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400" kern="1200" dirty="0" smtClean="0">
                          <a:solidFill>
                            <a:schemeClr val="dk1"/>
                          </a:solidFill>
                          <a:latin typeface="+mn-lt"/>
                          <a:ea typeface="+mn-ea"/>
                          <a:cs typeface="+mn-cs"/>
                        </a:rPr>
                        <a:t>11-19-1563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11-19-1587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11-19-1584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Dibakar Das</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Rethna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Pulikkoonattu</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40min – as time permits </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11-19-1691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LB</a:t>
                      </a:r>
                      <a:r>
                        <a:rPr lang="en-US" sz="1400" kern="1200" baseline="0" dirty="0" smtClean="0">
                          <a:solidFill>
                            <a:schemeClr val="dk1"/>
                          </a:solidFill>
                          <a:latin typeface="+mn-lt"/>
                          <a:ea typeface="+mn-ea"/>
                          <a:cs typeface="+mn-cs"/>
                        </a:rPr>
                        <a:t> 240 resolution for miscellaneous CIDs</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~230 technical comments.</a:t>
            </a:r>
          </a:p>
          <a:p>
            <a:pPr>
              <a:buFont typeface="Arial" panose="020B0604020202020204" pitchFamily="34" charset="0"/>
              <a:buChar char="•"/>
            </a:pPr>
            <a:r>
              <a:rPr lang="en-US" b="0" dirty="0" smtClean="0"/>
              <a:t>Evaluated current status and plans for re-circulation ballot.</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3655396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 towards November meeting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and initiate a recirculation ballot coming out of the Nov. meeting. </a:t>
            </a:r>
          </a:p>
          <a:p>
            <a:pPr>
              <a:buFont typeface="Arial" panose="020B0604020202020204" pitchFamily="34" charset="0"/>
              <a:buChar char="•"/>
            </a:pPr>
            <a:r>
              <a:rPr lang="en-US" b="0" dirty="0" smtClean="0"/>
              <a:t>Publish a new baseline minor draft D1.5 coming out of the Sep. meeting for use by CRC, which includes all adopted CR from Sep.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194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r>
              <a:rPr lang="en-US" b="0" dirty="0" smtClean="0"/>
              <a:t>201909-34</a:t>
            </a:r>
            <a:endParaRPr lang="en-US" dirty="0" smtClean="0"/>
          </a:p>
          <a:p>
            <a:pPr marL="0" indent="0"/>
            <a:r>
              <a:rPr lang="en-US" b="0" dirty="0" smtClean="0"/>
              <a:t>We commit to the </a:t>
            </a:r>
            <a:r>
              <a:rPr lang="en-US" b="0" dirty="0" err="1" smtClean="0"/>
              <a:t>TGaz</a:t>
            </a:r>
            <a:r>
              <a:rPr lang="en-US" b="0" dirty="0" smtClean="0"/>
              <a:t> meeting goals depicted in slide 90 of submission 11-19-1360r12.</a:t>
            </a:r>
          </a:p>
          <a:p>
            <a:pPr marL="0" indent="0"/>
            <a:endParaRPr lang="en-US" b="0" dirty="0" smtClean="0"/>
          </a:p>
          <a:p>
            <a:pPr marL="0" indent="0"/>
            <a:r>
              <a:rPr lang="en-US" b="0" dirty="0" smtClean="0"/>
              <a:t>Moved: Roy Want</a:t>
            </a:r>
          </a:p>
          <a:p>
            <a:pPr marL="0" indent="0"/>
            <a:r>
              <a:rPr lang="en-US" b="0" dirty="0" smtClean="0"/>
              <a:t>Second: Erik Lindskog</a:t>
            </a:r>
          </a:p>
          <a:p>
            <a:pPr marL="0" indent="0"/>
            <a:r>
              <a:rPr lang="en-US" b="0" dirty="0" smtClean="0"/>
              <a:t>Results (Y/N/A): 11/0/0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838460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Timelines - Revised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MDR and SA ballot 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11-2019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a:t>
            </a:r>
            <a:endParaRPr lang="en-US" dirty="0"/>
          </a:p>
        </p:txBody>
      </p:sp>
      <p:sp>
        <p:nvSpPr>
          <p:cNvPr id="3" name="Content Placeholder 2"/>
          <p:cNvSpPr>
            <a:spLocks noGrp="1"/>
          </p:cNvSpPr>
          <p:nvPr>
            <p:ph idx="1"/>
          </p:nvPr>
        </p:nvSpPr>
        <p:spPr/>
        <p:txBody>
          <a:bodyPr/>
          <a:lstStyle/>
          <a:p>
            <a:pPr marL="0" indent="0"/>
            <a:r>
              <a:rPr lang="en-US" dirty="0" smtClean="0"/>
              <a:t>Motion </a:t>
            </a:r>
            <a:r>
              <a:rPr lang="en-US" b="0" dirty="0" smtClean="0"/>
              <a:t>201909-35</a:t>
            </a:r>
            <a:endParaRPr lang="en-US" dirty="0"/>
          </a:p>
          <a:p>
            <a:pPr marL="0" indent="0"/>
            <a:r>
              <a:rPr lang="en-US" b="0" dirty="0" smtClean="0"/>
              <a:t>We commit to the </a:t>
            </a:r>
            <a:r>
              <a:rPr lang="en-US" b="0" dirty="0" err="1" smtClean="0"/>
              <a:t>TGaz</a:t>
            </a:r>
            <a:r>
              <a:rPr lang="en-US" b="0" dirty="0" smtClean="0"/>
              <a:t> timelines as depicted in slide 93 of submission 11-19-1360r12.</a:t>
            </a:r>
          </a:p>
          <a:p>
            <a:pPr marL="0" indent="0"/>
            <a:endParaRPr lang="en-US" b="0" dirty="0" smtClean="0"/>
          </a:p>
          <a:p>
            <a:pPr marL="0" indent="0"/>
            <a:r>
              <a:rPr lang="en-US" b="0" dirty="0" smtClean="0"/>
              <a:t>Moved: Assaf Kasher</a:t>
            </a:r>
          </a:p>
          <a:p>
            <a:pPr marL="0" indent="0"/>
            <a:r>
              <a:rPr lang="en-US" b="0" dirty="0" smtClean="0"/>
              <a:t>Second: Qinghua Li </a:t>
            </a:r>
          </a:p>
          <a:p>
            <a:pPr marL="0" indent="0"/>
            <a:r>
              <a:rPr lang="en-US" b="0" dirty="0" smtClean="0"/>
              <a:t>Results (Y/N/A): 10/0/0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07998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smtClean="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051285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Oct. 2</a:t>
            </a:r>
            <a:r>
              <a:rPr lang="en-US" altLang="en-US" baseline="30000" dirty="0" smtClean="0"/>
              <a:t>nd</a:t>
            </a:r>
            <a:r>
              <a:rPr lang="en-US" altLang="en-US" dirty="0" smtClean="0"/>
              <a:t> 	(</a:t>
            </a:r>
            <a:r>
              <a:rPr lang="en-US" altLang="en-US" dirty="0"/>
              <a:t>Wednesday), 13:00 ET – 14:30 ET</a:t>
            </a:r>
          </a:p>
          <a:p>
            <a:pPr>
              <a:buFont typeface="Arial" panose="020B0604020202020204" pitchFamily="34" charset="0"/>
              <a:buChar char="•"/>
            </a:pPr>
            <a:r>
              <a:rPr lang="en-US" altLang="en-US" dirty="0" smtClean="0"/>
              <a:t>Oct. 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16</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30</a:t>
            </a:r>
            <a:r>
              <a:rPr lang="en-US" altLang="en-US" baseline="30000" dirty="0" smtClean="0"/>
              <a:t>th</a:t>
            </a:r>
            <a:r>
              <a:rPr lang="en-US" altLang="en-US" dirty="0" smtClean="0"/>
              <a:t> 	(Wednesday)</a:t>
            </a:r>
            <a:r>
              <a:rPr lang="en-US" altLang="en-US" dirty="0"/>
              <a:t> , 13:00 ET – 14:30 </a:t>
            </a:r>
            <a:r>
              <a:rPr lang="en-US" altLang="en-US" dirty="0" smtClean="0"/>
              <a:t>ET – pending ad hoc</a:t>
            </a:r>
          </a:p>
          <a:p>
            <a:pPr>
              <a:buFont typeface="Arial" panose="020B0604020202020204" pitchFamily="34" charset="0"/>
              <a:buChar char="•"/>
            </a:pPr>
            <a:r>
              <a:rPr lang="en-US" altLang="en-US" dirty="0" smtClean="0"/>
              <a:t>Nov. 6</a:t>
            </a:r>
            <a:r>
              <a:rPr lang="en-US" altLang="en-US" baseline="30000" dirty="0" smtClean="0"/>
              <a:t>th</a:t>
            </a:r>
            <a:r>
              <a:rPr lang="en-US" altLang="en-US" dirty="0" smtClean="0"/>
              <a:t> </a:t>
            </a:r>
            <a:r>
              <a:rPr lang="en-US" altLang="en-US" dirty="0"/>
              <a:t>	 (Wednesday) , 13:00 ET – 14:30 ET </a:t>
            </a:r>
            <a:r>
              <a:rPr lang="en-US" altLang="en-US" dirty="0" smtClean="0"/>
              <a:t>– pending ad hoc</a:t>
            </a:r>
          </a:p>
          <a:p>
            <a:pPr>
              <a:buFont typeface="Arial" panose="020B0604020202020204" pitchFamily="34" charset="0"/>
              <a:buChar char="•"/>
            </a:pPr>
            <a:r>
              <a:rPr lang="en-US" altLang="en-US" dirty="0" smtClean="0"/>
              <a:t>Nov. 20</a:t>
            </a:r>
            <a:r>
              <a:rPr lang="en-US" altLang="en-US" baseline="30000" dirty="0" smtClean="0"/>
              <a:t>th</a:t>
            </a:r>
            <a:r>
              <a:rPr lang="en-US" altLang="en-US" dirty="0" smtClean="0"/>
              <a:t> 	(Wednesday</a:t>
            </a:r>
            <a:r>
              <a:rPr lang="en-US" altLang="en-US" dirty="0"/>
              <a:t>), 13:00 ET – 14:30 ET </a:t>
            </a:r>
            <a:r>
              <a:rPr lang="en-US" altLang="en-US" dirty="0" smtClean="0"/>
              <a:t>– as needed</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76809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92967</TotalTime>
  <Words>7428</Words>
  <Application>Microsoft Office PowerPoint</Application>
  <PresentationFormat>Widescreen</PresentationFormat>
  <Paragraphs>1569</Paragraphs>
  <Slides>112</Slides>
  <Notes>29</Notes>
  <HiddenSlides>76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2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Meeting Slot # 1 discussion items</vt:lpstr>
      <vt:lpstr>Meeting Slot # 1 discussion items</vt:lpstr>
      <vt:lpstr>Reminder to do attendance</vt:lpstr>
      <vt:lpstr>Recess</vt:lpstr>
      <vt:lpstr>Meeting Slot # 2 discussion items</vt:lpstr>
      <vt:lpstr>Meeting Slot # 2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684</cp:revision>
  <cp:lastPrinted>1601-01-01T00:00:00Z</cp:lastPrinted>
  <dcterms:created xsi:type="dcterms:W3CDTF">2018-08-06T10:28:59Z</dcterms:created>
  <dcterms:modified xsi:type="dcterms:W3CDTF">2019-10-08T15:36:52Z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2019-10-08 15:36:52Z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