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43" r:id="rId21"/>
    <p:sldId id="314" r:id="rId22"/>
    <p:sldId id="344" r:id="rId23"/>
    <p:sldId id="337" r:id="rId24"/>
    <p:sldId id="313" r:id="rId25"/>
    <p:sldId id="289" r:id="rId26"/>
    <p:sldId id="290" r:id="rId27"/>
    <p:sldId id="345" r:id="rId28"/>
    <p:sldId id="348" r:id="rId29"/>
    <p:sldId id="349" r:id="rId30"/>
    <p:sldId id="350" r:id="rId31"/>
    <p:sldId id="351" r:id="rId32"/>
    <p:sldId id="352" r:id="rId33"/>
    <p:sldId id="358" r:id="rId34"/>
    <p:sldId id="354" r:id="rId35"/>
    <p:sldId id="355" r:id="rId36"/>
    <p:sldId id="356" r:id="rId37"/>
    <p:sldId id="357" r:id="rId38"/>
    <p:sldId id="359" r:id="rId39"/>
    <p:sldId id="363" r:id="rId40"/>
    <p:sldId id="364" r:id="rId41"/>
    <p:sldId id="361" r:id="rId42"/>
    <p:sldId id="362" r:id="rId43"/>
    <p:sldId id="366" r:id="rId44"/>
    <p:sldId id="360" r:id="rId45"/>
    <p:sldId id="367" r:id="rId46"/>
    <p:sldId id="368" r:id="rId47"/>
    <p:sldId id="369" r:id="rId48"/>
    <p:sldId id="315" r:id="rId49"/>
    <p:sldId id="312" r:id="rId50"/>
    <p:sldId id="259" r:id="rId51"/>
    <p:sldId id="260" r:id="rId52"/>
    <p:sldId id="261" r:id="rId53"/>
    <p:sldId id="262" r:id="rId54"/>
    <p:sldId id="263" r:id="rId55"/>
    <p:sldId id="264"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43"/>
            <p14:sldId id="314"/>
            <p14:sldId id="344"/>
            <p14:sldId id="337"/>
            <p14:sldId id="313"/>
            <p14:sldId id="289"/>
            <p14:sldId id="290"/>
          </p14:sldIdLst>
        </p14:section>
        <p14:section name="Oct. 9th Telecon" id="{C7769803-41AE-4F0C-BA97-13BEC815AF6F}">
          <p14:sldIdLst>
            <p14:sldId id="345"/>
            <p14:sldId id="348"/>
            <p14:sldId id="349"/>
            <p14:sldId id="350"/>
            <p14:sldId id="351"/>
            <p14:sldId id="352"/>
            <p14:sldId id="358"/>
            <p14:sldId id="354"/>
            <p14:sldId id="355"/>
            <p14:sldId id="356"/>
            <p14:sldId id="357"/>
          </p14:sldIdLst>
        </p14:section>
        <p14:section name="Oct. 16th Telecon" id="{2FEC8A78-F8F0-436B-92C6-7B93C787A36A}">
          <p14:sldIdLst>
            <p14:sldId id="359"/>
            <p14:sldId id="363"/>
            <p14:sldId id="364"/>
            <p14:sldId id="361"/>
            <p14:sldId id="362"/>
            <p14:sldId id="366"/>
            <p14:sldId id="360"/>
            <p14:sldId id="367"/>
            <p14:sldId id="368"/>
            <p14:sldId id="369"/>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64" autoAdjust="0"/>
    <p:restoredTop sz="94660"/>
  </p:normalViewPr>
  <p:slideViewPr>
    <p:cSldViewPr>
      <p:cViewPr varScale="1">
        <p:scale>
          <a:sx n="116" d="100"/>
          <a:sy n="116" d="100"/>
        </p:scale>
        <p:origin x="484"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873700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348970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 – Nov.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2019-10-09</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5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(Feng – 30min)</a:t>
            </a:r>
          </a:p>
          <a:p>
            <a:pPr lvl="1" algn="just">
              <a:spcBef>
                <a:spcPct val="20000"/>
              </a:spcBef>
              <a:buFontTx/>
              <a:buChar char="•"/>
            </a:pPr>
            <a:r>
              <a:rPr lang="en-US" altLang="en-US" sz="1400" dirty="0"/>
              <a:t>11-19-1686r0 – resolutions to a set of LB240 CIDs (part-7</a:t>
            </a:r>
            <a:r>
              <a:rPr lang="en-US" altLang="en-US" sz="1400" dirty="0" smtClean="0"/>
              <a:t>) (Ganesh – 40min)</a:t>
            </a:r>
            <a:endParaRPr lang="en-US" altLang="en-US" sz="1400" dirty="0"/>
          </a:p>
          <a:p>
            <a:pPr lvl="1" algn="just">
              <a:spcBef>
                <a:spcPct val="20000"/>
              </a:spcBef>
              <a:buFontTx/>
              <a:buChar char="•"/>
            </a:pPr>
            <a:r>
              <a:rPr lang="en-US" altLang="en-US" sz="1400" strike="sngStrike" dirty="0" smtClean="0"/>
              <a:t>11-19-1368r2 -- resolutions to a set of LB240 CIDs (part-8)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11-19-1563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11-19-1563r2 for CID </a:t>
            </a:r>
            <a:r>
              <a:rPr lang="en-GB" b="0" dirty="0" smtClean="0"/>
              <a:t>1586</a:t>
            </a:r>
            <a:r>
              <a:rPr lang="en-GB" b="0" dirty="0"/>
              <a:t>, 1341, 2483, 1380 and 2312.</a:t>
            </a:r>
            <a:endParaRPr lang="en-US" b="0" dirty="0"/>
          </a:p>
          <a:p>
            <a:pPr marL="0" indent="0"/>
            <a:endParaRPr lang="en-US" b="0" dirty="0" smtClean="0"/>
          </a:p>
          <a:p>
            <a:pPr marL="0" indent="0"/>
            <a:r>
              <a:rPr lang="en-US" b="0" dirty="0" smtClean="0"/>
              <a:t>Results (Y/N/A):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11-19-1686r1 for </a:t>
            </a:r>
            <a:r>
              <a:rPr lang="en-US" b="0" dirty="0"/>
              <a:t>CID 1143, 1693, 1698, 1916, 1764, 1781, 1911, </a:t>
            </a:r>
            <a:r>
              <a:rPr lang="en-US" b="0" dirty="0" smtClean="0"/>
              <a:t>1915.</a:t>
            </a:r>
            <a:endParaRPr lang="en-US" b="0" dirty="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92284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11-19-1686r0 </a:t>
            </a:r>
            <a:r>
              <a:rPr lang="en-US" altLang="en-US" sz="1600" dirty="0"/>
              <a:t>– resolutions to a set of LB240 CIDs (part-7</a:t>
            </a:r>
            <a:r>
              <a:rPr lang="en-US" altLang="en-US" sz="1600" dirty="0" smtClean="0"/>
              <a:t>) (Ganesh) – to be completed next call. </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dirty="0" smtClean="0"/>
              <a:t>11-19-1733r0 </a:t>
            </a:r>
            <a:r>
              <a:rPr lang="en-US" altLang="en-US" sz="1400" dirty="0"/>
              <a:t>– resolutions to a set of LB240 CIDs (part-7</a:t>
            </a:r>
            <a:r>
              <a:rPr lang="en-US" altLang="en-US" sz="1400" dirty="0" smtClean="0"/>
              <a:t>) (Ganesh – 15 min, completion from Oct. 2</a:t>
            </a:r>
            <a:r>
              <a:rPr lang="en-US" altLang="en-US" sz="1400" baseline="30000" dirty="0" smtClean="0"/>
              <a:t>nd</a:t>
            </a:r>
            <a:r>
              <a:rPr lang="en-US" altLang="en-US" sz="1400" dirty="0" smtClean="0"/>
              <a:t> </a:t>
            </a:r>
            <a:endParaRPr lang="en-US" altLang="en-US" sz="1400" dirty="0"/>
          </a:p>
          <a:p>
            <a:pPr lvl="1" algn="just">
              <a:spcBef>
                <a:spcPct val="20000"/>
              </a:spcBef>
              <a:buFontTx/>
              <a:buChar char="•"/>
            </a:pPr>
            <a:r>
              <a:rPr lang="en-US" altLang="en-US" sz="1400" dirty="0" smtClean="0"/>
              <a:t>11-19-1368r2 -- resolutions to a set of LB240 CIDs (part-8) (Ganesh) – 35 min </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permits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9844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strike="sngStrike" dirty="0" smtClean="0"/>
              <a:t>Oct</a:t>
            </a:r>
            <a:r>
              <a:rPr lang="en-US" b="0" strike="sngStrike" dirty="0"/>
              <a:t>. 9th           </a:t>
            </a:r>
            <a:r>
              <a:rPr lang="en-US" b="0" strike="sngStrike" dirty="0" smtClean="0"/>
              <a:t>	(</a:t>
            </a:r>
            <a:r>
              <a:rPr lang="en-US" b="0" strike="sngStrike"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377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554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Sep. and Nov.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t>
            </a:r>
            <a:r>
              <a:rPr lang="en-US" b="0" dirty="0" smtClean="0"/>
              <a:t>assigned, </a:t>
            </a:r>
            <a:r>
              <a:rPr lang="en-US" dirty="0" smtClean="0">
                <a:solidFill>
                  <a:srgbClr val="FF0000"/>
                </a:solidFill>
              </a:rPr>
              <a:t>bold red </a:t>
            </a:r>
            <a:r>
              <a:rPr lang="en-US" b="0" dirty="0" smtClean="0"/>
              <a:t>are updates from last </a:t>
            </a:r>
            <a:r>
              <a:rPr lang="en-US" b="0" dirty="0" err="1" smtClean="0"/>
              <a:t>telecon</a:t>
            </a:r>
            <a:r>
              <a:rPr lang="en-US" b="0" dirty="0" smtClean="0"/>
              <a:t>)</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a:t>
            </a:r>
            <a:r>
              <a:rPr lang="en-US" b="1" dirty="0" smtClean="0">
                <a:solidFill>
                  <a:srgbClr val="FF0000"/>
                </a:solidFill>
              </a:rPr>
              <a:t>0 </a:t>
            </a:r>
            <a:r>
              <a:rPr lang="en-US" dirty="0" smtClean="0">
                <a:solidFill>
                  <a:srgbClr val="FF0000"/>
                </a:solidFill>
              </a:rPr>
              <a:t>(11)</a:t>
            </a:r>
            <a:endParaRPr lang="en-US" sz="2400" dirty="0">
              <a:solidFill>
                <a:srgbClr val="FF0000"/>
              </a:solidFill>
            </a:endParaRPr>
          </a:p>
          <a:p>
            <a:pPr marL="800100" lvl="1" indent="-342900">
              <a:buFont typeface="Arial" panose="020B0604020202020204" pitchFamily="34" charset="0"/>
              <a:buChar char="•"/>
            </a:pPr>
            <a:r>
              <a:rPr lang="en-US" dirty="0"/>
              <a:t>Ganesh </a:t>
            </a:r>
            <a:r>
              <a:rPr lang="en-US" dirty="0" smtClean="0"/>
              <a:t>– </a:t>
            </a:r>
            <a:r>
              <a:rPr lang="en-US" b="1" dirty="0" smtClean="0">
                <a:solidFill>
                  <a:srgbClr val="FF0000"/>
                </a:solidFill>
              </a:rPr>
              <a:t>15 </a:t>
            </a:r>
            <a:r>
              <a:rPr lang="en-US" dirty="0" smtClean="0">
                <a:solidFill>
                  <a:srgbClr val="FF0000"/>
                </a:solidFill>
              </a:rPr>
              <a:t>(23)</a:t>
            </a:r>
            <a:endParaRPr lang="en-US" sz="2400" dirty="0">
              <a:solidFill>
                <a:srgbClr val="FF0000"/>
              </a:solidFill>
            </a:endParaRPr>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a:t>
            </a:r>
            <a:r>
              <a:rPr lang="en-US" dirty="0" smtClean="0">
                <a:solidFill>
                  <a:srgbClr val="FF0000"/>
                </a:solidFill>
              </a:rPr>
              <a:t>191</a:t>
            </a:r>
            <a:r>
              <a:rPr lang="en-US" b="0" dirty="0" smtClean="0"/>
              <a:t>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4896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5754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11-19-1733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with the </a:t>
            </a:r>
            <a:r>
              <a:rPr lang="en-US" b="0" dirty="0"/>
              <a:t>resolutions depicted by document </a:t>
            </a:r>
            <a:r>
              <a:rPr lang="en-US" b="0" dirty="0" smtClean="0"/>
              <a:t>11-19-1733r0 for CID </a:t>
            </a:r>
            <a:r>
              <a:rPr lang="en-GB" b="0" dirty="0"/>
              <a:t>2013, 2115, </a:t>
            </a:r>
            <a:r>
              <a:rPr lang="en-GB" b="0" dirty="0" smtClean="0"/>
              <a:t>2128 and 2426.</a:t>
            </a:r>
            <a:endParaRPr lang="en-US" b="0" dirty="0"/>
          </a:p>
          <a:p>
            <a:pPr marL="0" indent="0"/>
            <a:endParaRPr lang="en-US" b="0" dirty="0" smtClean="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00641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11-19-1368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with the resolutions depicted by document 11-19-1368r4 </a:t>
            </a:r>
            <a:r>
              <a:rPr lang="en-US" b="0" dirty="0"/>
              <a:t>for CID 1432, </a:t>
            </a:r>
            <a:r>
              <a:rPr lang="en-US" b="0" dirty="0" smtClean="0"/>
              <a:t>1433, 2125</a:t>
            </a:r>
            <a:r>
              <a:rPr lang="en-US" b="0" dirty="0"/>
              <a:t>, 2126, 2127, </a:t>
            </a:r>
            <a:r>
              <a:rPr lang="en-US" b="0" dirty="0" smtClean="0"/>
              <a:t>2129 and 2130</a:t>
            </a:r>
            <a:r>
              <a:rPr lang="en-GB" b="0" dirty="0" smtClean="0"/>
              <a:t>.</a:t>
            </a:r>
            <a:endParaRPr lang="en-US" b="0" dirty="0" smtClean="0"/>
          </a:p>
          <a:p>
            <a:pPr marL="0" indent="0"/>
            <a:endParaRPr lang="en-US" b="0" dirty="0" smtClean="0"/>
          </a:p>
          <a:p>
            <a:pPr marL="0" indent="0"/>
            <a:r>
              <a:rPr lang="en-US" b="0" dirty="0" smtClean="0"/>
              <a:t>Results (Y/N/A): 10/0/1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850762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30354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79221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58688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15731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r>
              <a:rPr lang="en-US" altLang="en-US" sz="1800" b="0" dirty="0" smtClean="0"/>
              <a:t>).</a:t>
            </a:r>
          </a:p>
          <a:p>
            <a:pPr algn="just">
              <a:spcBef>
                <a:spcPct val="20000"/>
              </a:spcBef>
              <a:buFontTx/>
              <a:buChar char="•"/>
            </a:pPr>
            <a:r>
              <a:rPr lang="en-US" altLang="en-US" sz="1800" b="0" dirty="0" smtClean="0"/>
              <a:t>Review </a:t>
            </a:r>
            <a:r>
              <a:rPr lang="en-US" altLang="en-US" sz="1800" b="0" dirty="0" smtClean="0"/>
              <a:t>submissions:</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p>
          <a:p>
            <a:pPr lvl="1" algn="just">
              <a:spcBef>
                <a:spcPct val="20000"/>
              </a:spcBef>
              <a:buFontTx/>
              <a:buChar char="•"/>
            </a:pPr>
            <a:r>
              <a:rPr lang="en-US" sz="1400" dirty="0"/>
              <a:t>11-19-1584 CR Ranging Parameters field </a:t>
            </a:r>
            <a:r>
              <a:rPr lang="en-US" sz="1400" dirty="0" smtClean="0"/>
              <a:t>(Dibakar – 1hr) – as time </a:t>
            </a:r>
            <a:r>
              <a:rPr lang="en-US" sz="1400" dirty="0" smtClean="0"/>
              <a:t>permits</a:t>
            </a:r>
            <a:endParaRPr lang="en-US" sz="1400" dirty="0" smtClean="0"/>
          </a:p>
          <a:p>
            <a:pPr algn="just">
              <a:spcBef>
                <a:spcPct val="20000"/>
              </a:spcBef>
              <a:buFontTx/>
              <a:buChar char="•"/>
            </a:pPr>
            <a:r>
              <a:rPr lang="en-US" altLang="en-US" sz="1800" b="0" dirty="0"/>
              <a:t>Review </a:t>
            </a:r>
            <a:r>
              <a:rPr lang="en-US" altLang="en-US" sz="1800" b="0" dirty="0" smtClean="0"/>
              <a:t>progress and submission pipeline (special order – 7min)</a:t>
            </a:r>
            <a:endParaRPr lang="en-US" sz="1800" b="0" dirty="0" smtClean="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54148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0156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with the </a:t>
            </a:r>
            <a:r>
              <a:rPr lang="en-US" b="0" dirty="0"/>
              <a:t>resolutions depicted by document </a:t>
            </a:r>
            <a:r>
              <a:rPr lang="en-US" b="0" dirty="0" smtClean="0"/>
              <a:t>11-19-?r? </a:t>
            </a:r>
            <a:r>
              <a:rPr lang="en-US" b="0" dirty="0" smtClean="0"/>
              <a:t>for </a:t>
            </a:r>
            <a:r>
              <a:rPr lang="en-US" b="0" dirty="0" smtClean="0"/>
              <a:t>CIDs </a:t>
            </a:r>
            <a:r>
              <a:rPr lang="en-GB" b="0" dirty="0" smtClean="0"/>
              <a:t>?.</a:t>
            </a:r>
            <a:endParaRPr lang="en-US" b="0" dirty="0"/>
          </a:p>
          <a:p>
            <a:pPr marL="0" indent="0"/>
            <a:endParaRPr lang="en-US" b="0" dirty="0" smtClean="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240973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smtClean="0">
                <a:solidFill>
                  <a:srgbClr val="FF0000"/>
                </a:solidFill>
              </a:rPr>
              <a:t>247</a:t>
            </a:r>
            <a:r>
              <a:rPr lang="en-US" b="0" dirty="0" smtClean="0"/>
              <a:t> </a:t>
            </a:r>
            <a:r>
              <a:rPr lang="en-US" b="0" dirty="0" smtClean="0">
                <a:solidFill>
                  <a:schemeClr val="tx1"/>
                </a:solidFill>
              </a:rPr>
              <a:t>(</a:t>
            </a:r>
            <a:r>
              <a:rPr lang="en-US" b="0" dirty="0" smtClean="0">
                <a:solidFill>
                  <a:schemeClr val="tx1"/>
                </a:solidFill>
              </a:rPr>
              <a:t>266</a:t>
            </a:r>
            <a:r>
              <a:rPr lang="en-US" b="0" dirty="0">
                <a:solidFill>
                  <a:schemeClr val="tx1"/>
                </a:solidFill>
              </a:rPr>
              <a:t>)</a:t>
            </a:r>
            <a:endParaRPr lang="en-US" sz="2800" b="0" dirty="0">
              <a:solidFill>
                <a:schemeClr val="tx1"/>
              </a:solidFill>
            </a:endParaRPr>
          </a:p>
          <a:p>
            <a:pPr lvl="0">
              <a:buFont typeface="Arial" panose="020B0604020202020204" pitchFamily="34" charset="0"/>
              <a:buChar char="•"/>
            </a:pPr>
            <a:r>
              <a:rPr lang="en-US" b="0" dirty="0"/>
              <a:t>Remaining technical: </a:t>
            </a:r>
            <a:r>
              <a:rPr lang="en-US" b="0" dirty="0" smtClean="0">
                <a:solidFill>
                  <a:srgbClr val="FF0000"/>
                </a:solidFill>
              </a:rPr>
              <a:t>188</a:t>
            </a:r>
            <a:r>
              <a:rPr lang="en-US" b="0" dirty="0" smtClean="0"/>
              <a:t> (</a:t>
            </a:r>
            <a:r>
              <a:rPr lang="en-US" b="0" dirty="0" smtClean="0">
                <a:solidFill>
                  <a:schemeClr val="tx1"/>
                </a:solidFill>
              </a:rPr>
              <a:t>207)</a:t>
            </a:r>
            <a:endParaRPr lang="en-US" sz="2800" b="0" dirty="0">
              <a:solidFill>
                <a:schemeClr val="tx1"/>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87015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t>
            </a:r>
            <a:r>
              <a:rPr lang="en-US" b="0" dirty="0" smtClean="0"/>
              <a:t>assigned, </a:t>
            </a:r>
            <a:r>
              <a:rPr lang="en-US" dirty="0" smtClean="0">
                <a:solidFill>
                  <a:srgbClr val="FF0000"/>
                </a:solidFill>
              </a:rPr>
              <a:t>bold red </a:t>
            </a:r>
            <a:r>
              <a:rPr lang="en-US" b="0" dirty="0" smtClean="0"/>
              <a:t>are updates from last </a:t>
            </a:r>
            <a:r>
              <a:rPr lang="en-US" b="0" dirty="0" err="1" smtClean="0"/>
              <a:t>telecon</a:t>
            </a:r>
            <a:r>
              <a:rPr lang="en-US" b="0" dirty="0" smtClean="0"/>
              <a:t>)</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a:t>
            </a:r>
            <a:r>
              <a:rPr lang="en-US" b="1" dirty="0" smtClean="0">
                <a:solidFill>
                  <a:srgbClr val="FF0000"/>
                </a:solidFill>
              </a:rPr>
              <a:t>0 </a:t>
            </a:r>
            <a:r>
              <a:rPr lang="en-US" dirty="0" smtClean="0">
                <a:solidFill>
                  <a:srgbClr val="FF0000"/>
                </a:solidFill>
              </a:rPr>
              <a:t>(11)</a:t>
            </a:r>
            <a:endParaRPr lang="en-US" sz="2400" dirty="0">
              <a:solidFill>
                <a:srgbClr val="FF0000"/>
              </a:solidFill>
            </a:endParaRPr>
          </a:p>
          <a:p>
            <a:pPr marL="800100" lvl="1" indent="-342900">
              <a:buFont typeface="Arial" panose="020B0604020202020204" pitchFamily="34" charset="0"/>
              <a:buChar char="•"/>
            </a:pPr>
            <a:r>
              <a:rPr lang="en-US" dirty="0"/>
              <a:t>Ganesh </a:t>
            </a:r>
            <a:r>
              <a:rPr lang="en-US" dirty="0" smtClean="0"/>
              <a:t>– </a:t>
            </a:r>
            <a:r>
              <a:rPr lang="en-US" b="1" dirty="0" smtClean="0">
                <a:solidFill>
                  <a:srgbClr val="FF0000"/>
                </a:solidFill>
              </a:rPr>
              <a:t>15 </a:t>
            </a:r>
            <a:r>
              <a:rPr lang="en-US" dirty="0" smtClean="0">
                <a:solidFill>
                  <a:srgbClr val="FF0000"/>
                </a:solidFill>
              </a:rPr>
              <a:t>(23)</a:t>
            </a:r>
            <a:endParaRPr lang="en-US" sz="2400" dirty="0">
              <a:solidFill>
                <a:srgbClr val="FF0000"/>
              </a:solidFill>
            </a:endParaRPr>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a:t>
            </a:r>
            <a:r>
              <a:rPr lang="en-US" dirty="0" smtClean="0">
                <a:solidFill>
                  <a:srgbClr val="FF0000"/>
                </a:solidFill>
              </a:rPr>
              <a:t>191</a:t>
            </a:r>
            <a:r>
              <a:rPr lang="en-US" b="0" dirty="0" smtClean="0"/>
              <a:t>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3899750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sz="1600" dirty="0" smtClean="0"/>
              <a:t>11-19-1584 </a:t>
            </a:r>
            <a:r>
              <a:rPr lang="en-US" sz="1600" dirty="0"/>
              <a:t>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r>
              <a:rPr lang="nn-NO" altLang="en-US" sz="1600" dirty="0" smtClean="0"/>
              <a:t>)</a:t>
            </a:r>
          </a:p>
          <a:p>
            <a:pPr lvl="1" algn="just">
              <a:spcBef>
                <a:spcPct val="20000"/>
              </a:spcBef>
              <a:buFontTx/>
              <a:buChar char="•"/>
            </a:pPr>
            <a:r>
              <a:rPr lang="nn-NO" altLang="en-US" sz="1600" dirty="0" smtClean="0"/>
              <a:t>11-19-1723-01-00az-comment resolution for ftm overview (Girish)</a:t>
            </a:r>
            <a:endParaRPr lang="nn-NO" altLang="en-US" sz="1600" dirty="0" smtClean="0"/>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233889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814714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657428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2658763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8905674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17051</TotalTime>
  <Words>3006</Words>
  <Application>Microsoft Office PowerPoint</Application>
  <PresentationFormat>Widescreen</PresentationFormat>
  <Paragraphs>549</Paragraphs>
  <Slides>55</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11-19-1563</vt:lpstr>
      <vt:lpstr>CR Submission 11-19-1686</vt:lpstr>
      <vt:lpstr>Submission pipeline</vt:lpstr>
      <vt:lpstr>Submission Review</vt:lpstr>
      <vt:lpstr>AOB?</vt:lpstr>
      <vt:lpstr>Adjourn</vt:lpstr>
      <vt:lpstr>Teleconference Agenda Oct. 9th</vt:lpstr>
      <vt:lpstr>Next Telecons</vt:lpstr>
      <vt:lpstr>Current CID Resolution Status for LB240</vt:lpstr>
      <vt:lpstr>Current CID Resolution Status for LB240</vt:lpstr>
      <vt:lpstr>Review submissions</vt:lpstr>
      <vt:lpstr>CR Submission 11-19-1733</vt:lpstr>
      <vt:lpstr>CR Submission 11-19-1368</vt:lpstr>
      <vt:lpstr>Submission pipeline</vt:lpstr>
      <vt:lpstr>Submission Review</vt:lpstr>
      <vt:lpstr>AOB?</vt:lpstr>
      <vt:lpstr>Adjourn</vt:lpstr>
      <vt:lpstr>Teleconference Agenda Oct. 9th</vt:lpstr>
      <vt:lpstr>Review submissions</vt:lpstr>
      <vt:lpstr>CR Submission 11-19-?</vt:lpstr>
      <vt:lpstr>Current CID Resolution Status for LB240</vt:lpstr>
      <vt:lpstr>Current CID Resolution Status for LB240</vt:lpstr>
      <vt:lpstr>Submission pipeline</vt:lpstr>
      <vt:lpstr>Next Telecons</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136</cp:revision>
  <cp:lastPrinted>1601-01-01T00:00:00Z</cp:lastPrinted>
  <dcterms:created xsi:type="dcterms:W3CDTF">2018-08-06T10:28:59Z</dcterms:created>
  <dcterms:modified xsi:type="dcterms:W3CDTF">2019-10-16T16:12:18Z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