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42" r:id="rId18"/>
    <p:sldId id="338" r:id="rId19"/>
    <p:sldId id="339" r:id="rId20"/>
    <p:sldId id="343" r:id="rId21"/>
    <p:sldId id="314" r:id="rId22"/>
    <p:sldId id="344" r:id="rId23"/>
    <p:sldId id="337" r:id="rId24"/>
    <p:sldId id="313" r:id="rId25"/>
    <p:sldId id="289" r:id="rId26"/>
    <p:sldId id="290" r:id="rId27"/>
    <p:sldId id="315" r:id="rId28"/>
    <p:sldId id="312" r:id="rId29"/>
    <p:sldId id="259" r:id="rId30"/>
    <p:sldId id="260" r:id="rId31"/>
    <p:sldId id="261" r:id="rId32"/>
    <p:sldId id="262" r:id="rId33"/>
    <p:sldId id="263" r:id="rId34"/>
    <p:sldId id="26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42"/>
            <p14:sldId id="338"/>
            <p14:sldId id="339"/>
            <p14:sldId id="343"/>
            <p14:sldId id="314"/>
            <p14:sldId id="344"/>
            <p14:sldId id="337"/>
            <p14:sldId id="313"/>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4660"/>
  </p:normalViewPr>
  <p:slideViewPr>
    <p:cSldViewPr>
      <p:cViewPr>
        <p:scale>
          <a:sx n="125" d="100"/>
          <a:sy n="125" d="100"/>
        </p:scale>
        <p:origin x="564"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802.11-19/1712r2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Sep. – Nov.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2019-10-01</a:t>
            </a:r>
            <a:endParaRPr lang="en-GB" sz="2000" b="0" dirty="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4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Ad hoc announcement and dates (2 min)</a:t>
            </a:r>
          </a:p>
          <a:p>
            <a:pPr algn="just">
              <a:spcBef>
                <a:spcPct val="20000"/>
              </a:spcBef>
              <a:buFontTx/>
              <a:buChar char="•"/>
            </a:pPr>
            <a:r>
              <a:rPr lang="en-US" altLang="en-US" sz="1800" b="0" dirty="0" smtClean="0"/>
              <a:t>Status review of outstanding CIDs (8 min)</a:t>
            </a:r>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b="0" dirty="0" smtClean="0"/>
              <a:t>11-19-1563R1 </a:t>
            </a:r>
            <a:r>
              <a:rPr lang="en-US" altLang="en-US" sz="1400" b="0" dirty="0"/>
              <a:t>CR for Miscellaneous CIDs in LB240_part </a:t>
            </a:r>
            <a:r>
              <a:rPr lang="en-US" altLang="en-US" sz="1400" b="0" dirty="0" smtClean="0"/>
              <a:t>2 (</a:t>
            </a:r>
            <a:r>
              <a:rPr lang="en-US" altLang="en-US" sz="1400" b="0" dirty="0" smtClean="0"/>
              <a:t>Feng – 30min)</a:t>
            </a:r>
            <a:endParaRPr lang="en-US" altLang="en-US" sz="1400" b="0" dirty="0" smtClean="0"/>
          </a:p>
          <a:p>
            <a:pPr lvl="1" algn="just">
              <a:spcBef>
                <a:spcPct val="20000"/>
              </a:spcBef>
              <a:buFontTx/>
              <a:buChar char="•"/>
            </a:pPr>
            <a:r>
              <a:rPr lang="en-US" altLang="en-US" sz="1400" dirty="0"/>
              <a:t>11-19-1686r0 – resolutions to a set of LB240 CIDs (part-7</a:t>
            </a:r>
            <a:r>
              <a:rPr lang="en-US" altLang="en-US" sz="1400" dirty="0" smtClean="0"/>
              <a:t>) (</a:t>
            </a:r>
            <a:r>
              <a:rPr lang="en-US" altLang="en-US" sz="1400" dirty="0" smtClean="0"/>
              <a:t>Ganesh – 40min)</a:t>
            </a:r>
            <a:endParaRPr lang="en-US" altLang="en-US" sz="1400" dirty="0"/>
          </a:p>
          <a:p>
            <a:pPr lvl="1" algn="just">
              <a:spcBef>
                <a:spcPct val="20000"/>
              </a:spcBef>
              <a:buFontTx/>
              <a:buChar char="•"/>
            </a:pPr>
            <a:r>
              <a:rPr lang="en-US" altLang="en-US" sz="1400" strike="sngStrike" dirty="0" smtClean="0"/>
              <a:t>11-19-1368r2 -- resolutions to a set of LB240 CIDs (part-8) (Ganesh)</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endParaRPr lang="en-US" altLang="en-US" sz="1400" dirty="0" smtClean="0"/>
          </a:p>
          <a:p>
            <a:pPr lvl="1" algn="just">
              <a:spcBef>
                <a:spcPct val="20000"/>
              </a:spcBef>
              <a:buFontTx/>
              <a:buChar char="•"/>
            </a:pPr>
            <a:r>
              <a:rPr lang="en-US" sz="1400" dirty="0"/>
              <a:t>11-19-1584 CR Ranging Parameters field </a:t>
            </a:r>
            <a:r>
              <a:rPr lang="en-US" sz="1400" dirty="0" smtClean="0"/>
              <a:t>(</a:t>
            </a:r>
            <a:r>
              <a:rPr lang="en-US" sz="1400" dirty="0" smtClean="0"/>
              <a:t>Dibakar – 1hr) </a:t>
            </a:r>
            <a:r>
              <a:rPr lang="en-US" sz="1400" dirty="0" smtClean="0"/>
              <a:t>–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2nd          </a:t>
            </a:r>
            <a:r>
              <a:rPr lang="en-US" b="0" dirty="0" smtClean="0"/>
              <a:t>	(</a:t>
            </a:r>
            <a:r>
              <a:rPr lang="en-US" b="0" dirty="0"/>
              <a:t>Wednesday), 13:00 ET – 14:30 </a:t>
            </a:r>
            <a:r>
              <a:rPr lang="en-US" b="0" dirty="0" smtClean="0"/>
              <a:t>ET</a:t>
            </a:r>
          </a:p>
          <a:p>
            <a:pPr>
              <a:buFont typeface="Arial" panose="020B0604020202020204" pitchFamily="34" charset="0"/>
              <a:buChar char="•"/>
            </a:pPr>
            <a:r>
              <a:rPr lang="en-US" b="0" dirty="0" smtClean="0"/>
              <a:t>Oct</a:t>
            </a:r>
            <a:r>
              <a:rPr lang="en-US" b="0" dirty="0"/>
              <a:t>. 9th           </a:t>
            </a:r>
            <a:r>
              <a:rPr lang="en-US" b="0" dirty="0" smtClean="0"/>
              <a:t>	(</a:t>
            </a:r>
            <a:r>
              <a:rPr lang="en-US" b="0"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assigned):</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- 11</a:t>
            </a:r>
            <a:endParaRPr lang="en-US" sz="2400" dirty="0"/>
          </a:p>
          <a:p>
            <a:pPr marL="800100" lvl="1" indent="-342900">
              <a:buFont typeface="Arial" panose="020B0604020202020204" pitchFamily="34" charset="0"/>
              <a:buChar char="•"/>
            </a:pPr>
            <a:r>
              <a:rPr lang="en-US" dirty="0"/>
              <a:t>Ganesh </a:t>
            </a:r>
            <a:r>
              <a:rPr lang="en-US" dirty="0" smtClean="0"/>
              <a:t>- 23</a:t>
            </a:r>
            <a:endParaRPr lang="en-US" sz="2400" dirty="0"/>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11-19-1563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a:t>
            </a:r>
            <a:r>
              <a:rPr lang="en-US" b="0" dirty="0" smtClean="0"/>
              <a:t>1563</a:t>
            </a:r>
            <a:r>
              <a:rPr lang="en-US" b="0" dirty="0" smtClean="0"/>
              <a:t>r2 </a:t>
            </a:r>
            <a:r>
              <a:rPr lang="en-US" b="0" dirty="0" smtClean="0"/>
              <a:t>for </a:t>
            </a:r>
            <a:r>
              <a:rPr lang="en-US" b="0" dirty="0" smtClean="0"/>
              <a:t>CID </a:t>
            </a:r>
            <a:r>
              <a:rPr lang="en-GB" b="0" dirty="0" smtClean="0"/>
              <a:t>1586</a:t>
            </a:r>
            <a:r>
              <a:rPr lang="en-GB" b="0" dirty="0"/>
              <a:t>, 1341, 2483, 1380 and 2312.</a:t>
            </a:r>
            <a:endParaRPr lang="en-US" b="0" dirty="0"/>
          </a:p>
          <a:p>
            <a:pPr marL="0" indent="0"/>
            <a:endParaRPr lang="en-US" b="0" dirty="0" smtClean="0"/>
          </a:p>
          <a:p>
            <a:pPr marL="0" indent="0"/>
            <a:r>
              <a:rPr lang="en-US" b="0" dirty="0" smtClean="0"/>
              <a:t>Results </a:t>
            </a:r>
            <a:r>
              <a:rPr lang="en-US" b="0" dirty="0" smtClean="0"/>
              <a:t>(Y/N/A</a:t>
            </a:r>
            <a:r>
              <a:rPr lang="en-US" b="0" dirty="0" smtClean="0"/>
              <a:t>):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11-19-1686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a:t>
            </a:r>
            <a:r>
              <a:rPr lang="en-US" b="0" dirty="0" smtClean="0"/>
              <a:t>1686</a:t>
            </a:r>
            <a:r>
              <a:rPr lang="en-US" b="0" dirty="0" smtClean="0"/>
              <a:t>r1 </a:t>
            </a:r>
            <a:r>
              <a:rPr lang="en-US" b="0" dirty="0" smtClean="0"/>
              <a:t>for </a:t>
            </a:r>
            <a:r>
              <a:rPr lang="en-US" b="0" dirty="0"/>
              <a:t>CID 1143, 1693, 1698, 1916, 1764, 1781, 1911, </a:t>
            </a:r>
            <a:r>
              <a:rPr lang="en-US" b="0" dirty="0" smtClean="0"/>
              <a:t>1915.</a:t>
            </a:r>
            <a:endParaRPr lang="en-US" b="0" dirty="0"/>
          </a:p>
          <a:p>
            <a:pPr marL="0" indent="0"/>
            <a:endParaRPr lang="en-US" b="0" dirty="0" smtClean="0"/>
          </a:p>
          <a:p>
            <a:pPr marL="0" indent="0"/>
            <a:r>
              <a:rPr lang="en-US" b="0" dirty="0" smtClean="0"/>
              <a:t>Results </a:t>
            </a:r>
            <a:r>
              <a:rPr lang="en-US" b="0" dirty="0" smtClean="0"/>
              <a:t>(Y/N/A</a:t>
            </a:r>
            <a:r>
              <a:rPr lang="en-US" b="0" dirty="0" smtClean="0"/>
              <a:t>):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92284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11-19-1686r0 </a:t>
            </a:r>
            <a:r>
              <a:rPr lang="en-US" altLang="en-US" sz="1600" dirty="0"/>
              <a:t>– resolutions to a set of LB240 CIDs (part-7</a:t>
            </a:r>
            <a:r>
              <a:rPr lang="en-US" altLang="en-US" sz="1600" dirty="0" smtClean="0"/>
              <a:t>) (Ganesh</a:t>
            </a:r>
            <a:r>
              <a:rPr lang="en-US" altLang="en-US" sz="1600" dirty="0" smtClean="0"/>
              <a:t>) – to be completed next call. </a:t>
            </a:r>
            <a:endParaRPr lang="en-US" altLang="en-US" sz="1600" dirty="0"/>
          </a:p>
          <a:p>
            <a:pPr lvl="1" algn="just">
              <a:spcBef>
                <a:spcPct val="20000"/>
              </a:spcBef>
              <a:buFontTx/>
              <a:buChar char="•"/>
            </a:pPr>
            <a:r>
              <a:rPr lang="en-US" altLang="en-US" sz="1600" dirty="0"/>
              <a:t>11-19-1368r2 -- resolutions to a set of LB240 CIDs (</a:t>
            </a:r>
            <a:r>
              <a:rPr lang="en-US" altLang="en-US" sz="1600" dirty="0" smtClean="0"/>
              <a:t>part-8) (Ganesh)</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Sep. and Nov.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14304</TotalTime>
  <Words>2031</Words>
  <Application>Microsoft Office PowerPoint</Application>
  <PresentationFormat>Widescreen</PresentationFormat>
  <Paragraphs>362</Paragraphs>
  <Slides>34</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 Unicode MS</vt:lpstr>
      <vt:lpstr>MS Gothic</vt: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Resulting Telecons</vt:lpstr>
      <vt:lpstr>Current CID Resolution Status for LB240</vt:lpstr>
      <vt:lpstr>Current CID Resolution Status for LB240</vt:lpstr>
      <vt:lpstr>Review submissions</vt:lpstr>
      <vt:lpstr>CR Submission 11-19-1563</vt:lpstr>
      <vt:lpstr>CR Submission 11-19-1686</vt:lpstr>
      <vt:lpstr>Submission pipeline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123</cp:revision>
  <cp:lastPrinted>1601-01-01T00:00:00Z</cp:lastPrinted>
  <dcterms:created xsi:type="dcterms:W3CDTF">2018-08-06T10:28:59Z</dcterms:created>
  <dcterms:modified xsi:type="dcterms:W3CDTF">2019-10-02T19:03:07Z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2019-10-02 19:03:07Z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