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40" r:id="rId16"/>
    <p:sldId id="341" r:id="rId17"/>
    <p:sldId id="338" r:id="rId18"/>
    <p:sldId id="339" r:id="rId19"/>
    <p:sldId id="337" r:id="rId20"/>
    <p:sldId id="314" r:id="rId21"/>
    <p:sldId id="313" r:id="rId22"/>
    <p:sldId id="289" r:id="rId23"/>
    <p:sldId id="290" r:id="rId24"/>
    <p:sldId id="315" r:id="rId25"/>
    <p:sldId id="312" r:id="rId26"/>
    <p:sldId id="259" r:id="rId27"/>
    <p:sldId id="260" r:id="rId28"/>
    <p:sldId id="261" r:id="rId29"/>
    <p:sldId id="262" r:id="rId30"/>
    <p:sldId id="263" r:id="rId31"/>
    <p:sldId id="264"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Oct. 2nd Telecon" id="{C39A0ACE-7902-4CA4-A7DB-9FF67058AA84}">
          <p14:sldIdLst>
            <p14:sldId id="336"/>
            <p14:sldId id="340"/>
            <p14:sldId id="341"/>
            <p14:sldId id="338"/>
            <p14:sldId id="339"/>
            <p14:sldId id="337"/>
            <p14:sldId id="314"/>
            <p14:sldId id="313"/>
            <p14:sldId id="289"/>
            <p14:sldId id="290"/>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35" autoAdjust="0"/>
    <p:restoredTop sz="94660"/>
  </p:normalViewPr>
  <p:slideViewPr>
    <p:cSldViewPr>
      <p:cViewPr varScale="1">
        <p:scale>
          <a:sx n="116" d="100"/>
          <a:sy n="116" d="100"/>
        </p:scale>
        <p:origin x="396"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802.11-19/1712r0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poll-vote?p=33900008&amp;t=33900008&amp;f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Sep</a:t>
            </a:r>
            <a:r>
              <a:rPr lang="en-US" altLang="en-US" dirty="0" smtClean="0"/>
              <a:t>. – Nov. </a:t>
            </a:r>
            <a:r>
              <a:rPr lang="en-US" altLang="en-US" dirty="0" smtClean="0"/>
              <a:t>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2019-10-01</a:t>
            </a:r>
            <a:endParaRPr lang="en-GB" sz="2000" b="0" dirty="0"/>
          </a:p>
        </p:txBody>
      </p:sp>
      <p:sp>
        <p:nvSpPr>
          <p:cNvPr id="6" name="Date Placeholder 3"/>
          <p:cNvSpPr>
            <a:spLocks noGrp="1"/>
          </p:cNvSpPr>
          <p:nvPr>
            <p:ph type="dt" idx="10"/>
          </p:nvPr>
        </p:nvSpPr>
        <p:spPr/>
        <p:txBody>
          <a:bodyPr/>
          <a:lstStyle/>
          <a:p>
            <a:r>
              <a:rPr lang="en-US" smtClean="0"/>
              <a:t>Oct.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4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t>
            </a:r>
            <a:r>
              <a:rPr lang="en-US" altLang="en-US" dirty="0" smtClean="0">
                <a:solidFill>
                  <a:schemeClr val="tx2"/>
                </a:solidFill>
              </a:rPr>
              <a:t>Oct. 2</a:t>
            </a:r>
            <a:r>
              <a:rPr lang="en-US" altLang="en-US" baseline="30000" dirty="0" smtClean="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altLang="en-US" sz="1800" b="0" dirty="0">
                <a:hlinkClick r:id="rId2"/>
              </a:rPr>
              <a:t>akasher@qti.qualcom.com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Ad hoc announcement and dates (2 min)</a:t>
            </a:r>
          </a:p>
          <a:p>
            <a:pPr algn="just">
              <a:spcBef>
                <a:spcPct val="20000"/>
              </a:spcBef>
              <a:buFontTx/>
              <a:buChar char="•"/>
            </a:pPr>
            <a:r>
              <a:rPr lang="en-US" altLang="en-US" sz="1800" b="0" dirty="0" smtClean="0"/>
              <a:t>Status review of outstanding CIDs (8 min)</a:t>
            </a:r>
          </a:p>
          <a:p>
            <a:pPr algn="just">
              <a:spcBef>
                <a:spcPct val="20000"/>
              </a:spcBef>
              <a:buFontTx/>
              <a:buChar char="•"/>
            </a:pPr>
            <a:r>
              <a:rPr lang="en-US" altLang="en-US" sz="1800" b="0" dirty="0" smtClean="0"/>
              <a:t>Review submissions:</a:t>
            </a:r>
          </a:p>
          <a:p>
            <a:pPr lvl="1" algn="just">
              <a:spcBef>
                <a:spcPct val="20000"/>
              </a:spcBef>
              <a:buFontTx/>
              <a:buChar char="•"/>
            </a:pPr>
            <a:r>
              <a:rPr lang="en-US" altLang="en-US" sz="1400" b="0" dirty="0" smtClean="0"/>
              <a:t>11-19-1563R1 </a:t>
            </a:r>
            <a:r>
              <a:rPr lang="en-US" altLang="en-US" sz="1400" b="0" dirty="0"/>
              <a:t>CR for Miscellaneous CIDs in LB240_part </a:t>
            </a:r>
            <a:r>
              <a:rPr lang="en-US" altLang="en-US" sz="1400" b="0" dirty="0" smtClean="0"/>
              <a:t>2 (Feng)</a:t>
            </a:r>
          </a:p>
          <a:p>
            <a:pPr lvl="1" algn="just">
              <a:spcBef>
                <a:spcPct val="20000"/>
              </a:spcBef>
              <a:buFontTx/>
              <a:buChar char="•"/>
            </a:pPr>
            <a:r>
              <a:rPr lang="en-US" altLang="en-US" sz="1400" dirty="0"/>
              <a:t>11-19-1686r0 – resolutions to a set of LB240 CIDs (part-7</a:t>
            </a:r>
            <a:r>
              <a:rPr lang="en-US" altLang="en-US" sz="1400" dirty="0" smtClean="0"/>
              <a:t>) (Ganesh)</a:t>
            </a:r>
            <a:endParaRPr lang="en-US" altLang="en-US" sz="1400" dirty="0"/>
          </a:p>
          <a:p>
            <a:pPr lvl="1" algn="just">
              <a:spcBef>
                <a:spcPct val="20000"/>
              </a:spcBef>
              <a:buFontTx/>
              <a:buChar char="•"/>
            </a:pPr>
            <a:r>
              <a:rPr lang="en-US" altLang="en-US" sz="1400" dirty="0"/>
              <a:t>11-19-1368r2 -- resolutions to a set of LB240 CIDs (</a:t>
            </a:r>
            <a:r>
              <a:rPr lang="en-US" altLang="en-US" sz="1400" dirty="0" smtClean="0"/>
              <a:t>part-8) (Ganesh)</a:t>
            </a:r>
          </a:p>
          <a:p>
            <a:pPr lvl="1" algn="just">
              <a:spcBef>
                <a:spcPct val="20000"/>
              </a:spcBef>
              <a:buFontTx/>
              <a:buChar char="•"/>
            </a:pPr>
            <a:r>
              <a:rPr lang="en-US" altLang="en-US" sz="1400" dirty="0" smtClean="0"/>
              <a:t>11-19-1572r4</a:t>
            </a:r>
            <a:r>
              <a:rPr lang="en-US" altLang="en-US" sz="1400" dirty="0"/>
              <a:t>, Secure-LTF: Unintentional Beamforming Problem and A Solution </a:t>
            </a:r>
            <a:r>
              <a:rPr lang="en-US" altLang="en-US" sz="1400" dirty="0" smtClean="0"/>
              <a:t>Proposal (</a:t>
            </a:r>
            <a:r>
              <a:rPr lang="en-US" altLang="en-US" sz="1400" dirty="0" err="1" smtClean="0"/>
              <a:t>Rethna</a:t>
            </a:r>
            <a:r>
              <a:rPr lang="en-US" altLang="en-US" sz="1400" dirty="0" smtClean="0"/>
              <a:t>)</a:t>
            </a:r>
          </a:p>
          <a:p>
            <a:pPr lvl="1" algn="just">
              <a:spcBef>
                <a:spcPct val="20000"/>
              </a:spcBef>
              <a:buFontTx/>
              <a:buChar char="•"/>
            </a:pPr>
            <a:r>
              <a:rPr lang="en-US" sz="1400" dirty="0"/>
              <a:t>11-19-1584 CR Ranging Parameters field </a:t>
            </a:r>
            <a:r>
              <a:rPr lang="en-US" sz="1400" dirty="0" smtClean="0"/>
              <a:t>(Dibakar) – as time permits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t>
            </a:r>
            <a:r>
              <a:rPr lang="en-US" altLang="en-US" dirty="0" smtClean="0">
                <a:solidFill>
                  <a:schemeClr val="tx2"/>
                </a:solidFill>
              </a:rPr>
              <a:t>Oct. 2</a:t>
            </a:r>
            <a:r>
              <a:rPr lang="en-US" altLang="en-US" baseline="30000" dirty="0" smtClean="0">
                <a:solidFill>
                  <a:schemeClr val="tx2"/>
                </a:solidFill>
              </a:rPr>
              <a:t>nd</a:t>
            </a:r>
            <a:r>
              <a:rPr lang="en-US" altLang="en-US" dirty="0">
                <a:solidFill>
                  <a:schemeClr val="tx2"/>
                </a:solidFill>
              </a:rPr>
              <a:t> </a:t>
            </a:r>
            <a:r>
              <a:rPr lang="en-US" altLang="en-US" dirty="0" smtClean="0">
                <a:solidFill>
                  <a:schemeClr val="tx2"/>
                </a:solidFill>
              </a:rPr>
              <a:t>(con.)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endParaRPr lang="en-US" sz="1800" b="0" dirty="0" smtClean="0"/>
          </a:p>
          <a:p>
            <a:pPr algn="just">
              <a:spcBef>
                <a:spcPct val="20000"/>
              </a:spcBef>
              <a:buFontTx/>
              <a:buChar char="•"/>
            </a:pPr>
            <a:r>
              <a:rPr lang="en-US" sz="1800" b="0" dirty="0" smtClean="0"/>
              <a:t>Review </a:t>
            </a:r>
            <a:r>
              <a:rPr lang="en-US" sz="1800" b="0" dirty="0"/>
              <a:t>submission </a:t>
            </a:r>
            <a:r>
              <a:rPr lang="en-US" sz="1800" b="0" dirty="0" smtClean="0"/>
              <a:t>pipeline</a:t>
            </a:r>
            <a:r>
              <a:rPr lang="en-US" sz="1800" b="0" dirty="0"/>
              <a:t> </a:t>
            </a:r>
            <a:r>
              <a:rPr lang="en-US" sz="1800" b="0" dirty="0" smtClean="0"/>
              <a:t>(5 min) </a:t>
            </a:r>
            <a:endParaRPr lang="en-US" altLang="en-US" sz="1400" b="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5118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announcement</a:t>
            </a:r>
            <a:endParaRPr lang="en-US" dirty="0"/>
          </a:p>
        </p:txBody>
      </p:sp>
      <p:sp>
        <p:nvSpPr>
          <p:cNvPr id="3" name="Content Placeholder 2"/>
          <p:cNvSpPr>
            <a:spLocks noGrp="1"/>
          </p:cNvSpPr>
          <p:nvPr>
            <p:ph idx="1"/>
          </p:nvPr>
        </p:nvSpPr>
        <p:spPr>
          <a:xfrm>
            <a:off x="914401" y="1628801"/>
            <a:ext cx="10361084" cy="4465614"/>
          </a:xfrm>
        </p:spPr>
        <p:txBody>
          <a:bodyPr/>
          <a:lstStyle/>
          <a:p>
            <a:pPr>
              <a:buFont typeface="Arial" panose="020B0604020202020204" pitchFamily="34" charset="0"/>
              <a:buChar char="•"/>
            </a:pPr>
            <a:r>
              <a:rPr lang="en-US" dirty="0" smtClean="0"/>
              <a:t>When:</a:t>
            </a:r>
          </a:p>
          <a:p>
            <a:pPr lvl="1">
              <a:buFont typeface="Arial" panose="020B0604020202020204" pitchFamily="34" charset="0"/>
              <a:buChar char="•"/>
            </a:pPr>
            <a:r>
              <a:rPr lang="en-US" b="0" dirty="0" smtClean="0"/>
              <a:t>Nov</a:t>
            </a:r>
            <a:r>
              <a:rPr lang="en-US" b="0" dirty="0"/>
              <a:t>. 6 </a:t>
            </a:r>
            <a:r>
              <a:rPr lang="en-US" b="0" dirty="0" smtClean="0"/>
              <a:t>- 8 </a:t>
            </a:r>
            <a:r>
              <a:rPr lang="en-US" b="0" dirty="0"/>
              <a:t>(</a:t>
            </a:r>
            <a:r>
              <a:rPr lang="en-US" b="0" dirty="0" smtClean="0"/>
              <a:t>Wed. - Friday), 9:00 </a:t>
            </a:r>
            <a:r>
              <a:rPr lang="en-US" b="0" dirty="0"/>
              <a:t>– 17:30 on all days.</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Where:</a:t>
            </a:r>
          </a:p>
          <a:p>
            <a:pPr lvl="1">
              <a:buFont typeface="Arial" panose="020B0604020202020204" pitchFamily="34" charset="0"/>
              <a:buChar char="•"/>
            </a:pPr>
            <a:r>
              <a:rPr lang="en-US" b="0" dirty="0" smtClean="0"/>
              <a:t>250 </a:t>
            </a:r>
            <a:r>
              <a:rPr lang="en-US" b="0" dirty="0"/>
              <a:t>S. Mathilda Ave, Sunnyvale, CA 94086 USA, sponsored by Apple</a:t>
            </a:r>
            <a:r>
              <a:rPr lang="en-US" b="0" dirty="0" smtClean="0"/>
              <a:t>.</a:t>
            </a:r>
          </a:p>
          <a:p>
            <a:pPr>
              <a:buFont typeface="Arial" panose="020B0604020202020204" pitchFamily="34" charset="0"/>
              <a:buChar char="•"/>
            </a:pPr>
            <a:endParaRPr lang="en-US" b="0" dirty="0"/>
          </a:p>
          <a:p>
            <a:pPr>
              <a:buFont typeface="Arial" panose="020B0604020202020204" pitchFamily="34" charset="0"/>
              <a:buChar char="•"/>
            </a:pPr>
            <a:r>
              <a:rPr lang="en-US" b="0" dirty="0" smtClean="0"/>
              <a:t>Please register your attendance by responding ‘Yes’ to the poll:</a:t>
            </a:r>
          </a:p>
          <a:p>
            <a:pPr lvl="1">
              <a:buFont typeface="Arial" panose="020B0604020202020204" pitchFamily="34" charset="0"/>
              <a:buChar char="•"/>
            </a:pPr>
            <a:r>
              <a:rPr lang="en-US" u="sng" dirty="0">
                <a:hlinkClick r:id="rId2"/>
              </a:rPr>
              <a:t>https://mentor.ieee.org/802.11/poll-vote?p=33900008&amp;t=33900008&amp;fc</a:t>
            </a:r>
            <a:r>
              <a:rPr lang="en-US" dirty="0"/>
              <a:t> </a:t>
            </a:r>
            <a:endParaRPr lang="en-US" dirty="0" smtClean="0"/>
          </a:p>
          <a:p>
            <a:pPr lvl="1">
              <a:buFont typeface="Arial" panose="020B0604020202020204" pitchFamily="34" charset="0"/>
              <a:buChar char="•"/>
            </a:pPr>
            <a:r>
              <a:rPr lang="en-US" b="0" dirty="0" smtClean="0"/>
              <a:t>The </a:t>
            </a:r>
            <a:r>
              <a:rPr lang="en-US" b="0" dirty="0"/>
              <a:t>poll has no bearing on voting status and WG membership</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33860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266 </a:t>
            </a:r>
            <a:endParaRPr lang="en-US" sz="2800" b="0" dirty="0">
              <a:solidFill>
                <a:srgbClr val="FF0000"/>
              </a:solidFill>
            </a:endParaRPr>
          </a:p>
          <a:p>
            <a:pPr lvl="0">
              <a:buFont typeface="Arial" panose="020B0604020202020204" pitchFamily="34" charset="0"/>
              <a:buChar char="•"/>
            </a:pPr>
            <a:r>
              <a:rPr lang="en-US" b="0" dirty="0"/>
              <a:t>Remaining technical: </a:t>
            </a:r>
            <a:r>
              <a:rPr lang="en-US" b="0" dirty="0" smtClean="0">
                <a:solidFill>
                  <a:srgbClr val="FF0000"/>
                </a:solidFill>
              </a:rPr>
              <a:t>207</a:t>
            </a:r>
            <a:endParaRPr lang="en-US" sz="2800" b="0" dirty="0">
              <a:solidFill>
                <a:srgbClr val="FF0000"/>
              </a:solidFill>
            </a:endParaRPr>
          </a:p>
          <a:p>
            <a:pPr lvl="0">
              <a:buFont typeface="Arial" panose="020B0604020202020204" pitchFamily="34" charset="0"/>
              <a:buChar char="•"/>
            </a:pPr>
            <a:r>
              <a:rPr lang="en-US" b="0" dirty="0"/>
              <a:t>Remaining unresolved editorials (identified by commenter as E): </a:t>
            </a:r>
            <a:r>
              <a:rPr lang="en-US" b="0" dirty="0" smtClean="0"/>
              <a:t>50</a:t>
            </a:r>
            <a:endParaRPr lang="en-US" sz="2800" b="0" dirty="0"/>
          </a:p>
          <a:p>
            <a:pPr lvl="0">
              <a:buFont typeface="Arial" panose="020B0604020202020204" pitchFamily="34" charset="0"/>
              <a:buChar char="•"/>
            </a:pPr>
            <a:r>
              <a:rPr lang="en-US" b="0" dirty="0"/>
              <a:t>Remaining unresolved general </a:t>
            </a:r>
            <a:r>
              <a:rPr lang="en-US" b="0" dirty="0" smtClean="0"/>
              <a:t>: 9</a:t>
            </a:r>
            <a:endParaRPr lang="en-US" sz="2800" b="0" dirty="0"/>
          </a:p>
          <a:p>
            <a:pPr lvl="0">
              <a:buFont typeface="Arial" panose="020B0604020202020204" pitchFamily="34" charset="0"/>
              <a:buChar char="•"/>
            </a:pPr>
            <a:r>
              <a:rPr lang="en-US" b="0" dirty="0"/>
              <a:t>Remaining unresolved technical </a:t>
            </a:r>
            <a:r>
              <a:rPr lang="en-US" b="0" dirty="0" smtClean="0"/>
              <a:t>without an assignee</a:t>
            </a:r>
            <a:r>
              <a:rPr lang="en-US" b="0" dirty="0"/>
              <a:t>: </a:t>
            </a:r>
            <a:r>
              <a:rPr lang="en-US" b="0" dirty="0" smtClean="0"/>
              <a:t>40</a:t>
            </a:r>
            <a:endParaRPr lang="en-US" sz="2800" b="0" dirty="0"/>
          </a:p>
          <a:p>
            <a:pPr lvl="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894056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smtClean="0"/>
              <a:t>Assignees </a:t>
            </a:r>
            <a:r>
              <a:rPr lang="en-US" b="0" dirty="0"/>
              <a:t>with major unresolved batches (anything above 10 unresolved assigned):</a:t>
            </a:r>
            <a:endParaRPr lang="en-US" sz="2800" b="0" dirty="0"/>
          </a:p>
          <a:p>
            <a:pPr marL="800100" lvl="1" indent="-342900">
              <a:buFont typeface="Arial" panose="020B0604020202020204" pitchFamily="34" charset="0"/>
              <a:buChar char="•"/>
            </a:pPr>
            <a:r>
              <a:rPr lang="en-US" dirty="0" smtClean="0"/>
              <a:t>Assaf - </a:t>
            </a:r>
            <a:r>
              <a:rPr lang="en-US" dirty="0"/>
              <a:t>13</a:t>
            </a:r>
            <a:endParaRPr lang="en-US" sz="2400" dirty="0"/>
          </a:p>
          <a:p>
            <a:pPr marL="800100" lvl="1" indent="-342900">
              <a:buFont typeface="Arial" panose="020B0604020202020204" pitchFamily="34" charset="0"/>
              <a:buChar char="•"/>
            </a:pPr>
            <a:r>
              <a:rPr lang="en-US" dirty="0" err="1"/>
              <a:t>Debashish</a:t>
            </a:r>
            <a:r>
              <a:rPr lang="en-US" dirty="0"/>
              <a:t> </a:t>
            </a:r>
            <a:r>
              <a:rPr lang="en-US" dirty="0" smtClean="0"/>
              <a:t>- 20</a:t>
            </a:r>
            <a:endParaRPr lang="en-US" sz="2400" dirty="0"/>
          </a:p>
          <a:p>
            <a:pPr marL="800100" lvl="1" indent="-342900">
              <a:buFont typeface="Arial" panose="020B0604020202020204" pitchFamily="34" charset="0"/>
              <a:buChar char="•"/>
            </a:pPr>
            <a:r>
              <a:rPr lang="en-US" dirty="0"/>
              <a:t>Dibakar </a:t>
            </a:r>
            <a:r>
              <a:rPr lang="en-US" dirty="0" smtClean="0"/>
              <a:t>- 20</a:t>
            </a:r>
            <a:endParaRPr lang="en-US" sz="2400" dirty="0"/>
          </a:p>
          <a:p>
            <a:pPr marL="800100" lvl="1" indent="-342900">
              <a:buFont typeface="Arial" panose="020B0604020202020204" pitchFamily="34" charset="0"/>
              <a:buChar char="•"/>
            </a:pPr>
            <a:r>
              <a:rPr lang="en-US" dirty="0"/>
              <a:t>Editor </a:t>
            </a:r>
            <a:r>
              <a:rPr lang="en-US" dirty="0" smtClean="0"/>
              <a:t>- 51</a:t>
            </a:r>
            <a:endParaRPr lang="en-US" sz="2400" dirty="0"/>
          </a:p>
          <a:p>
            <a:pPr marL="800100" lvl="1" indent="-342900">
              <a:buFont typeface="Arial" panose="020B0604020202020204" pitchFamily="34" charset="0"/>
              <a:buChar char="•"/>
            </a:pPr>
            <a:r>
              <a:rPr lang="en-US" dirty="0"/>
              <a:t>Erik </a:t>
            </a:r>
            <a:r>
              <a:rPr lang="en-US" dirty="0" smtClean="0"/>
              <a:t>- 29</a:t>
            </a:r>
            <a:endParaRPr lang="en-US" sz="2400" dirty="0"/>
          </a:p>
          <a:p>
            <a:pPr marL="800100" lvl="1" indent="-342900">
              <a:buFont typeface="Arial" panose="020B0604020202020204" pitchFamily="34" charset="0"/>
              <a:buChar char="•"/>
            </a:pPr>
            <a:r>
              <a:rPr lang="en-US" dirty="0"/>
              <a:t>Feng </a:t>
            </a:r>
            <a:r>
              <a:rPr lang="en-US" dirty="0" smtClean="0"/>
              <a:t>- 11</a:t>
            </a:r>
            <a:endParaRPr lang="en-US" sz="2400" dirty="0"/>
          </a:p>
          <a:p>
            <a:pPr marL="800100" lvl="1" indent="-342900">
              <a:buFont typeface="Arial" panose="020B0604020202020204" pitchFamily="34" charset="0"/>
              <a:buChar char="•"/>
            </a:pPr>
            <a:r>
              <a:rPr lang="en-US" dirty="0"/>
              <a:t>Ganesh </a:t>
            </a:r>
            <a:r>
              <a:rPr lang="en-US" dirty="0" smtClean="0"/>
              <a:t>- 23</a:t>
            </a:r>
            <a:endParaRPr lang="en-US" sz="2400" dirty="0"/>
          </a:p>
          <a:p>
            <a:pPr marL="800100" lvl="1" indent="-342900">
              <a:buFont typeface="Arial" panose="020B0604020202020204" pitchFamily="34" charset="0"/>
              <a:buChar char="•"/>
            </a:pPr>
            <a:r>
              <a:rPr lang="en-US" dirty="0"/>
              <a:t>Qi </a:t>
            </a:r>
            <a:r>
              <a:rPr lang="en-US" dirty="0" smtClean="0"/>
              <a:t>- 20</a:t>
            </a:r>
            <a:endParaRPr lang="en-US" sz="2400" dirty="0"/>
          </a:p>
          <a:p>
            <a:pPr marL="800100" lvl="1" indent="-342900">
              <a:buFont typeface="Arial" panose="020B0604020202020204" pitchFamily="34" charset="0"/>
              <a:buChar char="•"/>
            </a:pPr>
            <a:r>
              <a:rPr lang="en-US" dirty="0"/>
              <a:t>Tianyu </a:t>
            </a:r>
            <a:r>
              <a:rPr lang="en-US" dirty="0" smtClean="0"/>
              <a:t>- 23</a:t>
            </a:r>
            <a:endParaRPr lang="en-US" sz="2400" dirty="0"/>
          </a:p>
          <a:p>
            <a:pPr>
              <a:buFont typeface="Arial" panose="020B0604020202020204" pitchFamily="34" charset="0"/>
              <a:buChar char="•"/>
            </a:pPr>
            <a:r>
              <a:rPr lang="en-US" b="0" dirty="0" smtClean="0"/>
              <a:t>Total: 210 CIDs within major batches. </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706092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smtClean="0"/>
              <a:t>Current </a:t>
            </a:r>
            <a:r>
              <a:rPr lang="en-US" altLang="en-US" sz="1800" b="0" dirty="0" smtClean="0"/>
              <a:t>submission pipeline:</a:t>
            </a:r>
          </a:p>
          <a:p>
            <a:pPr lvl="1" algn="just">
              <a:spcBef>
                <a:spcPct val="20000"/>
              </a:spcBef>
              <a:buFontTx/>
              <a:buChar char="•"/>
            </a:pPr>
            <a:r>
              <a:rPr lang="en-US" altLang="en-US" sz="1600" b="0" dirty="0" smtClean="0"/>
              <a:t>11-19-1563R1 </a:t>
            </a:r>
            <a:r>
              <a:rPr lang="en-US" altLang="en-US" sz="1600" b="0" dirty="0"/>
              <a:t>CR for Miscellaneous CIDs in LB240_part </a:t>
            </a:r>
            <a:r>
              <a:rPr lang="en-US" altLang="en-US" sz="1600" b="0" dirty="0" smtClean="0"/>
              <a:t>2 (Feng)</a:t>
            </a:r>
          </a:p>
          <a:p>
            <a:pPr lvl="1" algn="just">
              <a:spcBef>
                <a:spcPct val="20000"/>
              </a:spcBef>
              <a:buFontTx/>
              <a:buChar char="•"/>
            </a:pPr>
            <a:r>
              <a:rPr lang="en-US" altLang="en-US" sz="1600" dirty="0"/>
              <a:t>11-19-1686r0 – resolutions to a set of LB240 CIDs (part-7</a:t>
            </a:r>
            <a:r>
              <a:rPr lang="en-US" altLang="en-US" sz="1600" dirty="0" smtClean="0"/>
              <a:t>) (Ganesh)</a:t>
            </a:r>
            <a:endParaRPr lang="en-US" altLang="en-US" sz="1600" dirty="0"/>
          </a:p>
          <a:p>
            <a:pPr lvl="1" algn="just">
              <a:spcBef>
                <a:spcPct val="20000"/>
              </a:spcBef>
              <a:buFontTx/>
              <a:buChar char="•"/>
            </a:pPr>
            <a:r>
              <a:rPr lang="en-US" altLang="en-US" sz="1600" dirty="0"/>
              <a:t>11-19-1368r2 -- resolutions to a set of LB240 CIDs (</a:t>
            </a:r>
            <a:r>
              <a:rPr lang="en-US" altLang="en-US" sz="1600" dirty="0" smtClean="0"/>
              <a:t>part-8) (Ganesh)</a:t>
            </a:r>
          </a:p>
          <a:p>
            <a:pPr lvl="1" algn="just">
              <a:spcBef>
                <a:spcPct val="20000"/>
              </a:spcBef>
              <a:buFontTx/>
              <a:buChar char="•"/>
            </a:pPr>
            <a:r>
              <a:rPr lang="en-US" altLang="en-US" sz="1600" dirty="0" smtClean="0"/>
              <a:t>11-19-1572r4</a:t>
            </a:r>
            <a:r>
              <a:rPr lang="en-US" altLang="en-US" sz="1600" dirty="0"/>
              <a:t>, Secure-LTF: Unintentional Beamforming Problem and A Solution </a:t>
            </a:r>
            <a:r>
              <a:rPr lang="en-US" altLang="en-US" sz="1600" dirty="0" smtClean="0"/>
              <a:t>Proposal (</a:t>
            </a:r>
            <a:r>
              <a:rPr lang="en-US" altLang="en-US" sz="1600" dirty="0" err="1" smtClean="0"/>
              <a:t>Rethna</a:t>
            </a:r>
            <a:r>
              <a:rPr lang="en-US" altLang="en-US" sz="1600" dirty="0" smtClean="0"/>
              <a:t>)</a:t>
            </a:r>
          </a:p>
          <a:p>
            <a:pPr lvl="1" algn="just">
              <a:spcBef>
                <a:spcPct val="20000"/>
              </a:spcBef>
              <a:buFontTx/>
              <a:buChar char="•"/>
            </a:pPr>
            <a:r>
              <a:rPr lang="en-US" sz="1600" dirty="0"/>
              <a:t>11-19-1584 CR Ranging Parameters field </a:t>
            </a:r>
            <a:r>
              <a:rPr lang="en-US" sz="1600" dirty="0" smtClean="0"/>
              <a:t>(Dibakar)</a:t>
            </a:r>
            <a:endParaRPr lang="en-US" dirty="0" smtClean="0"/>
          </a:p>
          <a:p>
            <a:pPr lvl="1" algn="just">
              <a:spcBef>
                <a:spcPct val="20000"/>
              </a:spcBef>
              <a:buFontTx/>
              <a:buChar char="•"/>
            </a:pPr>
            <a:r>
              <a:rPr lang="nn-NO" altLang="en-US" sz="1600" dirty="0" smtClean="0"/>
              <a:t>11-19-1717-00-00az - Strongest Tap FTM for PDMG_PEDMG (Nabil)</a:t>
            </a:r>
          </a:p>
          <a:p>
            <a:pPr marL="457200" lvl="1" indent="0" algn="just">
              <a:spcBef>
                <a:spcPct val="20000"/>
              </a:spcBef>
            </a:pPr>
            <a:endParaRPr lang="en-US" altLang="en-US" sz="1400" b="0" dirty="0" smtClean="0"/>
          </a:p>
          <a:p>
            <a:pPr algn="just">
              <a:spcBef>
                <a:spcPct val="20000"/>
              </a:spcBef>
              <a:buFontTx/>
              <a:buChar char="•"/>
            </a:pPr>
            <a:r>
              <a:rPr lang="en-US" sz="1800" b="0" dirty="0" smtClean="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98359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the </a:t>
            </a:r>
            <a:r>
              <a:rPr lang="en-US" altLang="en-US" dirty="0" smtClean="0"/>
              <a:t>Sep</a:t>
            </a:r>
            <a:r>
              <a:rPr lang="en-US" altLang="en-US" dirty="0" smtClean="0"/>
              <a:t>. </a:t>
            </a:r>
            <a:r>
              <a:rPr lang="en-US" altLang="en-US" dirty="0" smtClean="0"/>
              <a:t>and Nov. IEEE </a:t>
            </a:r>
            <a:r>
              <a:rPr lang="en-US" altLang="en-US" dirty="0" smtClean="0"/>
              <a:t>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13773</TotalTime>
  <Words>1948</Words>
  <Application>Microsoft Office PowerPoint</Application>
  <PresentationFormat>Widescreen</PresentationFormat>
  <Paragraphs>343</Paragraphs>
  <Slides>31</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Arial Unicode MS</vt:lpstr>
      <vt:lpstr>MS Gothic</vt:lpstr>
      <vt:lpstr>Arial</vt:lpstr>
      <vt:lpstr>Calibri</vt:lpstr>
      <vt:lpstr>Monotype Sorts</vt:lpstr>
      <vt:lpstr>Times New Roman</vt:lpstr>
      <vt:lpstr>Office Theme</vt:lpstr>
      <vt:lpstr>Document</vt:lpstr>
      <vt:lpstr>TGaz Next Generation Positioning  Sep. – Nov.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Oct. 2nd</vt:lpstr>
      <vt:lpstr>Teleconference Agenda Oct. 2nd (con.)</vt:lpstr>
      <vt:lpstr>Ad Hoc meeting announcement</vt:lpstr>
      <vt:lpstr>Current CID Resolution Status for LB240</vt:lpstr>
      <vt:lpstr>Current CID Resolution Status for LB240</vt:lpstr>
      <vt:lpstr>Submission pipeline</vt:lpstr>
      <vt:lpstr>CR Submission 11-19-YOUR DCN HERE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107</cp:revision>
  <cp:lastPrinted>1601-01-01T00:00:00Z</cp:lastPrinted>
  <dcterms:created xsi:type="dcterms:W3CDTF">2018-08-06T10:28:59Z</dcterms:created>
  <dcterms:modified xsi:type="dcterms:W3CDTF">2019-10-02T00:04:43Z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2019-10-02 00:04:42Z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