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1" r:id="rId3"/>
    <p:sldId id="272" r:id="rId4"/>
    <p:sldId id="273" r:id="rId5"/>
    <p:sldId id="274" r:id="rId6"/>
    <p:sldId id="275" r:id="rId7"/>
    <p:sldId id="276"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6" d="100"/>
          <a:sy n="66" d="100"/>
        </p:scale>
        <p:origin x="408" y="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Andrew Myles, Cisco</a:t>
            </a:r>
          </a:p>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802.11-19/1709r1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19/11-19-1446-05-coex-agenda-for-sep-2019-in-hanoi.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446-05-coex-agenda-for-sep-2019-in-hanoi.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smtClean="0"/>
              <a:t>IEEE </a:t>
            </a:r>
            <a:r>
              <a:rPr lang="en-AU" dirty="0" smtClean="0"/>
              <a:t>802.11 Coexistence SC</a:t>
            </a:r>
            <a:r>
              <a:rPr lang="en-AU" dirty="0" smtClean="0"/>
              <a:t/>
            </a:r>
            <a:br>
              <a:rPr lang="en-AU" dirty="0" smtClean="0"/>
            </a:br>
            <a:r>
              <a:rPr lang="en-AU" dirty="0" smtClean="0"/>
              <a:t>Sept 2019 (Hanoi)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20190919</a:t>
            </a:r>
            <a:endParaRPr lang="en-GB" sz="2000" b="0" dirty="0"/>
          </a:p>
        </p:txBody>
      </p:sp>
      <p:sp>
        <p:nvSpPr>
          <p:cNvPr id="6" name="Date Placeholder 3"/>
          <p:cNvSpPr>
            <a:spLocks noGrp="1"/>
          </p:cNvSpPr>
          <p:nvPr>
            <p:ph type="dt" idx="10"/>
          </p:nvPr>
        </p:nvSpPr>
        <p:spPr/>
        <p:txBody>
          <a:bodyPr/>
          <a:lstStyle/>
          <a:p>
            <a:r>
              <a:rPr lang="en-US" dirty="0" smtClean="0"/>
              <a:t>Sep 2019</a:t>
            </a:r>
            <a:endParaRPr lang="en-GB" dirty="0"/>
          </a:p>
        </p:txBody>
      </p:sp>
      <p:sp>
        <p:nvSpPr>
          <p:cNvPr id="7" name="Footer Placeholder 4"/>
          <p:cNvSpPr>
            <a:spLocks noGrp="1"/>
          </p:cNvSpPr>
          <p:nvPr>
            <p:ph type="ftr" idx="11"/>
          </p:nvPr>
        </p:nvSpPr>
        <p:spPr/>
        <p:txBody>
          <a:bodyPr/>
          <a:lstStyle/>
          <a:p>
            <a:r>
              <a:rPr lang="en-GB" dirty="0" smtClean="0"/>
              <a:t>Andrew Myles, Cisco</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83174269"/>
              </p:ext>
            </p:extLst>
          </p:nvPr>
        </p:nvGraphicFramePr>
        <p:xfrm>
          <a:off x="989013" y="3148013"/>
          <a:ext cx="9963150" cy="2424112"/>
        </p:xfrm>
        <a:graphic>
          <a:graphicData uri="http://schemas.openxmlformats.org/presentationml/2006/ole">
            <mc:AlternateContent xmlns:mc="http://schemas.openxmlformats.org/markup-compatibility/2006">
              <mc:Choice xmlns:v="urn:schemas-microsoft-com:vml" Requires="v">
                <p:oleObj spid="_x0000_s3082" name="Document" r:id="rId4" imgW="10439485" imgH="2553175" progId="Word.Document.8">
                  <p:embed/>
                </p:oleObj>
              </mc:Choice>
              <mc:Fallback>
                <p:oleObj name="Document" r:id="rId4" imgW="10439485" imgH="2553175" progId="Word.Document.8">
                  <p:embed/>
                  <p:pic>
                    <p:nvPicPr>
                      <p:cNvPr id="0" name="Picture 3"/>
                      <p:cNvPicPr>
                        <a:picLocks noChangeAspect="1" noChangeArrowheads="1"/>
                      </p:cNvPicPr>
                      <p:nvPr/>
                    </p:nvPicPr>
                    <p:blipFill>
                      <a:blip r:embed="rId5"/>
                      <a:srcRect/>
                      <a:stretch>
                        <a:fillRect/>
                      </a:stretch>
                    </p:blipFill>
                    <p:spPr bwMode="auto">
                      <a:xfrm>
                        <a:off x="989013" y="3148013"/>
                        <a:ext cx="9963150" cy="24241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achieved its goals as a discussion forum for coexistence issues</a:t>
            </a:r>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Hanoi in Sept 2019 (</a:t>
            </a:r>
            <a:r>
              <a:rPr lang="en-AU" dirty="0">
                <a:hlinkClick r:id="rId2"/>
              </a:rPr>
              <a:t>11-19-1446-05</a:t>
            </a:r>
            <a:r>
              <a:rPr lang="en-AU" dirty="0"/>
              <a:t>)</a:t>
            </a:r>
          </a:p>
          <a:p>
            <a:pPr lvl="1"/>
            <a:r>
              <a:rPr lang="en-AU" dirty="0"/>
              <a:t>Highlighted need to discuss SC’s future after 11ax complete</a:t>
            </a:r>
          </a:p>
          <a:p>
            <a:pPr lvl="2"/>
            <a:r>
              <a:rPr lang="en-AU" dirty="0"/>
              <a:t>Influence coexistence for 802.11ax/be in 6GHz?</a:t>
            </a:r>
          </a:p>
          <a:p>
            <a:pPr lvl="2"/>
            <a:r>
              <a:rPr lang="en-AU" dirty="0"/>
              <a:t>Submissions invited …</a:t>
            </a:r>
          </a:p>
          <a:p>
            <a:pPr lvl="1"/>
            <a:r>
              <a:rPr lang="en-AU" dirty="0"/>
              <a:t>Reviewed IEEE 802.11 Coexistence Workshop outcomes</a:t>
            </a:r>
          </a:p>
          <a:p>
            <a:pPr lvl="2"/>
            <a:r>
              <a:rPr lang="en-AU" dirty="0"/>
              <a:t>Survey showed workshop was “very good” and “very useful”! </a:t>
            </a:r>
            <a:r>
              <a:rPr lang="en-AU" dirty="0">
                <a:sym typeface="Wingdings" panose="05000000000000000000" pitchFamily="2" charset="2"/>
              </a:rPr>
              <a:t></a:t>
            </a:r>
            <a:endParaRPr lang="en-AU" dirty="0"/>
          </a:p>
          <a:p>
            <a:pPr lvl="2"/>
            <a:r>
              <a:rPr lang="en-AU" dirty="0"/>
              <a:t>Agreed to liaise agenda, papers, minutes, survey results to 3GPP RAN/RAN1, WFA, WBA, GSMA</a:t>
            </a:r>
          </a:p>
          <a:p>
            <a:pPr lvl="1"/>
            <a:r>
              <a:rPr lang="en-AU" dirty="0"/>
              <a:t>Reviewed status of technical topics priority order (according to surveys)</a:t>
            </a:r>
          </a:p>
          <a:p>
            <a:pPr lvl="2"/>
            <a:r>
              <a:rPr lang="en-AU" dirty="0"/>
              <a:t>PD/ED &amp; ED-only/common preambles, no/short LBT, reservation signals, </a:t>
            </a:r>
            <a:r>
              <a:rPr lang="en-AU" dirty="0" err="1"/>
              <a:t>etc</a:t>
            </a:r>
            <a:r>
              <a:rPr lang="en-AU" dirty="0"/>
              <a:t> …</a:t>
            </a:r>
          </a:p>
          <a:p>
            <a:pPr lvl="2"/>
            <a:r>
              <a:rPr lang="en-AU" dirty="0"/>
              <a:t>… but no agreed actions</a:t>
            </a:r>
          </a:p>
          <a:p>
            <a:endParaRPr lang="en-AU"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Andrew Myles, Cisco</a:t>
            </a:r>
            <a:endParaRPr lang="en-GB" dirty="0"/>
          </a:p>
        </p:txBody>
      </p:sp>
      <p:sp>
        <p:nvSpPr>
          <p:cNvPr id="6" name="Date Placeholder 5"/>
          <p:cNvSpPr>
            <a:spLocks noGrp="1"/>
          </p:cNvSpPr>
          <p:nvPr>
            <p:ph type="dt" idx="15"/>
          </p:nvPr>
        </p:nvSpPr>
        <p:spPr/>
        <p:txBody>
          <a:bodyPr/>
          <a:lstStyle/>
          <a:p>
            <a:r>
              <a:rPr lang="en-US" dirty="0"/>
              <a:t>Sep 2019</a:t>
            </a:r>
            <a:endParaRPr lang="en-GB" dirty="0"/>
          </a:p>
        </p:txBody>
      </p:sp>
    </p:spTree>
    <p:extLst>
      <p:ext uri="{BB962C8B-B14F-4D97-AF65-F5344CB8AC3E}">
        <p14:creationId xmlns:p14="http://schemas.microsoft.com/office/powerpoint/2010/main" val="336884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achieved its goals as an effective discussion forum for coexistence issues</a:t>
            </a:r>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Hanoi in Sept 2019 (</a:t>
            </a:r>
            <a:r>
              <a:rPr lang="en-AU" dirty="0">
                <a:hlinkClick r:id="rId2"/>
              </a:rPr>
              <a:t>11-19-1446-05</a:t>
            </a:r>
            <a:r>
              <a:rPr lang="en-AU" dirty="0"/>
              <a:t>)</a:t>
            </a:r>
          </a:p>
          <a:p>
            <a:pPr lvl="1"/>
            <a:r>
              <a:rPr lang="en-AU" dirty="0"/>
              <a:t>…</a:t>
            </a:r>
          </a:p>
          <a:p>
            <a:pPr lvl="1"/>
            <a:r>
              <a:rPr lang="en-AU" dirty="0"/>
              <a:t>Reviewed ETSI BRAN status</a:t>
            </a:r>
          </a:p>
          <a:p>
            <a:pPr lvl="2"/>
            <a:r>
              <a:rPr lang="en-AU" dirty="0"/>
              <a:t>Overlap with previous topics</a:t>
            </a:r>
          </a:p>
          <a:p>
            <a:pPr lvl="2"/>
            <a:r>
              <a:rPr lang="en-AU" dirty="0"/>
              <a:t>6GHz WI on EN 303 687 starting soon</a:t>
            </a:r>
          </a:p>
          <a:p>
            <a:pPr lvl="2"/>
            <a:r>
              <a:rPr lang="en-AU" dirty="0"/>
              <a:t>Discussion on testing preambles &amp; ED/PD thresholds</a:t>
            </a:r>
          </a:p>
          <a:p>
            <a:pPr lvl="2"/>
            <a:r>
              <a:rPr lang="en-AU" dirty="0"/>
              <a:t>Discussions on spectral mask requirement discussions</a:t>
            </a:r>
          </a:p>
          <a:p>
            <a:pPr lvl="2"/>
            <a:r>
              <a:rPr lang="en-AU" dirty="0"/>
              <a:t>Next meeting in October 2019, with ETSI members welcome</a:t>
            </a:r>
          </a:p>
          <a:p>
            <a:pPr lvl="1"/>
            <a:r>
              <a:rPr lang="en-AU" dirty="0"/>
              <a:t>Reviewed status of 3GPP RAN1 work in NR-U</a:t>
            </a:r>
          </a:p>
          <a:p>
            <a:pPr lvl="2"/>
            <a:r>
              <a:rPr lang="en-AU" dirty="0"/>
              <a:t>Overlap with previous topics</a:t>
            </a:r>
          </a:p>
          <a:p>
            <a:endParaRPr lang="en-AU"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Andrew Myles, Cisco</a:t>
            </a:r>
            <a:endParaRPr lang="en-GB" dirty="0"/>
          </a:p>
        </p:txBody>
      </p:sp>
      <p:sp>
        <p:nvSpPr>
          <p:cNvPr id="6" name="Date Placeholder 5"/>
          <p:cNvSpPr>
            <a:spLocks noGrp="1"/>
          </p:cNvSpPr>
          <p:nvPr>
            <p:ph type="dt" idx="15"/>
          </p:nvPr>
        </p:nvSpPr>
        <p:spPr/>
        <p:txBody>
          <a:bodyPr/>
          <a:lstStyle/>
          <a:p>
            <a:r>
              <a:rPr lang="en-US" dirty="0"/>
              <a:t>Sep 2019</a:t>
            </a:r>
            <a:endParaRPr lang="en-GB" dirty="0"/>
          </a:p>
        </p:txBody>
      </p:sp>
    </p:spTree>
    <p:extLst>
      <p:ext uri="{BB962C8B-B14F-4D97-AF65-F5344CB8AC3E}">
        <p14:creationId xmlns:p14="http://schemas.microsoft.com/office/powerpoint/2010/main" val="416102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has been remarkably influential … but future success requires stakeholder engagement</a:t>
            </a:r>
          </a:p>
        </p:txBody>
      </p:sp>
      <p:sp>
        <p:nvSpPr>
          <p:cNvPr id="4" name="Slide Number Placeholder 3"/>
          <p:cNvSpPr>
            <a:spLocks noGrp="1"/>
          </p:cNvSpPr>
          <p:nvPr>
            <p:ph type="sldNum" idx="12"/>
          </p:nvPr>
        </p:nvSpPr>
        <p:spPr>
          <a:xfrm>
            <a:off x="5793318" y="6475414"/>
            <a:ext cx="704849" cy="237645"/>
          </a:xfrm>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Andrew Myles, Cisco</a:t>
            </a:r>
            <a:endParaRPr lang="en-GB" dirty="0"/>
          </a:p>
        </p:txBody>
      </p:sp>
      <p:sp>
        <p:nvSpPr>
          <p:cNvPr id="6" name="Date Placeholder 5"/>
          <p:cNvSpPr>
            <a:spLocks noGrp="1"/>
          </p:cNvSpPr>
          <p:nvPr>
            <p:ph type="dt" idx="15"/>
          </p:nvPr>
        </p:nvSpPr>
        <p:spPr/>
        <p:txBody>
          <a:bodyPr/>
          <a:lstStyle/>
          <a:p>
            <a:r>
              <a:rPr lang="en-US" dirty="0"/>
              <a:t>Sep 2019</a:t>
            </a:r>
            <a:endParaRPr lang="en-GB" dirty="0"/>
          </a:p>
        </p:txBody>
      </p:sp>
      <p:sp>
        <p:nvSpPr>
          <p:cNvPr id="24" name="Rectangle 23"/>
          <p:cNvSpPr/>
          <p:nvPr/>
        </p:nvSpPr>
        <p:spPr bwMode="auto">
          <a:xfrm>
            <a:off x="2245568" y="2079773"/>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IEEE 802.11 </a:t>
            </a:r>
            <a:r>
              <a:rPr kumimoji="0" lang="en-AU" sz="1600" b="1" i="0" u="none" strike="noStrike" kern="0" cap="none" spc="0" normalizeH="0" baseline="0" noProof="0" dirty="0" err="1" smtClean="0">
                <a:ln>
                  <a:noFill/>
                </a:ln>
                <a:solidFill>
                  <a:srgbClr val="000000"/>
                </a:solidFill>
                <a:effectLst/>
                <a:uLnTx/>
                <a:uFillTx/>
                <a:latin typeface="Arial"/>
                <a:ea typeface="+mn-ea"/>
                <a:cs typeface="Arial" pitchFamily="34" charset="0"/>
              </a:rPr>
              <a:t>Coex</a:t>
            </a: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 SC</a:t>
            </a:r>
          </a:p>
        </p:txBody>
      </p:sp>
      <p:sp>
        <p:nvSpPr>
          <p:cNvPr id="25" name="Rectangle 24"/>
          <p:cNvSpPr/>
          <p:nvPr/>
        </p:nvSpPr>
        <p:spPr bwMode="auto">
          <a:xfrm>
            <a:off x="6893768" y="4039327"/>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3GPP RAN/RAN1</a:t>
            </a:r>
          </a:p>
        </p:txBody>
      </p:sp>
      <p:sp>
        <p:nvSpPr>
          <p:cNvPr id="26" name="Rectangle 25"/>
          <p:cNvSpPr/>
          <p:nvPr/>
        </p:nvSpPr>
        <p:spPr bwMode="auto">
          <a:xfrm>
            <a:off x="2245568" y="4039327"/>
            <a:ext cx="2514600" cy="503664"/>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ETSI BRAN</a:t>
            </a:r>
          </a:p>
        </p:txBody>
      </p:sp>
      <p:cxnSp>
        <p:nvCxnSpPr>
          <p:cNvPr id="27" name="Curved Connector 26"/>
          <p:cNvCxnSpPr>
            <a:stCxn id="24" idx="2"/>
            <a:endCxn id="26" idx="0"/>
          </p:cNvCxnSpPr>
          <p:nvPr/>
        </p:nvCxnSpPr>
        <p:spPr bwMode="auto">
          <a:xfrm rot="5400000">
            <a:off x="2774923" y="3311382"/>
            <a:ext cx="1455890" cy="12700"/>
          </a:xfrm>
          <a:prstGeom prst="curvedConnector3">
            <a:avLst>
              <a:gd name="adj1" fmla="val 50000"/>
            </a:avLst>
          </a:prstGeom>
          <a:solidFill>
            <a:srgbClr val="00CC99"/>
          </a:solidFill>
          <a:ln w="12700" cap="flat" cmpd="sng" algn="ctr">
            <a:solidFill>
              <a:srgbClr val="000000"/>
            </a:solidFill>
            <a:prstDash val="solid"/>
            <a:round/>
            <a:headEnd type="triangle" w="med" len="med"/>
            <a:tailEnd type="triangle" w="med" len="med"/>
          </a:ln>
          <a:effectLst/>
        </p:spPr>
      </p:cxnSp>
      <p:cxnSp>
        <p:nvCxnSpPr>
          <p:cNvPr id="28" name="Curved Connector 27"/>
          <p:cNvCxnSpPr>
            <a:stCxn id="24" idx="3"/>
            <a:endCxn id="25" idx="0"/>
          </p:cNvCxnSpPr>
          <p:nvPr/>
        </p:nvCxnSpPr>
        <p:spPr bwMode="auto">
          <a:xfrm>
            <a:off x="4760168" y="2331605"/>
            <a:ext cx="3390900" cy="1707722"/>
          </a:xfrm>
          <a:prstGeom prst="curvedConnector2">
            <a:avLst/>
          </a:prstGeom>
          <a:solidFill>
            <a:srgbClr val="00CC99"/>
          </a:solidFill>
          <a:ln w="12700" cap="flat" cmpd="sng" algn="ctr">
            <a:solidFill>
              <a:srgbClr val="000000"/>
            </a:solidFill>
            <a:prstDash val="solid"/>
            <a:round/>
            <a:headEnd type="triangle" w="med" len="med"/>
            <a:tailEnd type="triangle" w="med" len="med"/>
          </a:ln>
          <a:effectLst/>
        </p:spPr>
      </p:cxnSp>
      <p:sp>
        <p:nvSpPr>
          <p:cNvPr id="29" name="Rectangle 28"/>
          <p:cNvSpPr/>
          <p:nvPr/>
        </p:nvSpPr>
        <p:spPr bwMode="auto">
          <a:xfrm>
            <a:off x="6991135" y="2110941"/>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Formal LS’s</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Informal contacts</a:t>
            </a:r>
          </a:p>
        </p:txBody>
      </p:sp>
      <p:sp>
        <p:nvSpPr>
          <p:cNvPr id="30" name="Rectangle 29"/>
          <p:cNvSpPr/>
          <p:nvPr/>
        </p:nvSpPr>
        <p:spPr bwMode="auto">
          <a:xfrm>
            <a:off x="1832818" y="3124927"/>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Formal LS’s</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Informal contacts</a:t>
            </a:r>
          </a:p>
        </p:txBody>
      </p:sp>
      <p:cxnSp>
        <p:nvCxnSpPr>
          <p:cNvPr id="31" name="Curved Connector 30"/>
          <p:cNvCxnSpPr>
            <a:stCxn id="26" idx="3"/>
            <a:endCxn id="25" idx="1"/>
          </p:cNvCxnSpPr>
          <p:nvPr/>
        </p:nvCxnSpPr>
        <p:spPr bwMode="auto">
          <a:xfrm>
            <a:off x="4760168" y="4291159"/>
            <a:ext cx="2133600" cy="12700"/>
          </a:xfrm>
          <a:prstGeom prst="curvedConnector3">
            <a:avLst>
              <a:gd name="adj1" fmla="val 50000"/>
            </a:avLst>
          </a:prstGeom>
          <a:solidFill>
            <a:srgbClr val="00CC99"/>
          </a:solidFill>
          <a:ln w="12700" cap="flat" cmpd="sng" algn="ctr">
            <a:solidFill>
              <a:srgbClr val="000000"/>
            </a:solidFill>
            <a:prstDash val="solid"/>
            <a:round/>
            <a:headEnd type="triangle" w="med" len="med"/>
            <a:tailEnd type="triangle" w="med" len="med"/>
          </a:ln>
          <a:effectLst/>
        </p:spPr>
      </p:cxnSp>
      <p:sp>
        <p:nvSpPr>
          <p:cNvPr id="32" name="Rectangle 31"/>
          <p:cNvSpPr/>
          <p:nvPr/>
        </p:nvSpPr>
        <p:spPr bwMode="auto">
          <a:xfrm>
            <a:off x="4912568" y="4344127"/>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400" dirty="0" smtClean="0">
                <a:solidFill>
                  <a:srgbClr val="000000"/>
                </a:solidFill>
                <a:latin typeface="Arial"/>
                <a:ea typeface="+mn-ea"/>
                <a:cs typeface="Arial" pitchFamily="34" charset="0"/>
              </a:rPr>
              <a:t>Influenced by:</a:t>
            </a:r>
          </a:p>
          <a:p>
            <a:pPr marL="171450" indent="-171450" defTabSz="914400">
              <a:buClrTx/>
              <a:buSzTx/>
              <a:buFont typeface="Arial" panose="020B0604020202020204" pitchFamily="34" charset="0"/>
              <a:buChar char="•"/>
            </a:pPr>
            <a:r>
              <a:rPr lang="en-AU" sz="1400" dirty="0" smtClean="0">
                <a:solidFill>
                  <a:srgbClr val="000000"/>
                </a:solidFill>
                <a:latin typeface="Arial"/>
                <a:ea typeface="+mn-ea"/>
                <a:cs typeface="Arial" pitchFamily="34" charset="0"/>
              </a:rPr>
              <a:t>EN 301 893</a:t>
            </a:r>
          </a:p>
          <a:p>
            <a:pPr marL="171450" indent="-171450" defTabSz="914400">
              <a:buClrTx/>
              <a:buSzTx/>
              <a:buFont typeface="Arial" panose="020B0604020202020204" pitchFamily="34" charset="0"/>
              <a:buChar char="•"/>
            </a:pPr>
            <a:r>
              <a:rPr lang="en-AU" sz="1400" dirty="0">
                <a:solidFill>
                  <a:srgbClr val="000000"/>
                </a:solidFill>
                <a:latin typeface="Arial"/>
                <a:ea typeface="+mn-ea"/>
                <a:cs typeface="Arial" pitchFamily="34" charset="0"/>
              </a:rPr>
              <a:t>Informal contacts</a:t>
            </a:r>
          </a:p>
          <a:p>
            <a:pPr marL="171450" indent="-171450" defTabSz="914400">
              <a:buClrTx/>
              <a:buSzTx/>
              <a:buFont typeface="Arial" panose="020B0604020202020204" pitchFamily="34" charset="0"/>
              <a:buChar char="•"/>
            </a:pPr>
            <a:endParaRPr lang="en-AU" sz="1400" dirty="0" smtClean="0">
              <a:solidFill>
                <a:srgbClr val="000000"/>
              </a:solidFill>
              <a:latin typeface="Arial"/>
              <a:ea typeface="+mn-ea"/>
              <a:cs typeface="Arial" pitchFamily="34" charset="0"/>
            </a:endParaRPr>
          </a:p>
        </p:txBody>
      </p:sp>
      <p:sp>
        <p:nvSpPr>
          <p:cNvPr id="33" name="Rectangle 32"/>
          <p:cNvSpPr/>
          <p:nvPr/>
        </p:nvSpPr>
        <p:spPr bwMode="auto">
          <a:xfrm>
            <a:off x="6893768" y="4580099"/>
            <a:ext cx="2514600" cy="179607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200" dirty="0" smtClean="0">
                <a:solidFill>
                  <a:srgbClr val="000000"/>
                </a:solidFill>
                <a:latin typeface="Arial"/>
                <a:ea typeface="+mn-ea"/>
                <a:cs typeface="Arial" pitchFamily="34" charset="0"/>
              </a:rPr>
              <a:t>Results</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LBT based on EDCA</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Duration limited COT</a:t>
            </a:r>
          </a:p>
          <a:p>
            <a:pPr marL="177800" indent="-177800" defTabSz="914400">
              <a:buClrTx/>
              <a:buSzTx/>
              <a:buFont typeface="Arial" panose="020B0604020202020204" pitchFamily="34" charset="0"/>
              <a:buChar char="•"/>
            </a:pPr>
            <a:r>
              <a:rPr lang="en-AU" sz="1200" dirty="0">
                <a:solidFill>
                  <a:srgbClr val="00B050"/>
                </a:solidFill>
                <a:latin typeface="Arial"/>
                <a:ea typeface="+mn-ea"/>
                <a:cs typeface="Arial" pitchFamily="34" charset="0"/>
              </a:rPr>
              <a:t>ED-only </a:t>
            </a:r>
            <a:r>
              <a:rPr lang="en-AU" sz="1200" dirty="0">
                <a:solidFill>
                  <a:srgbClr val="FF0000"/>
                </a:solidFill>
                <a:latin typeface="Arial"/>
                <a:ea typeface="+mn-ea"/>
                <a:cs typeface="Arial" pitchFamily="34" charset="0"/>
              </a:rPr>
              <a:t>or ED/PD</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CW adjustment rules</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“success” definition</a:t>
            </a:r>
          </a:p>
          <a:p>
            <a:pPr marL="177800" indent="-177800" defTabSz="914400">
              <a:buClrTx/>
              <a:buSzTx/>
              <a:buFont typeface="Arial" panose="020B0604020202020204" pitchFamily="34" charset="0"/>
              <a:buChar char="•"/>
            </a:pPr>
            <a:r>
              <a:rPr lang="en-AU" sz="1200" dirty="0">
                <a:solidFill>
                  <a:srgbClr val="FF6600"/>
                </a:solidFill>
                <a:latin typeface="Arial"/>
                <a:ea typeface="+mn-ea"/>
                <a:cs typeface="Arial" pitchFamily="34" charset="0"/>
              </a:rPr>
              <a:t>Multi-channel </a:t>
            </a:r>
            <a:r>
              <a:rPr lang="en-AU" sz="1200" dirty="0" smtClean="0">
                <a:solidFill>
                  <a:srgbClr val="FF6600"/>
                </a:solidFill>
                <a:latin typeface="Arial"/>
                <a:ea typeface="+mn-ea"/>
                <a:cs typeface="Arial" pitchFamily="34" charset="0"/>
              </a:rPr>
              <a:t>rules</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More starting positions</a:t>
            </a:r>
          </a:p>
          <a:p>
            <a:pPr marL="177800" indent="-177800" defTabSz="914400">
              <a:buClrTx/>
              <a:buSzTx/>
              <a:buFont typeface="Arial" panose="020B0604020202020204" pitchFamily="34" charset="0"/>
              <a:buChar char="•"/>
            </a:pPr>
            <a:r>
              <a:rPr lang="en-AU" sz="1200" dirty="0">
                <a:solidFill>
                  <a:srgbClr val="FF0000"/>
                </a:solidFill>
                <a:latin typeface="Arial"/>
                <a:ea typeface="+mn-ea"/>
                <a:cs typeface="Arial" pitchFamily="34" charset="0"/>
              </a:rPr>
              <a:t>11a based common preamble</a:t>
            </a:r>
          </a:p>
          <a:p>
            <a:pPr marL="177800" indent="-177800" defTabSz="914400">
              <a:buClrTx/>
              <a:buSzTx/>
              <a:buFont typeface="Arial" panose="020B0604020202020204" pitchFamily="34" charset="0"/>
              <a:buChar char="•"/>
            </a:pPr>
            <a:r>
              <a:rPr lang="en-AU" sz="1200" dirty="0">
                <a:solidFill>
                  <a:srgbClr val="FF0000"/>
                </a:solidFill>
                <a:latin typeface="Arial"/>
                <a:ea typeface="+mn-ea"/>
                <a:cs typeface="Arial" pitchFamily="34" charset="0"/>
              </a:rPr>
              <a:t>Blocking energy  </a:t>
            </a:r>
          </a:p>
          <a:p>
            <a:pPr marL="177800" indent="-177800" defTabSz="914400">
              <a:buClrTx/>
              <a:buSzTx/>
              <a:buFont typeface="Arial" panose="020B0604020202020204" pitchFamily="34" charset="0"/>
              <a:buChar char="•"/>
            </a:pPr>
            <a:endParaRPr lang="en-AU" sz="1200" dirty="0">
              <a:solidFill>
                <a:srgbClr val="000000"/>
              </a:solidFill>
              <a:latin typeface="Arial"/>
              <a:ea typeface="+mn-ea"/>
              <a:cs typeface="Arial" pitchFamily="34" charset="0"/>
            </a:endParaRP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defTabSz="914400">
              <a:buClrTx/>
              <a:buSzTx/>
              <a:buFontTx/>
              <a:buNone/>
            </a:pPr>
            <a:endParaRPr lang="en-AU" sz="1200" dirty="0" smtClean="0">
              <a:solidFill>
                <a:srgbClr val="000000"/>
              </a:solidFill>
              <a:latin typeface="Arial"/>
              <a:ea typeface="+mn-ea"/>
              <a:cs typeface="Arial" pitchFamily="34" charset="0"/>
            </a:endParaRPr>
          </a:p>
        </p:txBody>
      </p:sp>
      <p:sp>
        <p:nvSpPr>
          <p:cNvPr id="34" name="Rectangle 33"/>
          <p:cNvSpPr/>
          <p:nvPr/>
        </p:nvSpPr>
        <p:spPr bwMode="auto">
          <a:xfrm>
            <a:off x="2232558" y="4567399"/>
            <a:ext cx="2514600" cy="176286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r>
              <a:rPr lang="en-AU" sz="1200" dirty="0" smtClean="0">
                <a:solidFill>
                  <a:srgbClr val="000000"/>
                </a:solidFill>
                <a:latin typeface="Arial"/>
                <a:ea typeface="+mn-ea"/>
                <a:cs typeface="Arial" pitchFamily="34" charset="0"/>
              </a:rPr>
              <a:t>Results</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LBT based on EDCA</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Duration limited COT</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ED-only or ED/PD</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CW adjustment rules</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“success” definition</a:t>
            </a:r>
          </a:p>
          <a:p>
            <a:pPr marL="177800" indent="-177800" defTabSz="914400">
              <a:buClrTx/>
              <a:buSzTx/>
              <a:buFont typeface="Arial" panose="020B0604020202020204" pitchFamily="34" charset="0"/>
              <a:buChar char="•"/>
            </a:pPr>
            <a:r>
              <a:rPr lang="en-AU" sz="1200" dirty="0" smtClean="0">
                <a:solidFill>
                  <a:srgbClr val="FF6600"/>
                </a:solidFill>
                <a:latin typeface="Arial"/>
                <a:ea typeface="+mn-ea"/>
                <a:cs typeface="Arial" pitchFamily="34" charset="0"/>
              </a:rPr>
              <a:t>Multi-channel rules</a:t>
            </a:r>
          </a:p>
          <a:p>
            <a:pPr marL="177800" indent="-177800" defTabSz="914400">
              <a:buClrTx/>
              <a:buSzTx/>
              <a:buFont typeface="Arial" panose="020B0604020202020204" pitchFamily="34" charset="0"/>
              <a:buChar char="•"/>
            </a:pPr>
            <a:r>
              <a:rPr lang="en-AU" sz="1200" dirty="0" smtClean="0">
                <a:solidFill>
                  <a:srgbClr val="00B050"/>
                </a:solidFill>
                <a:latin typeface="Arial"/>
                <a:ea typeface="+mn-ea"/>
                <a:cs typeface="Arial" pitchFamily="34" charset="0"/>
              </a:rPr>
              <a:t>11a based common preamble</a:t>
            </a:r>
          </a:p>
          <a:p>
            <a:pPr marL="177800" indent="-177800" defTabSz="914400">
              <a:buClrTx/>
              <a:buSzTx/>
              <a:buFont typeface="Arial" panose="020B0604020202020204" pitchFamily="34" charset="0"/>
              <a:buChar char="•"/>
            </a:pPr>
            <a:r>
              <a:rPr lang="en-AU" sz="1200" dirty="0" smtClean="0">
                <a:solidFill>
                  <a:srgbClr val="FF0000"/>
                </a:solidFill>
                <a:latin typeface="Arial"/>
                <a:ea typeface="+mn-ea"/>
                <a:cs typeface="Arial" pitchFamily="34" charset="0"/>
              </a:rPr>
              <a:t>Blocking energy  </a:t>
            </a: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marL="177800" indent="-177800" defTabSz="914400">
              <a:buClrTx/>
              <a:buSzTx/>
              <a:buFont typeface="Arial" panose="020B0604020202020204" pitchFamily="34" charset="0"/>
              <a:buChar char="•"/>
            </a:pPr>
            <a:endParaRPr lang="en-AU" sz="1200" dirty="0" smtClean="0">
              <a:solidFill>
                <a:srgbClr val="000000"/>
              </a:solidFill>
              <a:latin typeface="Arial"/>
              <a:ea typeface="+mn-ea"/>
              <a:cs typeface="Arial" pitchFamily="34" charset="0"/>
            </a:endParaRPr>
          </a:p>
          <a:p>
            <a:pPr defTabSz="914400">
              <a:buClrTx/>
              <a:buSzTx/>
              <a:buFontTx/>
              <a:buNone/>
            </a:pPr>
            <a:endParaRPr lang="en-AU" sz="1200" dirty="0" smtClean="0">
              <a:solidFill>
                <a:srgbClr val="000000"/>
              </a:solidFill>
              <a:latin typeface="Arial"/>
              <a:ea typeface="+mn-ea"/>
              <a:cs typeface="Arial" pitchFamily="34" charset="0"/>
            </a:endParaRPr>
          </a:p>
        </p:txBody>
      </p:sp>
      <p:sp>
        <p:nvSpPr>
          <p:cNvPr id="35" name="Rectangle 34"/>
          <p:cNvSpPr/>
          <p:nvPr/>
        </p:nvSpPr>
        <p:spPr bwMode="auto">
          <a:xfrm>
            <a:off x="5064968" y="2820116"/>
            <a:ext cx="1219200" cy="751622"/>
          </a:xfrm>
          <a:prstGeom prst="rect">
            <a:avLst/>
          </a:prstGeom>
          <a:solidFill>
            <a:srgbClr val="3333CC">
              <a:lumMod val="20000"/>
              <a:lumOff val="8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err="1" smtClean="0">
                <a:ln>
                  <a:noFill/>
                </a:ln>
                <a:solidFill>
                  <a:srgbClr val="000000"/>
                </a:solidFill>
                <a:effectLst/>
                <a:uLnTx/>
                <a:uFillTx/>
                <a:latin typeface="Arial"/>
                <a:ea typeface="+mn-ea"/>
                <a:cs typeface="Arial" pitchFamily="34" charset="0"/>
              </a:rPr>
              <a:t>Coex</a:t>
            </a:r>
            <a:r>
              <a:rPr kumimoji="0" lang="en-AU" sz="1600" b="1" i="0" u="none" strike="noStrike" kern="0" cap="none" spc="0" normalizeH="0" baseline="0" noProof="0" dirty="0" smtClean="0">
                <a:ln>
                  <a:noFill/>
                </a:ln>
                <a:solidFill>
                  <a:srgbClr val="000000"/>
                </a:solidFill>
                <a:effectLst/>
                <a:uLnTx/>
                <a:uFillTx/>
                <a:latin typeface="Arial"/>
                <a:ea typeface="+mn-ea"/>
                <a:cs typeface="Arial" pitchFamily="34" charset="0"/>
              </a:rPr>
              <a:t> Workshop</a:t>
            </a:r>
          </a:p>
        </p:txBody>
      </p:sp>
      <p:cxnSp>
        <p:nvCxnSpPr>
          <p:cNvPr id="36" name="Curved Connector 35"/>
          <p:cNvCxnSpPr>
            <a:stCxn id="35" idx="1"/>
            <a:endCxn id="40" idx="0"/>
          </p:cNvCxnSpPr>
          <p:nvPr/>
        </p:nvCxnSpPr>
        <p:spPr bwMode="auto">
          <a:xfrm rot="10800000" flipV="1">
            <a:off x="4512208" y="3195926"/>
            <a:ext cx="552760" cy="834165"/>
          </a:xfrm>
          <a:prstGeom prst="curvedConnector2">
            <a:avLst/>
          </a:prstGeom>
          <a:solidFill>
            <a:srgbClr val="00CC99"/>
          </a:solidFill>
          <a:ln w="12700" cap="flat" cmpd="sng" algn="ctr">
            <a:solidFill>
              <a:srgbClr val="000000"/>
            </a:solidFill>
            <a:prstDash val="dash"/>
            <a:round/>
            <a:headEnd type="none" w="sm" len="sm"/>
            <a:tailEnd type="triangle"/>
          </a:ln>
          <a:effectLst/>
        </p:spPr>
      </p:cxnSp>
      <p:cxnSp>
        <p:nvCxnSpPr>
          <p:cNvPr id="37" name="Curved Connector 36"/>
          <p:cNvCxnSpPr>
            <a:stCxn id="35" idx="0"/>
          </p:cNvCxnSpPr>
          <p:nvPr/>
        </p:nvCxnSpPr>
        <p:spPr bwMode="auto">
          <a:xfrm rot="16200000" flipV="1">
            <a:off x="5077242" y="2222790"/>
            <a:ext cx="280254" cy="914398"/>
          </a:xfrm>
          <a:prstGeom prst="curvedConnector2">
            <a:avLst/>
          </a:prstGeom>
          <a:solidFill>
            <a:srgbClr val="00CC99"/>
          </a:solidFill>
          <a:ln w="12700" cap="flat" cmpd="sng" algn="ctr">
            <a:solidFill>
              <a:srgbClr val="000000"/>
            </a:solidFill>
            <a:prstDash val="dash"/>
            <a:round/>
            <a:headEnd type="triangle" w="med" len="med"/>
            <a:tailEnd type="triangle" w="med" len="med"/>
          </a:ln>
          <a:effectLst/>
        </p:spPr>
      </p:cxnSp>
      <p:cxnSp>
        <p:nvCxnSpPr>
          <p:cNvPr id="38" name="Curved Connector 37"/>
          <p:cNvCxnSpPr>
            <a:stCxn id="35" idx="3"/>
          </p:cNvCxnSpPr>
          <p:nvPr/>
        </p:nvCxnSpPr>
        <p:spPr bwMode="auto">
          <a:xfrm>
            <a:off x="6284168" y="3195927"/>
            <a:ext cx="609600" cy="828249"/>
          </a:xfrm>
          <a:prstGeom prst="curvedConnector2">
            <a:avLst/>
          </a:prstGeom>
          <a:solidFill>
            <a:srgbClr val="00CC99"/>
          </a:solidFill>
          <a:ln w="12700" cap="flat" cmpd="sng" algn="ctr">
            <a:solidFill>
              <a:srgbClr val="000000"/>
            </a:solidFill>
            <a:prstDash val="dash"/>
            <a:round/>
            <a:headEnd type="none" w="sm" len="sm"/>
            <a:tailEnd type="triangle"/>
          </a:ln>
          <a:effectLst/>
        </p:spPr>
      </p:cxnSp>
      <p:sp>
        <p:nvSpPr>
          <p:cNvPr id="39" name="Rectangle 38"/>
          <p:cNvSpPr/>
          <p:nvPr/>
        </p:nvSpPr>
        <p:spPr bwMode="auto">
          <a:xfrm>
            <a:off x="4290268" y="1628800"/>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AU" sz="1200" smtClean="0">
              <a:solidFill>
                <a:srgbClr val="000000"/>
              </a:solidFill>
              <a:latin typeface="Times New Roman" pitchFamily="18" charset="0"/>
              <a:ea typeface="+mn-ea"/>
              <a:cs typeface="Arial" pitchFamily="34" charset="0"/>
            </a:endParaRPr>
          </a:p>
        </p:txBody>
      </p:sp>
      <p:sp>
        <p:nvSpPr>
          <p:cNvPr id="40" name="Rectangle 39"/>
          <p:cNvSpPr/>
          <p:nvPr/>
        </p:nvSpPr>
        <p:spPr bwMode="auto">
          <a:xfrm>
            <a:off x="4277258" y="4030092"/>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AU" sz="1200" smtClean="0">
              <a:solidFill>
                <a:srgbClr val="000000"/>
              </a:solidFill>
              <a:latin typeface="Times New Roman" pitchFamily="18" charset="0"/>
              <a:ea typeface="+mn-ea"/>
              <a:cs typeface="Arial" pitchFamily="34" charset="0"/>
            </a:endParaRPr>
          </a:p>
        </p:txBody>
      </p:sp>
    </p:spTree>
    <p:extLst>
      <p:ext uri="{BB962C8B-B14F-4D97-AF65-F5344CB8AC3E}">
        <p14:creationId xmlns:p14="http://schemas.microsoft.com/office/powerpoint/2010/main" val="228047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agreed to liaise workshop materials to </a:t>
            </a:r>
            <a:br>
              <a:rPr lang="en-AU" dirty="0"/>
            </a:br>
            <a:r>
              <a:rPr lang="en-AU" dirty="0"/>
              <a:t>3GPP RAN/RAN1, ETSI BRAN, WFA, WBA &amp; GSMA</a:t>
            </a:r>
          </a:p>
        </p:txBody>
      </p:sp>
      <p:sp>
        <p:nvSpPr>
          <p:cNvPr id="3" name="Content Placeholder 2"/>
          <p:cNvSpPr>
            <a:spLocks noGrp="1"/>
          </p:cNvSpPr>
          <p:nvPr>
            <p:ph idx="1"/>
          </p:nvPr>
        </p:nvSpPr>
        <p:spPr/>
        <p:txBody>
          <a:bodyPr/>
          <a:lstStyle/>
          <a:p>
            <a:r>
              <a:rPr lang="en-AU" dirty="0"/>
              <a:t>Motion in </a:t>
            </a:r>
            <a:r>
              <a:rPr lang="en-AU" dirty="0" err="1"/>
              <a:t>Coex</a:t>
            </a:r>
            <a:r>
              <a:rPr lang="en-AU" dirty="0"/>
              <a:t> SC</a:t>
            </a:r>
          </a:p>
          <a:p>
            <a:pPr marL="447675" lvl="1" indent="9525"/>
            <a:r>
              <a:rPr lang="en-AU" i="1" dirty="0"/>
              <a:t>The IEEE 802.11 Coexistence SC recommends to the IEEE 802.11 WG that a liaison (see </a:t>
            </a:r>
            <a:r>
              <a:rPr lang="en-AU" i="1" dirty="0">
                <a:solidFill>
                  <a:srgbClr val="FF0000"/>
                </a:solidFill>
                <a:hlinkClick r:id="rId2"/>
              </a:rPr>
              <a:t>11-19-1448-01</a:t>
            </a:r>
            <a:r>
              <a:rPr lang="en-AU" i="1" dirty="0"/>
              <a:t>) be sent from the IEEE 802.11 WG to 3GPP RAN, 3GPP RAN1, ETSI BRAN, WFA, WBA and GSMA notifying </a:t>
            </a:r>
            <a:r>
              <a:rPr lang="en-AU" i="1" dirty="0">
                <a:solidFill>
                  <a:srgbClr val="FF0000"/>
                </a:solidFill>
              </a:rPr>
              <a:t>them</a:t>
            </a:r>
            <a:r>
              <a:rPr lang="en-AU" i="1" dirty="0"/>
              <a:t> of the availability of documents from the IEEE 802.11 </a:t>
            </a:r>
            <a:r>
              <a:rPr lang="en-AU" i="1" dirty="0">
                <a:solidFill>
                  <a:srgbClr val="FF0000"/>
                </a:solidFill>
              </a:rPr>
              <a:t>Coexistence</a:t>
            </a:r>
            <a:r>
              <a:rPr lang="en-AU" i="1" dirty="0"/>
              <a:t> Workshop (agenda, minutes, papers) and the results from the post workshop surveys (along with a caveat on their use)</a:t>
            </a:r>
          </a:p>
          <a:p>
            <a:pPr lvl="1"/>
            <a:endParaRPr lang="en-AU" dirty="0" smtClean="0"/>
          </a:p>
          <a:p>
            <a:pPr lvl="1"/>
            <a:r>
              <a:rPr lang="en-AU" dirty="0" smtClean="0"/>
              <a:t>Moved</a:t>
            </a:r>
            <a:r>
              <a:rPr lang="en-AU" dirty="0"/>
              <a:t>: Evgeny Khorov</a:t>
            </a:r>
          </a:p>
          <a:p>
            <a:pPr lvl="1"/>
            <a:r>
              <a:rPr lang="en-AU" dirty="0"/>
              <a:t>Seconded: Brian Hart</a:t>
            </a:r>
          </a:p>
          <a:p>
            <a:pPr lvl="1"/>
            <a:r>
              <a:rPr lang="en-AU" dirty="0"/>
              <a:t>Result: 9/0/4</a:t>
            </a:r>
          </a:p>
          <a:p>
            <a:pPr lvl="1"/>
            <a:r>
              <a:rPr lang="en-AU" dirty="0"/>
              <a:t>Note: text in </a:t>
            </a:r>
            <a:r>
              <a:rPr lang="en-AU" dirty="0">
                <a:solidFill>
                  <a:srgbClr val="FF0000"/>
                </a:solidFill>
              </a:rPr>
              <a:t>red</a:t>
            </a:r>
            <a:r>
              <a:rPr lang="en-AU" dirty="0"/>
              <a:t> were editorials made after the motion was approved </a:t>
            </a:r>
          </a:p>
          <a:p>
            <a:endParaRPr lang="en-AU"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Andrew Myles, Cisco</a:t>
            </a:r>
            <a:endParaRPr lang="en-GB" dirty="0"/>
          </a:p>
        </p:txBody>
      </p:sp>
      <p:sp>
        <p:nvSpPr>
          <p:cNvPr id="6" name="Date Placeholder 5"/>
          <p:cNvSpPr>
            <a:spLocks noGrp="1"/>
          </p:cNvSpPr>
          <p:nvPr>
            <p:ph type="dt" idx="15"/>
          </p:nvPr>
        </p:nvSpPr>
        <p:spPr/>
        <p:txBody>
          <a:bodyPr/>
          <a:lstStyle/>
          <a:p>
            <a:r>
              <a:rPr lang="en-US" dirty="0"/>
              <a:t>Sep 2019</a:t>
            </a:r>
            <a:endParaRPr lang="en-GB" dirty="0"/>
          </a:p>
        </p:txBody>
      </p:sp>
    </p:spTree>
    <p:extLst>
      <p:ext uri="{BB962C8B-B14F-4D97-AF65-F5344CB8AC3E}">
        <p14:creationId xmlns:p14="http://schemas.microsoft.com/office/powerpoint/2010/main" val="3361183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WG will consider liaising </a:t>
            </a:r>
            <a:r>
              <a:rPr lang="en-AU" dirty="0" smtClean="0"/>
              <a:t>the workshop </a:t>
            </a:r>
            <a:r>
              <a:rPr lang="en-AU" dirty="0"/>
              <a:t>materials to 3GPP RAN/RAN1, ETSI BRAN, WFA, WBA &amp; GSMA</a:t>
            </a:r>
          </a:p>
        </p:txBody>
      </p:sp>
      <p:sp>
        <p:nvSpPr>
          <p:cNvPr id="3" name="Content Placeholder 2"/>
          <p:cNvSpPr>
            <a:spLocks noGrp="1"/>
          </p:cNvSpPr>
          <p:nvPr>
            <p:ph idx="1"/>
          </p:nvPr>
        </p:nvSpPr>
        <p:spPr/>
        <p:txBody>
          <a:bodyPr/>
          <a:lstStyle/>
          <a:p>
            <a:r>
              <a:rPr lang="en-AU" dirty="0"/>
              <a:t>Motion in IEEE 802.11 WG</a:t>
            </a:r>
          </a:p>
          <a:p>
            <a:pPr marL="447675" lvl="1" indent="9525"/>
            <a:r>
              <a:rPr lang="en-AU" i="1" dirty="0"/>
              <a:t>The IEEE 802.11 WG approves using the material in </a:t>
            </a:r>
            <a:r>
              <a:rPr lang="en-AU" i="1" dirty="0">
                <a:solidFill>
                  <a:srgbClr val="FF0000"/>
                </a:solidFill>
                <a:hlinkClick r:id="rId2"/>
              </a:rPr>
              <a:t>11-19-1448-01</a:t>
            </a:r>
            <a:r>
              <a:rPr lang="en-AU" i="1" dirty="0"/>
              <a:t> as the basis of a Liaison Statement from the IEEE 802.11 WG to 3GPP RAN, 3GPP RAN1, ETSI BRAN, WFA, WBA and GSMA, notifying them of the availability of documents from the IEEE 802.11 Coexistence Workshop (agenda, minutes, papers) and the results from the post workshop surveys (along with a caveat on their use)</a:t>
            </a:r>
          </a:p>
          <a:p>
            <a:pPr lvl="1"/>
            <a:endParaRPr lang="en-AU" dirty="0" smtClean="0"/>
          </a:p>
          <a:p>
            <a:pPr lvl="1"/>
            <a:r>
              <a:rPr lang="en-AU" dirty="0" smtClean="0"/>
              <a:t>Moved</a:t>
            </a:r>
            <a:r>
              <a:rPr lang="en-AU" dirty="0"/>
              <a:t>: Andrew Myles</a:t>
            </a:r>
          </a:p>
          <a:p>
            <a:pPr lvl="1"/>
            <a:r>
              <a:rPr lang="en-AU" dirty="0"/>
              <a:t>Seconded:</a:t>
            </a:r>
          </a:p>
          <a:p>
            <a:pPr lvl="1"/>
            <a:r>
              <a:rPr lang="en-AU" dirty="0"/>
              <a:t>Result:</a:t>
            </a:r>
          </a:p>
          <a:p>
            <a:endParaRPr lang="en-AU"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Andrew Myles, Cisco</a:t>
            </a:r>
            <a:endParaRPr lang="en-GB" dirty="0"/>
          </a:p>
        </p:txBody>
      </p:sp>
      <p:sp>
        <p:nvSpPr>
          <p:cNvPr id="6" name="Date Placeholder 5"/>
          <p:cNvSpPr>
            <a:spLocks noGrp="1"/>
          </p:cNvSpPr>
          <p:nvPr>
            <p:ph type="dt" idx="15"/>
          </p:nvPr>
        </p:nvSpPr>
        <p:spPr/>
        <p:txBody>
          <a:bodyPr/>
          <a:lstStyle/>
          <a:p>
            <a:r>
              <a:rPr lang="en-US" dirty="0"/>
              <a:t>Sep 2019</a:t>
            </a:r>
            <a:endParaRPr lang="en-GB" dirty="0"/>
          </a:p>
        </p:txBody>
      </p:sp>
    </p:spTree>
    <p:extLst>
      <p:ext uri="{BB962C8B-B14F-4D97-AF65-F5344CB8AC3E}">
        <p14:creationId xmlns:p14="http://schemas.microsoft.com/office/powerpoint/2010/main" val="156383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will continue promoting good coexistence in Hawaii in Nov 2019</a:t>
            </a:r>
          </a:p>
        </p:txBody>
      </p:sp>
      <p:sp>
        <p:nvSpPr>
          <p:cNvPr id="3" name="Content Placeholder 2"/>
          <p:cNvSpPr>
            <a:spLocks noGrp="1"/>
          </p:cNvSpPr>
          <p:nvPr>
            <p:ph idx="1"/>
          </p:nvPr>
        </p:nvSpPr>
        <p:spPr/>
        <p:txBody>
          <a:bodyPr/>
          <a:lstStyle/>
          <a:p>
            <a:r>
              <a:rPr lang="en-AU" dirty="0"/>
              <a:t>IEEE 802.11 Coexistence SC will meet in Hawaii in Nov 2019</a:t>
            </a:r>
          </a:p>
          <a:p>
            <a:pPr lvl="1"/>
            <a:r>
              <a:rPr lang="en-AU" dirty="0"/>
              <a:t>Prepare for ETSI BRAN meeting in December 2019</a:t>
            </a:r>
          </a:p>
          <a:p>
            <a:pPr lvl="1"/>
            <a:r>
              <a:rPr lang="en-AU" dirty="0"/>
              <a:t>Review recent 3GPP RAN/RAN1 activities</a:t>
            </a:r>
          </a:p>
          <a:p>
            <a:pPr lvl="1"/>
            <a:r>
              <a:rPr lang="en-AU" dirty="0"/>
              <a:t>Discuss various technical topics</a:t>
            </a:r>
          </a:p>
          <a:p>
            <a:pPr lvl="1"/>
            <a:r>
              <a:rPr lang="en-AU" dirty="0"/>
              <a:t>Discuss extension of SC scope beyond life of 802.11ax</a:t>
            </a:r>
          </a:p>
          <a:p>
            <a:pPr lvl="1"/>
            <a:r>
              <a:rPr lang="en-AU" dirty="0"/>
              <a:t>…</a:t>
            </a:r>
          </a:p>
          <a:p>
            <a:endParaRPr lang="en-AU"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Andrew Myles, Cisco</a:t>
            </a:r>
            <a:endParaRPr lang="en-GB" dirty="0"/>
          </a:p>
        </p:txBody>
      </p:sp>
      <p:sp>
        <p:nvSpPr>
          <p:cNvPr id="6" name="Date Placeholder 5"/>
          <p:cNvSpPr>
            <a:spLocks noGrp="1"/>
          </p:cNvSpPr>
          <p:nvPr>
            <p:ph type="dt" idx="15"/>
          </p:nvPr>
        </p:nvSpPr>
        <p:spPr/>
        <p:txBody>
          <a:bodyPr/>
          <a:lstStyle/>
          <a:p>
            <a:r>
              <a:rPr lang="en-US" dirty="0" smtClean="0"/>
              <a:t>Sep 2019</a:t>
            </a:r>
            <a:endParaRPr lang="en-GB" dirty="0"/>
          </a:p>
        </p:txBody>
      </p:sp>
    </p:spTree>
    <p:extLst>
      <p:ext uri="{BB962C8B-B14F-4D97-AF65-F5344CB8AC3E}">
        <p14:creationId xmlns:p14="http://schemas.microsoft.com/office/powerpoint/2010/main" val="889979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TotalTime>
  <Words>647</Words>
  <Application>Microsoft Office PowerPoint</Application>
  <PresentationFormat>Widescreen</PresentationFormat>
  <Paragraphs>107</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MS Gothic</vt:lpstr>
      <vt:lpstr>Arial</vt:lpstr>
      <vt:lpstr>Arial Unicode MS</vt:lpstr>
      <vt:lpstr>Times New Roman</vt:lpstr>
      <vt:lpstr>Wingdings</vt:lpstr>
      <vt:lpstr>Office Theme</vt:lpstr>
      <vt:lpstr>Microsoft Word 97 - 2003 Document</vt:lpstr>
      <vt:lpstr>IEEE 802.11 Coexistence SC Sept 2019 (Hanoi) closing report</vt:lpstr>
      <vt:lpstr>IEEE 802.11 Coexistence SC achieved its goals as a discussion forum for coexistence issues</vt:lpstr>
      <vt:lpstr>IEEE 802.11 Coexistence SC achieved its goals as an effective discussion forum for coexistence issues</vt:lpstr>
      <vt:lpstr>The Coex SC has been remarkably influential … but future success requires stakeholder engagement</vt:lpstr>
      <vt:lpstr>The Coex SC agreed to liaise workshop materials to  3GPP RAN/RAN1, ETSI BRAN, WFA, WBA &amp; GSMA</vt:lpstr>
      <vt:lpstr>The WG will consider liaising the workshop materials to 3GPP RAN/RAN1, ETSI BRAN, WFA, WBA &amp; GSMA</vt:lpstr>
      <vt:lpstr>IEEE 802.11 Coexistence SC will continue promoting good coexistence in Hawaii in Nov 2019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JTC1 Standing Committee July 2019 (Vienna) closing report</dc:title>
  <dc:creator>Andrew Myles (amyles)</dc:creator>
  <cp:lastModifiedBy>Andrew Myles (amyles)</cp:lastModifiedBy>
  <cp:revision>4</cp:revision>
  <cp:lastPrinted>1601-01-01T00:00:00Z</cp:lastPrinted>
  <dcterms:created xsi:type="dcterms:W3CDTF">2019-09-19T04:57:16Z</dcterms:created>
  <dcterms:modified xsi:type="dcterms:W3CDTF">2019-09-19T13:15:03Z</dcterms:modified>
</cp:coreProperties>
</file>