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6" r:id="rId4"/>
    <p:sldId id="269" r:id="rId5"/>
    <p:sldId id="270" r:id="rId6"/>
    <p:sldId id="267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43" autoAdjust="0"/>
    <p:restoredTop sz="94660"/>
  </p:normalViewPr>
  <p:slideViewPr>
    <p:cSldViewPr>
      <p:cViewPr varScale="1">
        <p:scale>
          <a:sx n="86" d="100"/>
          <a:sy n="86" d="100"/>
        </p:scale>
        <p:origin x="96" y="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802.11-18/0980r0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802.11-18/0980r0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802.11-18/0980r0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802.11-18/0980r0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596963F5-7B75-439B-8C7F-2834157A26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2018</a:t>
            </a:r>
            <a:endParaRPr 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2ED4E38A-C13D-45AB-BDAA-DE056FD8B5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Jon Rosdahl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075ECD03-F5EF-4795-ADA3-1A3E5C012A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7450E0C-7ED5-4BB5-8890-863087A593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336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292079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802.11-19/1698r0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856538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 smtClean="0"/>
              <a:t>TGbd</a:t>
            </a:r>
            <a:r>
              <a:rPr lang="en-GB" dirty="0" smtClean="0"/>
              <a:t> Closing </a:t>
            </a:r>
            <a:r>
              <a:rPr lang="en-GB" dirty="0"/>
              <a:t>Report </a:t>
            </a:r>
            <a:r>
              <a:rPr lang="en-GB" dirty="0" smtClean="0"/>
              <a:t>– Vietnam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2074127" y="186806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2019-09-19</a:t>
            </a:r>
            <a:endParaRPr lang="en-GB" sz="2000" b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905674" y="292988"/>
            <a:ext cx="2303451" cy="273050"/>
          </a:xfrm>
        </p:spPr>
        <p:txBody>
          <a:bodyPr/>
          <a:lstStyle/>
          <a:p>
            <a:r>
              <a:rPr lang="en-US" dirty="0" smtClean="0"/>
              <a:t>Sep 2019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27432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4483159"/>
              </p:ext>
            </p:extLst>
          </p:nvPr>
        </p:nvGraphicFramePr>
        <p:xfrm>
          <a:off x="1752600" y="3402852"/>
          <a:ext cx="9067800" cy="10392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5" name="Document" r:id="rId4" imgW="8302326" imgH="1020437" progId="Word.Document.8">
                  <p:embed/>
                </p:oleObj>
              </mc:Choice>
              <mc:Fallback>
                <p:oleObj name="Document" r:id="rId4" imgW="8302326" imgH="102043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402852"/>
                        <a:ext cx="9067800" cy="10392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1524000" y="1981200"/>
            <a:ext cx="89916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en-US" dirty="0"/>
              <a:t>Closing report for </a:t>
            </a:r>
            <a:r>
              <a:rPr lang="en-GB" altLang="en-US" dirty="0" smtClean="0"/>
              <a:t>Sep 2019 </a:t>
            </a:r>
            <a:r>
              <a:rPr lang="en-GB" altLang="en-US" dirty="0" err="1" smtClean="0"/>
              <a:t>TGbd</a:t>
            </a:r>
            <a:r>
              <a:rPr lang="en-GB" altLang="en-US" dirty="0" smtClean="0"/>
              <a:t> meeting in Hanoi, Vietnam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15198" y="298450"/>
            <a:ext cx="2589203" cy="273050"/>
          </a:xfrm>
        </p:spPr>
        <p:txBody>
          <a:bodyPr/>
          <a:lstStyle/>
          <a:p>
            <a:r>
              <a:rPr lang="en-US" dirty="0" smtClean="0"/>
              <a:t>Sep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BDFE0C-82E1-46BE-987F-B7EF866C9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Completed work items in the week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D7B87A0-10F9-4121-935C-57A81A40B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828800"/>
            <a:ext cx="10667999" cy="4419599"/>
          </a:xfrm>
        </p:spPr>
        <p:txBody>
          <a:bodyPr>
            <a:normAutofit fontScale="55000" lnSpcReduction="20000"/>
          </a:bodyPr>
          <a:lstStyle/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</a:pPr>
            <a:r>
              <a:rPr lang="en-US" altLang="en-US" sz="34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6 </a:t>
            </a:r>
            <a:r>
              <a:rPr lang="en-US" altLang="en-US" sz="3400" dirty="0">
                <a:solidFill>
                  <a:schemeClr val="tx1"/>
                </a:solidFill>
                <a:ea typeface="MS PGothic" panose="020B0600070205080204" pitchFamily="34" charset="-128"/>
              </a:rPr>
              <a:t>meeting slots were allocated in the week, including </a:t>
            </a:r>
            <a:r>
              <a:rPr lang="en-US" altLang="en-US" sz="34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two parallel </a:t>
            </a:r>
            <a:r>
              <a:rPr lang="en-US" altLang="en-US" sz="3400" dirty="0" err="1" smtClean="0">
                <a:solidFill>
                  <a:schemeClr val="tx1"/>
                </a:solidFill>
                <a:ea typeface="MS PGothic" panose="020B0600070205080204" pitchFamily="34" charset="-128"/>
              </a:rPr>
              <a:t>Adhoc</a:t>
            </a:r>
            <a:r>
              <a:rPr lang="en-US" altLang="en-US" sz="34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 slots </a:t>
            </a:r>
            <a:endParaRPr lang="en-US" altLang="en-US" sz="3400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</a:pPr>
            <a:r>
              <a:rPr lang="en-US" altLang="en-US" sz="3400" dirty="0">
                <a:solidFill>
                  <a:schemeClr val="tx1"/>
                </a:solidFill>
                <a:ea typeface="MS PGothic" panose="020B0600070205080204" pitchFamily="34" charset="-128"/>
              </a:rPr>
              <a:t>Meeting agenda: the last revision of </a:t>
            </a:r>
            <a:r>
              <a:rPr lang="en-US" altLang="en-US" sz="34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11-19/1412</a:t>
            </a:r>
            <a:endParaRPr lang="en-US" altLang="en-US" sz="3400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</a:pPr>
            <a:r>
              <a:rPr lang="en-US" altLang="en-US" sz="3400" dirty="0">
                <a:solidFill>
                  <a:schemeClr val="tx1"/>
                </a:solidFill>
                <a:ea typeface="MS PGothic" panose="020B0600070205080204" pitchFamily="34" charset="-128"/>
              </a:rPr>
              <a:t>Work items completed in this week include: 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>
                <a:solidFill>
                  <a:schemeClr val="tx1"/>
                </a:solidFill>
                <a:ea typeface="MS PGothic" panose="020B0600070205080204" pitchFamily="34" charset="-128"/>
              </a:rPr>
              <a:t>Approval of the meeting minutes for 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Jul </a:t>
            </a:r>
            <a:r>
              <a:rPr lang="en-US" altLang="en-US" sz="2900" dirty="0">
                <a:solidFill>
                  <a:schemeClr val="tx1"/>
                </a:solidFill>
                <a:ea typeface="MS PGothic" panose="020B0600070205080204" pitchFamily="34" charset="-128"/>
              </a:rPr>
              <a:t>meeting and 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Aug CC</a:t>
            </a:r>
            <a:endParaRPr lang="en-US" altLang="en-US" sz="2900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>
                <a:solidFill>
                  <a:schemeClr val="tx1"/>
                </a:solidFill>
                <a:ea typeface="MS PGothic" panose="020B0600070205080204" pitchFamily="34" charset="-128"/>
              </a:rPr>
              <a:t>Approval of the 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updated FRD document (11-19/0495r2)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Approval of the updated </a:t>
            </a:r>
            <a:r>
              <a:rPr lang="en-US" altLang="en-US" sz="2900" dirty="0">
                <a:solidFill>
                  <a:schemeClr val="tx1"/>
                </a:solidFill>
                <a:ea typeface="MS PGothic" panose="020B0600070205080204" pitchFamily="34" charset="-128"/>
              </a:rPr>
              <a:t>SFD document (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11-19/0497r3)</a:t>
            </a:r>
            <a:endParaRPr lang="en-US" altLang="en-US" sz="2900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Liaison update per </a:t>
            </a:r>
            <a:r>
              <a:rPr lang="en-US" altLang="en-US" sz="2900" dirty="0">
                <a:solidFill>
                  <a:schemeClr val="tx1"/>
                </a:solidFill>
                <a:ea typeface="MS PGothic" panose="020B0600070205080204" pitchFamily="34" charset="-128"/>
              </a:rPr>
              <a:t>IEEE 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1609’s progress</a:t>
            </a:r>
            <a:endParaRPr lang="en-US" altLang="en-US" sz="2900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Approval of the spec draft skeleton document (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11-19/1638)</a:t>
            </a:r>
            <a:endParaRPr lang="en-US" altLang="en-US" sz="2900" dirty="0" smtClean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Review and update </a:t>
            </a:r>
            <a:r>
              <a:rPr lang="en-US" altLang="en-US" sz="2900" dirty="0" err="1" smtClean="0">
                <a:solidFill>
                  <a:schemeClr val="tx1"/>
                </a:solidFill>
                <a:ea typeface="MS PGothic" panose="020B0600070205080204" pitchFamily="34" charset="-128"/>
              </a:rPr>
              <a:t>TGbd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 timeline</a:t>
            </a:r>
          </a:p>
          <a:p>
            <a:pPr lvl="1"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5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Milestones from D0.1 will be deferred one or two meetings.</a:t>
            </a:r>
            <a:endParaRPr lang="en-US" altLang="en-US" sz="2500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Approval of Teleconference </a:t>
            </a:r>
            <a:r>
              <a:rPr lang="en-US" altLang="en-US" sz="2900" dirty="0">
                <a:solidFill>
                  <a:schemeClr val="tx1"/>
                </a:solidFill>
                <a:ea typeface="MS PGothic" panose="020B0600070205080204" pitchFamily="34" charset="-128"/>
              </a:rPr>
              <a:t>plan after 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Sep meeting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25 </a:t>
            </a:r>
            <a:r>
              <a:rPr lang="en-US" altLang="en-US" sz="2900" dirty="0">
                <a:solidFill>
                  <a:schemeClr val="tx1"/>
                </a:solidFill>
                <a:ea typeface="MS PGothic" panose="020B0600070205080204" pitchFamily="34" charset="-128"/>
              </a:rPr>
              <a:t>tech submissions were presented for the week. </a:t>
            </a:r>
          </a:p>
          <a:p>
            <a:pPr lvl="1"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sz="25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26 </a:t>
            </a:r>
            <a:r>
              <a:rPr lang="en-US" sz="2500" dirty="0">
                <a:solidFill>
                  <a:schemeClr val="tx1"/>
                </a:solidFill>
                <a:ea typeface="MS PGothic" panose="020B0600070205080204" pitchFamily="34" charset="-128"/>
              </a:rPr>
              <a:t>motions passed for developing SFD and FRD</a:t>
            </a:r>
          </a:p>
        </p:txBody>
      </p:sp>
      <p:sp>
        <p:nvSpPr>
          <p:cNvPr id="19460" name="灯片编号占位符 3">
            <a:extLst>
              <a:ext uri="{FF2B5EF4-FFF2-40B4-BE49-F238E27FC236}">
                <a16:creationId xmlns:a16="http://schemas.microsoft.com/office/drawing/2014/main" xmlns="" id="{548A6D8A-AFDC-4E13-A6E7-EED634F2E70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>
                <a:solidFill>
                  <a:schemeClr val="tx1"/>
                </a:solidFill>
                <a:ea typeface="MS PGothic" panose="020B0600070205080204" pitchFamily="34" charset="-128"/>
                <a:cs typeface="Arial Unicode MS" panose="020B0604020202020204" pitchFamily="34" charset="-128"/>
              </a:rPr>
              <a:t>Slide </a:t>
            </a:r>
            <a:fld id="{2C41C87B-5680-448A-80C1-C50BF4FA17C2}" type="slidenum">
              <a:rPr lang="en-US" altLang="en-US" sz="1200" b="0">
                <a:solidFill>
                  <a:schemeClr val="tx1"/>
                </a:solidFill>
                <a:ea typeface="MS PGothic" panose="020B060007020508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>
              <a:solidFill>
                <a:schemeClr val="tx1"/>
              </a:solidFill>
              <a:ea typeface="MS PGothic" panose="020B060007020508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915198" y="298450"/>
            <a:ext cx="2589203" cy="273050"/>
          </a:xfrm>
        </p:spPr>
        <p:txBody>
          <a:bodyPr/>
          <a:lstStyle/>
          <a:p>
            <a:r>
              <a:rPr lang="en-US" dirty="0" smtClean="0"/>
              <a:t>Sep 2019</a:t>
            </a:r>
            <a:endParaRPr lang="en-GB" dirty="0"/>
          </a:p>
        </p:txBody>
      </p:sp>
      <p:graphicFrame>
        <p:nvGraphicFramePr>
          <p:cNvPr id="10" name="Table 1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9094748"/>
              </p:ext>
            </p:extLst>
          </p:nvPr>
        </p:nvGraphicFramePr>
        <p:xfrm>
          <a:off x="6629400" y="3581400"/>
          <a:ext cx="5029201" cy="2133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55474">
                  <a:extLst>
                    <a:ext uri="{9D8B030D-6E8A-4147-A177-3AD203B41FA5}"/>
                  </a:extLst>
                </a:gridCol>
                <a:gridCol w="1109158">
                  <a:extLst>
                    <a:ext uri="{9D8B030D-6E8A-4147-A177-3AD203B41FA5}"/>
                  </a:extLst>
                </a:gridCol>
                <a:gridCol w="617621"/>
                <a:gridCol w="705853">
                  <a:extLst>
                    <a:ext uri="{9D8B030D-6E8A-4147-A177-3AD203B41FA5}"/>
                  </a:extLst>
                </a:gridCol>
                <a:gridCol w="617621">
                  <a:extLst>
                    <a:ext uri="{9D8B030D-6E8A-4147-A177-3AD203B41FA5}"/>
                  </a:extLst>
                </a:gridCol>
                <a:gridCol w="617621"/>
                <a:gridCol w="705853">
                  <a:extLst>
                    <a:ext uri="{9D8B030D-6E8A-4147-A177-3AD203B41FA5}"/>
                  </a:extLst>
                </a:gridCol>
              </a:tblGrid>
              <a:tr h="35560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669" marB="45669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MON</a:t>
                      </a:r>
                    </a:p>
                  </a:txBody>
                  <a:tcPr marT="45669" marB="45669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TUE</a:t>
                      </a:r>
                    </a:p>
                  </a:txBody>
                  <a:tcPr marT="45669" marB="45669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WED</a:t>
                      </a:r>
                    </a:p>
                  </a:txBody>
                  <a:tcPr marT="45669" marB="45669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THU</a:t>
                      </a:r>
                    </a:p>
                  </a:txBody>
                  <a:tcPr marT="45669" marB="45669"/>
                </a:tc>
                <a:extLst>
                  <a:ext uri="{0D108BD9-81ED-4DB2-BD59-A6C34878D82A}"/>
                </a:extLst>
              </a:tr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AM1</a:t>
                      </a:r>
                    </a:p>
                  </a:txBody>
                  <a:tcPr marT="45669" marB="45669"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marT="45669" marB="45669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TGbd</a:t>
                      </a:r>
                      <a:endParaRPr lang="en-US" sz="1200" dirty="0"/>
                    </a:p>
                  </a:txBody>
                  <a:tcPr marT="45669" marB="45669"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marT="45669" marB="45669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</a:rPr>
                        <a:t>TGbd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T="45669" marB="45669" anchor="ctr"/>
                </a:tc>
                <a:extLst>
                  <a:ext uri="{0D108BD9-81ED-4DB2-BD59-A6C34878D82A}"/>
                </a:extLst>
              </a:tr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AM2</a:t>
                      </a:r>
                    </a:p>
                  </a:txBody>
                  <a:tcPr marT="45669" marB="45669"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marT="45669" marB="45669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marT="45669" marB="45669"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669" marB="45669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TGbd</a:t>
                      </a:r>
                      <a:endParaRPr lang="en-US" sz="1200" dirty="0"/>
                    </a:p>
                  </a:txBody>
                  <a:tcPr marT="45669" marB="45669" anchor="ctr"/>
                </a:tc>
                <a:extLst>
                  <a:ext uri="{0D108BD9-81ED-4DB2-BD59-A6C34878D82A}"/>
                </a:extLst>
              </a:tr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PM1</a:t>
                      </a:r>
                    </a:p>
                  </a:txBody>
                  <a:tcPr marT="45669" marB="45669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TGbd</a:t>
                      </a:r>
                      <a:r>
                        <a:rPr lang="en-US" sz="1200" dirty="0" smtClean="0"/>
                        <a:t>/PHY</a:t>
                      </a:r>
                      <a:endParaRPr lang="en-US" sz="1200" dirty="0"/>
                    </a:p>
                  </a:txBody>
                  <a:tcPr marT="45669" marB="45669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MAC</a:t>
                      </a:r>
                      <a:endParaRPr lang="en-US" sz="1200" dirty="0"/>
                    </a:p>
                  </a:txBody>
                  <a:tcPr marT="45669" marB="4566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669" marB="45669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PHY</a:t>
                      </a:r>
                      <a:endParaRPr lang="en-US" sz="1200" dirty="0"/>
                    </a:p>
                  </a:txBody>
                  <a:tcPr marT="45669" marB="45669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MAC</a:t>
                      </a:r>
                      <a:endParaRPr lang="en-US" sz="1200" dirty="0"/>
                    </a:p>
                  </a:txBody>
                  <a:tcPr marT="45669" marB="4566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669" marB="45669" anchor="ctr"/>
                </a:tc>
                <a:extLst>
                  <a:ext uri="{0D108BD9-81ED-4DB2-BD59-A6C34878D82A}"/>
                </a:extLst>
              </a:tr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PM2</a:t>
                      </a:r>
                    </a:p>
                  </a:txBody>
                  <a:tcPr marT="45669" marB="45669"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marT="45669" marB="45669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669" marB="45669"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marT="45669" marB="45669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TGbd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T="45669" marB="45669" anchor="ctr"/>
                </a:tc>
                <a:extLst>
                  <a:ext uri="{0D108BD9-81ED-4DB2-BD59-A6C34878D82A}"/>
                </a:extLst>
              </a:tr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EVE</a:t>
                      </a:r>
                      <a:endParaRPr lang="en-US" sz="1200" dirty="0"/>
                    </a:p>
                  </a:txBody>
                  <a:tcPr marT="45669" marB="45669"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669" marB="45669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marT="45669" marB="45669"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669" marB="45669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669" marB="45669" anchor="ctr"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634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Approved TG Document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 Sun (ZTE)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 2019</a:t>
            </a:r>
            <a:endParaRPr lang="en-GB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1019375"/>
              </p:ext>
            </p:extLst>
          </p:nvPr>
        </p:nvGraphicFramePr>
        <p:xfrm>
          <a:off x="2124075" y="2209800"/>
          <a:ext cx="7856538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800"/>
                <a:gridCol w="1676400"/>
                <a:gridCol w="168433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TG Document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Baseline Version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Latest</a:t>
                      </a:r>
                      <a:r>
                        <a:rPr lang="en-US" altLang="zh-CN" baseline="0" dirty="0" smtClean="0"/>
                        <a:t> Revision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Definition and requirements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11-19/0202r1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11-19/0202r1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Selection Procedure document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11-19/0030r6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11-19/0030r6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Functional Requirement document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11-19/0440r0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rgbClr val="0070C0"/>
                          </a:solidFill>
                        </a:rPr>
                        <a:t>11-19/0495r2</a:t>
                      </a:r>
                      <a:endParaRPr lang="zh-CN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Spec Framework document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11-19/0441r0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rgbClr val="0070C0"/>
                          </a:solidFill>
                        </a:rPr>
                        <a:t>11-19/0497r3</a:t>
                      </a:r>
                      <a:endParaRPr lang="zh-CN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Liaison response to IEEE VT/ITS</a:t>
                      </a:r>
                      <a:r>
                        <a:rPr lang="en-US" altLang="zh-CN" baseline="0" dirty="0" smtClean="0"/>
                        <a:t> 1609 WG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11-19/0437r3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11-19/0437r3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Liaison response</a:t>
                      </a:r>
                      <a:r>
                        <a:rPr lang="en-US" altLang="zh-CN" baseline="0" dirty="0" smtClean="0"/>
                        <a:t> to ITU-T CITS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11-19/0843r0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11-19/0843r0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TBbd</a:t>
                      </a:r>
                      <a:r>
                        <a:rPr lang="en-US" altLang="zh-CN" baseline="0" dirty="0" smtClean="0"/>
                        <a:t> FRD/SFD Motion Booklet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11-19/0514r0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0070C0"/>
                          </a:solidFill>
                        </a:rPr>
                        <a:t>11-19/0514r10</a:t>
                      </a:r>
                      <a:endParaRPr lang="zh-CN" altLang="en-US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TGbd</a:t>
                      </a:r>
                      <a:r>
                        <a:rPr lang="en-US" altLang="zh-CN" dirty="0" smtClean="0"/>
                        <a:t> Use Case</a:t>
                      </a:r>
                      <a:r>
                        <a:rPr lang="en-US" altLang="zh-CN" baseline="0" dirty="0" smtClean="0"/>
                        <a:t> document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rgbClr val="0070C0"/>
                          </a:solidFill>
                        </a:rPr>
                        <a:t>11-19/1342r0</a:t>
                      </a:r>
                      <a:endParaRPr lang="zh-CN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11-19/1342r0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TGbd</a:t>
                      </a:r>
                      <a:r>
                        <a:rPr lang="en-US" altLang="zh-CN" dirty="0" smtClean="0"/>
                        <a:t> Spec Draft Skeleton document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rgbClr val="0070C0"/>
                          </a:solidFill>
                        </a:rPr>
                        <a:t>11-19/1638r0</a:t>
                      </a:r>
                      <a:endParaRPr lang="zh-CN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11-19/1638r0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2100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Timeline (updated)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 Sun (ZTE)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 2019</a:t>
            </a:r>
            <a:endParaRPr lang="en-GB" dirty="0"/>
          </a:p>
        </p:txBody>
      </p:sp>
      <p:sp>
        <p:nvSpPr>
          <p:cNvPr id="9" name="内容占位符 2"/>
          <p:cNvSpPr>
            <a:spLocks noGrp="1"/>
          </p:cNvSpPr>
          <p:nvPr>
            <p:ph idx="1"/>
          </p:nvPr>
        </p:nvSpPr>
        <p:spPr>
          <a:xfrm>
            <a:off x="2667000" y="1981200"/>
            <a:ext cx="7620000" cy="4114800"/>
          </a:xfrm>
        </p:spPr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PAR approved		</a:t>
            </a:r>
            <a:r>
              <a:rPr lang="en-US" altLang="en-US" dirty="0" smtClean="0"/>
              <a:t>			Dec </a:t>
            </a:r>
            <a:r>
              <a:rPr lang="en-US" altLang="en-US" dirty="0"/>
              <a:t>2018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First TG meeting		</a:t>
            </a:r>
            <a:r>
              <a:rPr lang="en-US" altLang="en-US" dirty="0" smtClean="0"/>
              <a:t>			Jan </a:t>
            </a:r>
            <a:r>
              <a:rPr lang="en-US" altLang="en-US" dirty="0"/>
              <a:t>2019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D0.1 				</a:t>
            </a:r>
            <a:r>
              <a:rPr lang="en-US" altLang="en-US" dirty="0" smtClean="0"/>
              <a:t>			Sept </a:t>
            </a:r>
            <a:r>
              <a:rPr lang="en-US" altLang="en-US" dirty="0"/>
              <a:t>2019 </a:t>
            </a:r>
            <a:r>
              <a:rPr lang="en-US" altLang="en-US" dirty="0">
                <a:sym typeface="Wingdings" panose="05000000000000000000" pitchFamily="2" charset="2"/>
              </a:rPr>
              <a:t> Nov 2019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D1.0 Letter Ballot		</a:t>
            </a:r>
            <a:r>
              <a:rPr lang="en-US" altLang="en-US" dirty="0" smtClean="0"/>
              <a:t>		Nov </a:t>
            </a:r>
            <a:r>
              <a:rPr lang="en-US" altLang="en-US" dirty="0"/>
              <a:t>2019 </a:t>
            </a:r>
            <a:r>
              <a:rPr lang="en-US" altLang="en-US" dirty="0">
                <a:sym typeface="Wingdings" panose="05000000000000000000" pitchFamily="2" charset="2"/>
              </a:rPr>
              <a:t> Mar 2020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D2.0 LB recirculation		</a:t>
            </a:r>
            <a:r>
              <a:rPr lang="en-US" altLang="en-US" dirty="0" smtClean="0"/>
              <a:t>	Mar </a:t>
            </a:r>
            <a:r>
              <a:rPr lang="en-US" altLang="en-US" dirty="0"/>
              <a:t>2020 </a:t>
            </a:r>
            <a:r>
              <a:rPr lang="en-US" altLang="en-US" dirty="0">
                <a:sym typeface="Wingdings" panose="05000000000000000000" pitchFamily="2" charset="2"/>
              </a:rPr>
              <a:t> Jul 2020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Form Sponsor Ballot Pool	</a:t>
            </a:r>
            <a:r>
              <a:rPr lang="en-US" altLang="en-US" dirty="0" smtClean="0"/>
              <a:t>	May </a:t>
            </a:r>
            <a:r>
              <a:rPr lang="en-US" altLang="en-US" dirty="0"/>
              <a:t>2020 </a:t>
            </a:r>
            <a:r>
              <a:rPr lang="en-US" altLang="en-US" dirty="0">
                <a:sym typeface="Wingdings" panose="05000000000000000000" pitchFamily="2" charset="2"/>
              </a:rPr>
              <a:t> Sep 2020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D3.0 LB recirculation		</a:t>
            </a:r>
            <a:r>
              <a:rPr lang="en-US" altLang="en-US" dirty="0" smtClean="0"/>
              <a:t>	May </a:t>
            </a:r>
            <a:r>
              <a:rPr lang="en-US" altLang="en-US" dirty="0"/>
              <a:t>2020 </a:t>
            </a:r>
            <a:r>
              <a:rPr lang="en-US" altLang="en-US" dirty="0">
                <a:sym typeface="Wingdings" panose="05000000000000000000" pitchFamily="2" charset="2"/>
              </a:rPr>
              <a:t> Sep 2020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D3.0 unchanged recirculation </a:t>
            </a:r>
            <a:r>
              <a:rPr lang="en-US" altLang="en-US" dirty="0" smtClean="0"/>
              <a:t>	July </a:t>
            </a:r>
            <a:r>
              <a:rPr lang="en-US" altLang="en-US" dirty="0"/>
              <a:t>2020 </a:t>
            </a:r>
            <a:r>
              <a:rPr lang="en-US" altLang="en-US" dirty="0">
                <a:sym typeface="Wingdings" panose="05000000000000000000" pitchFamily="2" charset="2"/>
              </a:rPr>
              <a:t> Nov 2020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Initial Sponsor Ballot (D4.0)	</a:t>
            </a:r>
            <a:r>
              <a:rPr lang="en-US" altLang="en-US" dirty="0" smtClean="0"/>
              <a:t>	Sept </a:t>
            </a:r>
            <a:r>
              <a:rPr lang="en-US" altLang="en-US" dirty="0"/>
              <a:t>2020 </a:t>
            </a:r>
            <a:r>
              <a:rPr lang="en-US" altLang="en-US" dirty="0">
                <a:sym typeface="Wingdings" panose="05000000000000000000" pitchFamily="2" charset="2"/>
              </a:rPr>
              <a:t> Jan 2021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Final 802.11 WG approval	</a:t>
            </a:r>
            <a:r>
              <a:rPr lang="en-US" altLang="en-US" dirty="0" smtClean="0"/>
              <a:t>	July </a:t>
            </a:r>
            <a:r>
              <a:rPr lang="en-US" altLang="en-US" dirty="0"/>
              <a:t>2021 </a:t>
            </a:r>
            <a:r>
              <a:rPr lang="en-US" altLang="en-US" dirty="0">
                <a:sym typeface="Wingdings" panose="05000000000000000000" pitchFamily="2" charset="2"/>
              </a:rPr>
              <a:t> Nov 2021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802 EC approval		</a:t>
            </a:r>
            <a:r>
              <a:rPr lang="en-US" altLang="en-US" dirty="0" smtClean="0"/>
              <a:t>			July </a:t>
            </a:r>
            <a:r>
              <a:rPr lang="en-US" altLang="en-US" dirty="0"/>
              <a:t>2021 </a:t>
            </a:r>
            <a:r>
              <a:rPr lang="en-US" altLang="en-US" dirty="0">
                <a:sym typeface="Wingdings" panose="05000000000000000000" pitchFamily="2" charset="2"/>
              </a:rPr>
              <a:t> Nov 2021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 err="1"/>
              <a:t>RevCom</a:t>
            </a:r>
            <a:r>
              <a:rPr lang="en-US" altLang="en-US" dirty="0"/>
              <a:t> and SASB approval	</a:t>
            </a:r>
            <a:r>
              <a:rPr lang="en-US" altLang="en-US" dirty="0" smtClean="0"/>
              <a:t>	Sept </a:t>
            </a:r>
            <a:r>
              <a:rPr lang="en-US" altLang="en-US" dirty="0"/>
              <a:t>2021 </a:t>
            </a:r>
            <a:r>
              <a:rPr lang="en-US" altLang="en-US" dirty="0">
                <a:sym typeface="Wingdings" panose="05000000000000000000" pitchFamily="2" charset="2"/>
              </a:rPr>
              <a:t> Jan 2022</a:t>
            </a:r>
            <a:endParaRPr lang="en-US" altLang="en-US" dirty="0"/>
          </a:p>
          <a:p>
            <a:pPr marL="0" indent="0">
              <a:defRPr/>
            </a:pPr>
            <a:endParaRPr lang="en-US" altLang="zh-CN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70056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5B8BE7-048D-4C6C-95C1-5665FEF86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685800"/>
          </a:xfrm>
        </p:spPr>
        <p:txBody>
          <a:bodyPr/>
          <a:lstStyle/>
          <a:p>
            <a:r>
              <a:rPr lang="en-US" dirty="0" smtClean="0"/>
              <a:t>Teleconferences and Goal for Sep meeting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4D66123-1FE2-4F62-AE66-BEFF7B702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5181600"/>
            <a:ext cx="9067799" cy="1066800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Goal for </a:t>
            </a:r>
            <a:r>
              <a:rPr lang="en-US" altLang="zh-CN" dirty="0" smtClean="0"/>
              <a:t>Nov </a:t>
            </a:r>
            <a:r>
              <a:rPr lang="en-US" altLang="zh-CN" dirty="0" smtClean="0"/>
              <a:t>meeting</a:t>
            </a:r>
            <a:endParaRPr lang="en-US" altLang="zh-CN" dirty="0"/>
          </a:p>
          <a:p>
            <a:pPr lvl="1"/>
            <a:r>
              <a:rPr lang="en-US" altLang="zh-CN" dirty="0" smtClean="0"/>
              <a:t>Develop FRD and SFD</a:t>
            </a:r>
          </a:p>
          <a:p>
            <a:pPr lvl="1"/>
            <a:r>
              <a:rPr lang="en-US" altLang="zh-CN" dirty="0" smtClean="0"/>
              <a:t>Approval of spe</a:t>
            </a:r>
            <a:r>
              <a:rPr lang="en-US" altLang="zh-CN" dirty="0" smtClean="0"/>
              <a:t>c draft D0.1</a:t>
            </a:r>
            <a:endParaRPr lang="en-US" altLang="zh-CN" dirty="0" smtClean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E925157-1A30-425D-8968-13D2240892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BBDFAEF7-10ED-486D-A0CB-86AD6331A83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2514600" y="1752600"/>
            <a:ext cx="7772400" cy="2743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zh-CN" kern="0" smtClean="0"/>
              <a:t>Planned TC: </a:t>
            </a:r>
          </a:p>
          <a:p>
            <a:pPr lvl="1"/>
            <a:r>
              <a:rPr lang="en-US" altLang="zh-CN" kern="0" smtClean="0"/>
              <a:t>Date: Oct 8 </a:t>
            </a:r>
          </a:p>
          <a:p>
            <a:pPr lvl="1"/>
            <a:r>
              <a:rPr lang="en-US" altLang="zh-CN" kern="0" smtClean="0"/>
              <a:t>Time: 6:00pm~8:00pm, ET</a:t>
            </a:r>
          </a:p>
          <a:p>
            <a:endParaRPr lang="en-US" altLang="zh-CN" kern="0" smtClean="0"/>
          </a:p>
          <a:p>
            <a:r>
              <a:rPr lang="en-US" altLang="zh-CN" kern="0" smtClean="0"/>
              <a:t>New TC plan:</a:t>
            </a:r>
          </a:p>
          <a:p>
            <a:pPr lvl="1"/>
            <a:r>
              <a:rPr lang="en-US" altLang="zh-CN" kern="0" smtClean="0"/>
              <a:t>Date: Oct 22</a:t>
            </a:r>
          </a:p>
          <a:p>
            <a:pPr lvl="1"/>
            <a:r>
              <a:rPr lang="en-US" altLang="zh-CN" kern="0" smtClean="0"/>
              <a:t>Time: 10:00am ~ 11:59am</a:t>
            </a:r>
          </a:p>
          <a:p>
            <a:endParaRPr lang="en-US" altLang="zh-CN" kern="0" dirty="0" smtClean="0"/>
          </a:p>
        </p:txBody>
      </p:sp>
    </p:spTree>
    <p:extLst>
      <p:ext uri="{BB962C8B-B14F-4D97-AF65-F5344CB8AC3E}">
        <p14:creationId xmlns:p14="http://schemas.microsoft.com/office/powerpoint/2010/main" val="160456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16165C"/>
      </a:accent6>
      <a:hlink>
        <a:srgbClr val="2D2DB9"/>
      </a:hlink>
      <a:folHlink>
        <a:srgbClr val="7777DE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11-19-xxxx-00-0000-month-year-wg-closing-report</Template>
  <TotalTime>4342</TotalTime>
  <Words>352</Words>
  <Application>Microsoft Office PowerPoint</Application>
  <PresentationFormat>宽屏</PresentationFormat>
  <Paragraphs>117</Paragraphs>
  <Slides>6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Arial Unicode MS</vt:lpstr>
      <vt:lpstr>MS Gothic</vt:lpstr>
      <vt:lpstr>MS PGothic</vt:lpstr>
      <vt:lpstr>Arial</vt:lpstr>
      <vt:lpstr>Times New Roman</vt:lpstr>
      <vt:lpstr>Wingdings</vt:lpstr>
      <vt:lpstr>Office Theme</vt:lpstr>
      <vt:lpstr>Document</vt:lpstr>
      <vt:lpstr>TGbd Closing Report – Vietnam</vt:lpstr>
      <vt:lpstr>Abstract</vt:lpstr>
      <vt:lpstr>Completed work items in the week</vt:lpstr>
      <vt:lpstr>Approved TG Document</vt:lpstr>
      <vt:lpstr>Timeline (updated)</vt:lpstr>
      <vt:lpstr>Teleconferences and Goal for Sep meeting</vt:lpstr>
    </vt:vector>
  </TitlesOfParts>
  <Company>Qualcomm Technologies,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NGV SG Closing Report - Warsaw</dc:title>
  <dc:subject>Report</dc:subject>
  <dc:creator>Jon Rosdahl</dc:creator>
  <dc:description>Jon Rosdahl (Qualcomm)</dc:description>
  <cp:lastModifiedBy>孙波10013985</cp:lastModifiedBy>
  <cp:revision>142</cp:revision>
  <cp:lastPrinted>1601-01-01T00:00:00Z</cp:lastPrinted>
  <dcterms:created xsi:type="dcterms:W3CDTF">2018-05-10T16:46:51Z</dcterms:created>
  <dcterms:modified xsi:type="dcterms:W3CDTF">2019-09-19T11:01:53Z</dcterms:modified>
  <cp:category>May 2018</cp:category>
</cp:coreProperties>
</file>