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272" r:id="rId3"/>
    <p:sldId id="293" r:id="rId4"/>
    <p:sldId id="305" r:id="rId5"/>
    <p:sldId id="307" r:id="rId6"/>
    <p:sldId id="308" r:id="rId7"/>
    <p:sldId id="306" r:id="rId8"/>
    <p:sldId id="304" r:id="rId9"/>
    <p:sldId id="290" r:id="rId10"/>
    <p:sldId id="296"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654" y="-4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802.11-16/0190r0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January 2016</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Joseph Levy (InterDigital)</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C5F82844-D3D8-4E2F-BC31-F893CF7EFBD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3379616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802.11-16/0190r0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January 2016</a:t>
            </a:r>
          </a:p>
        </p:txBody>
      </p:sp>
      <p:sp>
        <p:nvSpPr>
          <p:cNvPr id="1843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Joseph Levy (InterDigital)</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A8AE28EE-710A-423D-918F-3472049856C0}"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23309609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p>
            <a:r>
              <a:rPr lang="en-US"/>
              <a:t>doc.: IEEE 802.11-16/0190r0</a:t>
            </a:r>
          </a:p>
        </p:txBody>
      </p:sp>
      <p:sp>
        <p:nvSpPr>
          <p:cNvPr id="19459" name="Rectangle 3"/>
          <p:cNvSpPr>
            <a:spLocks noGrp="1" noChangeArrowheads="1"/>
          </p:cNvSpPr>
          <p:nvPr>
            <p:ph type="dt" sz="quarter" idx="1"/>
          </p:nvPr>
        </p:nvSpPr>
        <p:spPr>
          <a:noFill/>
        </p:spPr>
        <p:txBody>
          <a:bodyPr/>
          <a:lstStyle/>
          <a:p>
            <a:r>
              <a:rPr lang="en-US"/>
              <a:t>January 2016</a:t>
            </a:r>
          </a:p>
        </p:txBody>
      </p:sp>
      <p:sp>
        <p:nvSpPr>
          <p:cNvPr id="19460" name="Rectangle 6"/>
          <p:cNvSpPr>
            <a:spLocks noGrp="1" noChangeArrowheads="1"/>
          </p:cNvSpPr>
          <p:nvPr>
            <p:ph type="ftr" sz="quarter" idx="4"/>
          </p:nvPr>
        </p:nvSpPr>
        <p:spPr>
          <a:noFill/>
        </p:spPr>
        <p:txBody>
          <a:bodyPr/>
          <a:lstStyle/>
          <a:p>
            <a:pPr lvl="4"/>
            <a:r>
              <a:rPr lang="en-US"/>
              <a:t>Joseph Levy (InterDigital)</a:t>
            </a:r>
          </a:p>
        </p:txBody>
      </p:sp>
      <p:sp>
        <p:nvSpPr>
          <p:cNvPr id="19461" name="Rectangle 7"/>
          <p:cNvSpPr>
            <a:spLocks noGrp="1" noChangeArrowheads="1"/>
          </p:cNvSpPr>
          <p:nvPr>
            <p:ph type="sldNum" sz="quarter" idx="5"/>
          </p:nvPr>
        </p:nvSpPr>
        <p:spPr>
          <a:noFill/>
        </p:spPr>
        <p:txBody>
          <a:bodyPr/>
          <a:lstStyle/>
          <a:p>
            <a:r>
              <a:rPr lang="en-US"/>
              <a:t>Page </a:t>
            </a:r>
            <a:fld id="{7441BA8B-EA44-4BCB-8894-4A698C9D9ECD}" type="slidenum">
              <a:rPr lang="en-US" smtClean="0"/>
              <a:pPr/>
              <a:t>1</a:t>
            </a:fld>
            <a:endParaRPr lang="en-US"/>
          </a:p>
        </p:txBody>
      </p:sp>
      <p:sp>
        <p:nvSpPr>
          <p:cNvPr id="19462" name="Rectangle 2"/>
          <p:cNvSpPr>
            <a:spLocks noGrp="1" noRot="1" noChangeAspect="1" noChangeArrowheads="1" noTextEdit="1"/>
          </p:cNvSpPr>
          <p:nvPr>
            <p:ph type="sldImg"/>
          </p:nvPr>
        </p:nvSpPr>
        <p:spPr>
          <a:xfrm>
            <a:off x="1154113" y="701675"/>
            <a:ext cx="4625975" cy="3468688"/>
          </a:xfrm>
          <a:ln/>
        </p:spPr>
      </p:sp>
      <p:sp>
        <p:nvSpPr>
          <p:cNvPr id="1946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0369399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1154113" y="701675"/>
            <a:ext cx="4625975" cy="3468688"/>
          </a:xfrm>
          <a:ln/>
        </p:spPr>
      </p:sp>
      <p:sp>
        <p:nvSpPr>
          <p:cNvPr id="23555" name="Notes Placeholder 2"/>
          <p:cNvSpPr>
            <a:spLocks noGrp="1"/>
          </p:cNvSpPr>
          <p:nvPr>
            <p:ph type="body" idx="1"/>
          </p:nvPr>
        </p:nvSpPr>
        <p:spPr>
          <a:noFill/>
          <a:ln/>
        </p:spPr>
        <p:txBody>
          <a:bodyPr/>
          <a:lstStyle/>
          <a:p>
            <a:endParaRPr lang="en-US"/>
          </a:p>
        </p:txBody>
      </p:sp>
      <p:sp>
        <p:nvSpPr>
          <p:cNvPr id="23556" name="Header Placeholder 3"/>
          <p:cNvSpPr>
            <a:spLocks noGrp="1"/>
          </p:cNvSpPr>
          <p:nvPr>
            <p:ph type="hdr" sz="quarter"/>
          </p:nvPr>
        </p:nvSpPr>
        <p:spPr>
          <a:noFill/>
        </p:spPr>
        <p:txBody>
          <a:bodyPr/>
          <a:lstStyle/>
          <a:p>
            <a:r>
              <a:rPr lang="en-US"/>
              <a:t>doc.: IEEE 802.11-16/0190r0</a:t>
            </a:r>
          </a:p>
        </p:txBody>
      </p:sp>
      <p:sp>
        <p:nvSpPr>
          <p:cNvPr id="23557" name="Date Placeholder 4"/>
          <p:cNvSpPr>
            <a:spLocks noGrp="1"/>
          </p:cNvSpPr>
          <p:nvPr>
            <p:ph type="dt" sz="quarter" idx="1"/>
          </p:nvPr>
        </p:nvSpPr>
        <p:spPr>
          <a:noFill/>
        </p:spPr>
        <p:txBody>
          <a:bodyPr/>
          <a:lstStyle/>
          <a:p>
            <a:r>
              <a:rPr lang="en-US"/>
              <a:t>January 2016</a:t>
            </a:r>
          </a:p>
        </p:txBody>
      </p:sp>
      <p:sp>
        <p:nvSpPr>
          <p:cNvPr id="23558" name="Footer Placeholder 5"/>
          <p:cNvSpPr>
            <a:spLocks noGrp="1"/>
          </p:cNvSpPr>
          <p:nvPr>
            <p:ph type="ftr" sz="quarter" idx="4"/>
          </p:nvPr>
        </p:nvSpPr>
        <p:spPr>
          <a:noFill/>
        </p:spPr>
        <p:txBody>
          <a:bodyPr/>
          <a:lstStyle/>
          <a:p>
            <a:pPr lvl="4"/>
            <a:r>
              <a:rPr lang="en-US"/>
              <a:t>Joseph Levy (InterDigital)</a:t>
            </a:r>
          </a:p>
        </p:txBody>
      </p:sp>
      <p:sp>
        <p:nvSpPr>
          <p:cNvPr id="23559" name="Slide Number Placeholder 6"/>
          <p:cNvSpPr>
            <a:spLocks noGrp="1"/>
          </p:cNvSpPr>
          <p:nvPr>
            <p:ph type="sldNum" sz="quarter" idx="5"/>
          </p:nvPr>
        </p:nvSpPr>
        <p:spPr>
          <a:noFill/>
        </p:spPr>
        <p:txBody>
          <a:bodyPr/>
          <a:lstStyle/>
          <a:p>
            <a:r>
              <a:rPr lang="en-US"/>
              <a:t>Page </a:t>
            </a:r>
            <a:fld id="{0BDA00EA-C510-44A9-980E-C8DBCAD60F3A}" type="slidenum">
              <a:rPr lang="en-US" smtClean="0"/>
              <a:pPr/>
              <a:t>10</a:t>
            </a:fld>
            <a:endParaRPr lang="en-US"/>
          </a:p>
        </p:txBody>
      </p:sp>
    </p:spTree>
    <p:extLst>
      <p:ext uri="{BB962C8B-B14F-4D97-AF65-F5344CB8AC3E}">
        <p14:creationId xmlns:p14="http://schemas.microsoft.com/office/powerpoint/2010/main" val="2366532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p>
            <a:r>
              <a:rPr lang="en-US"/>
              <a:t>doc.: IEEE 802.11-16/0190r0</a:t>
            </a:r>
          </a:p>
        </p:txBody>
      </p:sp>
      <p:sp>
        <p:nvSpPr>
          <p:cNvPr id="20483" name="Rectangle 3"/>
          <p:cNvSpPr>
            <a:spLocks noGrp="1" noChangeArrowheads="1"/>
          </p:cNvSpPr>
          <p:nvPr>
            <p:ph type="dt" sz="quarter" idx="1"/>
          </p:nvPr>
        </p:nvSpPr>
        <p:spPr>
          <a:noFill/>
        </p:spPr>
        <p:txBody>
          <a:bodyPr/>
          <a:lstStyle/>
          <a:p>
            <a:r>
              <a:rPr lang="en-US"/>
              <a:t>January 2016</a:t>
            </a:r>
          </a:p>
        </p:txBody>
      </p:sp>
      <p:sp>
        <p:nvSpPr>
          <p:cNvPr id="20484" name="Rectangle 6"/>
          <p:cNvSpPr>
            <a:spLocks noGrp="1" noChangeArrowheads="1"/>
          </p:cNvSpPr>
          <p:nvPr>
            <p:ph type="ftr" sz="quarter" idx="4"/>
          </p:nvPr>
        </p:nvSpPr>
        <p:spPr>
          <a:noFill/>
        </p:spPr>
        <p:txBody>
          <a:bodyPr/>
          <a:lstStyle/>
          <a:p>
            <a:pPr lvl="4"/>
            <a:r>
              <a:rPr lang="en-US"/>
              <a:t>Joseph Levy (InterDigital)</a:t>
            </a:r>
          </a:p>
        </p:txBody>
      </p:sp>
      <p:sp>
        <p:nvSpPr>
          <p:cNvPr id="20485" name="Rectangle 7"/>
          <p:cNvSpPr>
            <a:spLocks noGrp="1" noChangeArrowheads="1"/>
          </p:cNvSpPr>
          <p:nvPr>
            <p:ph type="sldNum" sz="quarter" idx="5"/>
          </p:nvPr>
        </p:nvSpPr>
        <p:spPr>
          <a:noFill/>
        </p:spPr>
        <p:txBody>
          <a:bodyPr/>
          <a:lstStyle/>
          <a:p>
            <a:r>
              <a:rPr lang="en-US"/>
              <a:t>Page </a:t>
            </a:r>
            <a:fld id="{F12C820A-A132-4231-BE0A-AC79B82FD720}" type="slidenum">
              <a:rPr lang="en-US" smtClean="0"/>
              <a:pPr/>
              <a:t>2</a:t>
            </a:fld>
            <a:endParaRPr lang="en-US"/>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17278914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3</a:t>
            </a:fld>
            <a:endParaRPr lang="en-US"/>
          </a:p>
        </p:txBody>
      </p:sp>
    </p:spTree>
    <p:extLst>
      <p:ext uri="{BB962C8B-B14F-4D97-AF65-F5344CB8AC3E}">
        <p14:creationId xmlns:p14="http://schemas.microsoft.com/office/powerpoint/2010/main" val="5917501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4</a:t>
            </a:fld>
            <a:endParaRPr lang="en-US"/>
          </a:p>
        </p:txBody>
      </p:sp>
    </p:spTree>
    <p:extLst>
      <p:ext uri="{BB962C8B-B14F-4D97-AF65-F5344CB8AC3E}">
        <p14:creationId xmlns:p14="http://schemas.microsoft.com/office/powerpoint/2010/main" val="2831089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5</a:t>
            </a:fld>
            <a:endParaRPr lang="en-US"/>
          </a:p>
        </p:txBody>
      </p:sp>
    </p:spTree>
    <p:extLst>
      <p:ext uri="{BB962C8B-B14F-4D97-AF65-F5344CB8AC3E}">
        <p14:creationId xmlns:p14="http://schemas.microsoft.com/office/powerpoint/2010/main" val="143710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6</a:t>
            </a:fld>
            <a:endParaRPr lang="en-US"/>
          </a:p>
        </p:txBody>
      </p:sp>
    </p:spTree>
    <p:extLst>
      <p:ext uri="{BB962C8B-B14F-4D97-AF65-F5344CB8AC3E}">
        <p14:creationId xmlns:p14="http://schemas.microsoft.com/office/powerpoint/2010/main" val="8447853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7</a:t>
            </a:fld>
            <a:endParaRPr lang="en-US"/>
          </a:p>
        </p:txBody>
      </p:sp>
    </p:spTree>
    <p:extLst>
      <p:ext uri="{BB962C8B-B14F-4D97-AF65-F5344CB8AC3E}">
        <p14:creationId xmlns:p14="http://schemas.microsoft.com/office/powerpoint/2010/main" val="3958942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8</a:t>
            </a:fld>
            <a:endParaRPr lang="en-US"/>
          </a:p>
        </p:txBody>
      </p:sp>
    </p:spTree>
    <p:extLst>
      <p:ext uri="{BB962C8B-B14F-4D97-AF65-F5344CB8AC3E}">
        <p14:creationId xmlns:p14="http://schemas.microsoft.com/office/powerpoint/2010/main" val="15792492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1154113" y="701675"/>
            <a:ext cx="4625975" cy="3468688"/>
          </a:xfrm>
          <a:ln/>
        </p:spPr>
      </p:sp>
      <p:sp>
        <p:nvSpPr>
          <p:cNvPr id="23555" name="Notes Placeholder 2"/>
          <p:cNvSpPr>
            <a:spLocks noGrp="1"/>
          </p:cNvSpPr>
          <p:nvPr>
            <p:ph type="body" idx="1"/>
          </p:nvPr>
        </p:nvSpPr>
        <p:spPr>
          <a:noFill/>
          <a:ln/>
        </p:spPr>
        <p:txBody>
          <a:bodyPr/>
          <a:lstStyle/>
          <a:p>
            <a:endParaRPr lang="en-US"/>
          </a:p>
        </p:txBody>
      </p:sp>
      <p:sp>
        <p:nvSpPr>
          <p:cNvPr id="23556" name="Header Placeholder 3"/>
          <p:cNvSpPr>
            <a:spLocks noGrp="1"/>
          </p:cNvSpPr>
          <p:nvPr>
            <p:ph type="hdr" sz="quarter"/>
          </p:nvPr>
        </p:nvSpPr>
        <p:spPr>
          <a:noFill/>
        </p:spPr>
        <p:txBody>
          <a:bodyPr/>
          <a:lstStyle/>
          <a:p>
            <a:r>
              <a:rPr lang="en-US"/>
              <a:t>doc.: IEEE 802.11-16/0190r0</a:t>
            </a:r>
          </a:p>
        </p:txBody>
      </p:sp>
      <p:sp>
        <p:nvSpPr>
          <p:cNvPr id="23557" name="Date Placeholder 4"/>
          <p:cNvSpPr>
            <a:spLocks noGrp="1"/>
          </p:cNvSpPr>
          <p:nvPr>
            <p:ph type="dt" sz="quarter" idx="1"/>
          </p:nvPr>
        </p:nvSpPr>
        <p:spPr>
          <a:noFill/>
        </p:spPr>
        <p:txBody>
          <a:bodyPr/>
          <a:lstStyle/>
          <a:p>
            <a:r>
              <a:rPr lang="en-US"/>
              <a:t>January 2016</a:t>
            </a:r>
          </a:p>
        </p:txBody>
      </p:sp>
      <p:sp>
        <p:nvSpPr>
          <p:cNvPr id="23558" name="Footer Placeholder 5"/>
          <p:cNvSpPr>
            <a:spLocks noGrp="1"/>
          </p:cNvSpPr>
          <p:nvPr>
            <p:ph type="ftr" sz="quarter" idx="4"/>
          </p:nvPr>
        </p:nvSpPr>
        <p:spPr>
          <a:noFill/>
        </p:spPr>
        <p:txBody>
          <a:bodyPr/>
          <a:lstStyle/>
          <a:p>
            <a:pPr lvl="4"/>
            <a:r>
              <a:rPr lang="en-US"/>
              <a:t>Joseph Levy (InterDigital)</a:t>
            </a:r>
          </a:p>
        </p:txBody>
      </p:sp>
      <p:sp>
        <p:nvSpPr>
          <p:cNvPr id="23559" name="Slide Number Placeholder 6"/>
          <p:cNvSpPr>
            <a:spLocks noGrp="1"/>
          </p:cNvSpPr>
          <p:nvPr>
            <p:ph type="sldNum" sz="quarter" idx="5"/>
          </p:nvPr>
        </p:nvSpPr>
        <p:spPr>
          <a:noFill/>
        </p:spPr>
        <p:txBody>
          <a:bodyPr/>
          <a:lstStyle/>
          <a:p>
            <a:r>
              <a:rPr lang="en-US"/>
              <a:t>Page </a:t>
            </a:r>
            <a:fld id="{0BDA00EA-C510-44A9-980E-C8DBCAD60F3A}" type="slidenum">
              <a:rPr lang="en-US" smtClean="0"/>
              <a:pPr/>
              <a:t>9</a:t>
            </a:fld>
            <a:endParaRPr lang="en-US"/>
          </a:p>
        </p:txBody>
      </p:sp>
    </p:spTree>
    <p:extLst>
      <p:ext uri="{BB962C8B-B14F-4D97-AF65-F5344CB8AC3E}">
        <p14:creationId xmlns:p14="http://schemas.microsoft.com/office/powerpoint/2010/main" val="4037739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6"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F657D9E5-F02D-4AA7-B795-6D72BFD3543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6"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B6276E39-D40D-45EE-BB98-AEEAB1C4156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6"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A177F988-3EF9-4784-AC86-CD5C16932EA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6"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91C974D1-5F66-4D5B-932A-2DC0BB21FC6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7" name="Slide Number Placeholder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BA4BE456-3FE8-4C7D-BA70-D8903C2AAAE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9"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BFEB95BF-DBFA-4D98-8EC1-D3D333DB61A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CB3995D0-4C8C-441F-8566-9B527D4A87D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2878DC56-3D4A-4DDC-A5FE-22F351A5EA0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7" name="Slide Number Placeholder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B5DD4CD7-45B6-4358-B054-C482FA7F6BE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7" name="Slide Number Placeholder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0D15DCF0-9B53-4E58-859A-C01E6730380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85801" y="332601"/>
            <a:ext cx="7759700" cy="276999"/>
          </a:xfrm>
          <a:prstGeom prst="rect">
            <a:avLst/>
          </a:prstGeom>
          <a:noFill/>
          <a:ln w="9525">
            <a:noFill/>
            <a:miter lim="800000"/>
            <a:headEnd/>
            <a:tailEnd/>
          </a:ln>
          <a:effectLst/>
        </p:spPr>
        <p:txBody>
          <a:bodyPr wrap="square" lIns="0" tIns="0" rIns="0" bIns="0" numCol="1" anchor="t" anchorCtr="0">
            <a:spAutoFit/>
          </a:bodyPr>
          <a:lstStyle/>
          <a:p>
            <a:pPr marL="0" lvl="4" algn="just">
              <a:tabLst>
                <a:tab pos="4846320" algn="l"/>
              </a:tabLst>
              <a:defRPr/>
            </a:pPr>
            <a:r>
              <a:rPr lang="en-US" sz="1800" b="1" baseline="0" dirty="0"/>
              <a:t>September</a:t>
            </a:r>
            <a:r>
              <a:rPr lang="en-US" sz="1800" b="1" dirty="0"/>
              <a:t> 2019	doc.: IEEE 802.11-19/1692r0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2"/>
            <a:ext cx="7772400" cy="184666"/>
          </a:xfrm>
          <a:prstGeom prst="rect">
            <a:avLst/>
          </a:prstGeom>
          <a:noFill/>
          <a:ln w="9525">
            <a:noFill/>
            <a:miter lim="800000"/>
            <a:headEnd/>
            <a:tailEnd/>
          </a:ln>
          <a:effectLst/>
        </p:spPr>
        <p:txBody>
          <a:bodyPr wrap="square" lIns="0" tIns="0" rIns="0" bIns="0">
            <a:spAutoFit/>
          </a:bodyPr>
          <a:lstStyle/>
          <a:p>
            <a:pPr>
              <a:tabLst>
                <a:tab pos="3749040" algn="ctr"/>
                <a:tab pos="7662672" algn="r"/>
              </a:tabLst>
              <a:defRPr/>
            </a:pPr>
            <a:r>
              <a:rPr lang="en-US" dirty="0"/>
              <a:t>Report	Slide </a:t>
            </a:r>
            <a:fld id="{77B4D580-F81A-477B-82FA-805B1E489321}" type="slidenum">
              <a:rPr lang="en-US" smtClean="0"/>
              <a:t>‹#›</a:t>
            </a:fld>
            <a:r>
              <a:rPr lang="en-US" dirty="0"/>
              <a:t>	Mark Hamilton</a:t>
            </a:r>
            <a:r>
              <a:rPr lang="en-US" baseline="0" dirty="0"/>
              <a:t> (Ruckus/CommScope)</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19/11-19-1419-03-0arc-arc-sc-agenda-sept-2019.pp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mentor.ieee.org/802.11/dcn/19/11-19-0106-00-000m-sta-and-ap.docx" TargetMode="External"/><Relationship Id="rId4" Type="http://schemas.openxmlformats.org/officeDocument/2006/relationships/hyperlink" Target="https://mentor.ieee.org/802.11/dcn/18/11-18-1051-07-0arc-what-is-an-ess.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08/11-08-0949-04-0arc-mac-component-breakdown-wip.ppt"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a:noFill/>
        </p:spPr>
        <p:txBody>
          <a:bodyPr/>
          <a:lstStyle/>
          <a:p>
            <a:r>
              <a:rPr lang="en-US" dirty="0"/>
              <a:t>ARC Closing Report </a:t>
            </a:r>
          </a:p>
        </p:txBody>
      </p:sp>
      <p:sp>
        <p:nvSpPr>
          <p:cNvPr id="1031" name="Rectangle 6"/>
          <p:cNvSpPr>
            <a:spLocks noGrp="1" noChangeArrowheads="1"/>
          </p:cNvSpPr>
          <p:nvPr>
            <p:ph type="body" idx="1"/>
          </p:nvPr>
        </p:nvSpPr>
        <p:spPr>
          <a:xfrm>
            <a:off x="685800" y="1524000"/>
            <a:ext cx="7772400" cy="381000"/>
          </a:xfrm>
          <a:noFill/>
        </p:spPr>
        <p:txBody>
          <a:bodyPr/>
          <a:lstStyle/>
          <a:p>
            <a:pPr algn="ctr">
              <a:buFontTx/>
              <a:buNone/>
            </a:pPr>
            <a:r>
              <a:rPr lang="en-US" sz="2000" dirty="0"/>
              <a:t>Date:</a:t>
            </a:r>
            <a:r>
              <a:rPr lang="en-US" sz="2000" b="0" dirty="0"/>
              <a:t> 2019-09-18</a:t>
            </a:r>
          </a:p>
        </p:txBody>
      </p:sp>
      <p:graphicFrame>
        <p:nvGraphicFramePr>
          <p:cNvPr id="1026" name="Object 11"/>
          <p:cNvGraphicFramePr>
            <a:graphicFrameLocks noChangeAspect="1"/>
          </p:cNvGraphicFramePr>
          <p:nvPr>
            <p:extLst>
              <p:ext uri="{D42A27DB-BD31-4B8C-83A1-F6EECF244321}">
                <p14:modId xmlns:p14="http://schemas.microsoft.com/office/powerpoint/2010/main" val="3305098018"/>
              </p:ext>
            </p:extLst>
          </p:nvPr>
        </p:nvGraphicFramePr>
        <p:xfrm>
          <a:off x="517525" y="2286000"/>
          <a:ext cx="7559675" cy="2632075"/>
        </p:xfrm>
        <a:graphic>
          <a:graphicData uri="http://schemas.openxmlformats.org/presentationml/2006/ole">
            <mc:AlternateContent xmlns:mc="http://schemas.openxmlformats.org/markup-compatibility/2006">
              <mc:Choice xmlns:v="urn:schemas-microsoft-com:vml" Requires="v">
                <p:oleObj spid="_x0000_s1244" name="Document" r:id="rId4" imgW="8267030" imgH="2874253" progId="Word.Document.8">
                  <p:embed/>
                </p:oleObj>
              </mc:Choice>
              <mc:Fallback>
                <p:oleObj name="Document" r:id="rId4" imgW="8267030" imgH="2874253" progId="Word.Document.8">
                  <p:embed/>
                  <p:pic>
                    <p:nvPicPr>
                      <p:cNvPr id="0" name="Object 11"/>
                      <p:cNvPicPr>
                        <a:picLocks noChangeAspect="1" noChangeArrowheads="1"/>
                      </p:cNvPicPr>
                      <p:nvPr/>
                    </p:nvPicPr>
                    <p:blipFill>
                      <a:blip r:embed="rId5"/>
                      <a:srcRect/>
                      <a:stretch>
                        <a:fillRect/>
                      </a:stretch>
                    </p:blipFill>
                    <p:spPr bwMode="auto">
                      <a:xfrm>
                        <a:off x="517525" y="2286000"/>
                        <a:ext cx="7559675" cy="2632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685800" y="685800"/>
            <a:ext cx="7772400" cy="605118"/>
          </a:xfrm>
        </p:spPr>
        <p:txBody>
          <a:bodyPr/>
          <a:lstStyle/>
          <a:p>
            <a:r>
              <a:rPr lang="en-US" dirty="0"/>
              <a:t>November 2019 Plans</a:t>
            </a:r>
          </a:p>
        </p:txBody>
      </p:sp>
      <p:sp>
        <p:nvSpPr>
          <p:cNvPr id="17414" name="Rectangle 3"/>
          <p:cNvSpPr>
            <a:spLocks noGrp="1" noChangeArrowheads="1"/>
          </p:cNvSpPr>
          <p:nvPr>
            <p:ph type="body" idx="1"/>
          </p:nvPr>
        </p:nvSpPr>
        <p:spPr>
          <a:xfrm>
            <a:off x="228600" y="1371600"/>
            <a:ext cx="8686800" cy="4953000"/>
          </a:xfrm>
          <a:ln>
            <a:solidFill>
              <a:schemeClr val="bg1"/>
            </a:solidFill>
          </a:ln>
        </p:spPr>
        <p:txBody>
          <a:bodyPr/>
          <a:lstStyle/>
          <a:p>
            <a:pPr>
              <a:lnSpc>
                <a:spcPct val="90000"/>
              </a:lnSpc>
            </a:pPr>
            <a:r>
              <a:rPr lang="en-US" sz="3200" dirty="0"/>
              <a:t>Three standalone meeting slots planned:</a:t>
            </a:r>
          </a:p>
          <a:p>
            <a:pPr marL="684213">
              <a:lnSpc>
                <a:spcPct val="90000"/>
              </a:lnSpc>
            </a:pPr>
            <a:r>
              <a:rPr lang="en-US" dirty="0"/>
              <a:t>“What is an ESS?”, “What is a STA?” and DS/AP/Portal architecture discussions</a:t>
            </a:r>
          </a:p>
          <a:p>
            <a:pPr marL="684213">
              <a:lnSpc>
                <a:spcPct val="90000"/>
              </a:lnSpc>
            </a:pPr>
            <a:r>
              <a:rPr lang="en-US" dirty="0"/>
              <a:t>Annex G discussion continued</a:t>
            </a:r>
          </a:p>
          <a:p>
            <a:pPr marL="684213">
              <a:lnSpc>
                <a:spcPct val="90000"/>
              </a:lnSpc>
            </a:pPr>
            <a:r>
              <a:rPr lang="en-US" dirty="0"/>
              <a:t>Consider 802.11 in a Deterministic Network/TSN</a:t>
            </a:r>
          </a:p>
          <a:p>
            <a:pPr marL="684213">
              <a:lnSpc>
                <a:spcPct val="90000"/>
              </a:lnSpc>
            </a:pPr>
            <a:r>
              <a:rPr lang="en-US" dirty="0"/>
              <a:t>What is the (“STA(s)”) architecture of off-channel TDLS?</a:t>
            </a:r>
          </a:p>
          <a:p>
            <a:pPr marL="684213">
              <a:lnSpc>
                <a:spcPct val="90000"/>
              </a:lnSpc>
            </a:pPr>
            <a:r>
              <a:rPr lang="en-US" dirty="0"/>
              <a:t>MLME-RESET, MLME-JOIN, MLME-START, MLME-SCAN and MLME-END – feedback to </a:t>
            </a:r>
            <a:r>
              <a:rPr lang="en-US" dirty="0" err="1"/>
              <a:t>REVmd</a:t>
            </a:r>
            <a:r>
              <a:rPr lang="en-US" dirty="0"/>
              <a:t>.</a:t>
            </a:r>
          </a:p>
          <a:p>
            <a:pPr marL="684213">
              <a:lnSpc>
                <a:spcPct val="90000"/>
              </a:lnSpc>
            </a:pPr>
            <a:r>
              <a:rPr lang="en-US" dirty="0"/>
              <a:t>Monitor </a:t>
            </a:r>
            <a:r>
              <a:rPr lang="en-US" dirty="0" err="1"/>
              <a:t>TGbd’s</a:t>
            </a:r>
            <a:r>
              <a:rPr lang="en-US" dirty="0"/>
              <a:t> activities in support of IEEE 1609.</a:t>
            </a:r>
          </a:p>
          <a:p>
            <a:pPr marL="684213">
              <a:lnSpc>
                <a:spcPct val="90000"/>
              </a:lnSpc>
            </a:pPr>
            <a:r>
              <a:rPr lang="en-US" dirty="0"/>
              <a:t>Consider a new layer in 802.11 to arbitrate the operation of multiple active sessions using 802.1ASrev. </a:t>
            </a:r>
          </a:p>
          <a:p>
            <a:pPr marL="684213">
              <a:lnSpc>
                <a:spcPct val="90000"/>
              </a:lnSpc>
            </a:pPr>
            <a:r>
              <a:rPr lang="en-US" dirty="0"/>
              <a:t>Monitor/discuss architecture concepts in </a:t>
            </a:r>
            <a:r>
              <a:rPr lang="en-US" dirty="0" err="1"/>
              <a:t>TGbc</a:t>
            </a:r>
            <a:r>
              <a:rPr lang="en-US" dirty="0"/>
              <a:t>/</a:t>
            </a:r>
            <a:r>
              <a:rPr lang="en-US" dirty="0" err="1"/>
              <a:t>TGbd</a:t>
            </a:r>
            <a:r>
              <a:rPr lang="en-US" dirty="0"/>
              <a:t> and </a:t>
            </a:r>
            <a:r>
              <a:rPr lang="en-US" dirty="0" err="1"/>
              <a:t>TGbe</a:t>
            </a:r>
            <a:endParaRPr lang="en-US" dirty="0"/>
          </a:p>
          <a:p>
            <a:pPr marL="684213">
              <a:lnSpc>
                <a:spcPct val="90000"/>
              </a:lnSpc>
            </a:pPr>
            <a:endParaRPr lang="en-US" dirty="0"/>
          </a:p>
          <a:p>
            <a:pPr marL="684213">
              <a:lnSpc>
                <a:spcPct val="90000"/>
              </a:lnSpc>
            </a:pPr>
            <a:endParaRPr lang="en-US" dirty="0"/>
          </a:p>
        </p:txBody>
      </p:sp>
    </p:spTree>
    <p:extLst>
      <p:ext uri="{BB962C8B-B14F-4D97-AF65-F5344CB8AC3E}">
        <p14:creationId xmlns:p14="http://schemas.microsoft.com/office/powerpoint/2010/main" val="2852900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t>Abstract</a:t>
            </a:r>
          </a:p>
        </p:txBody>
      </p:sp>
      <p:sp>
        <p:nvSpPr>
          <p:cNvPr id="14339" name="Rectangle 3"/>
          <p:cNvSpPr>
            <a:spLocks noGrp="1" noChangeArrowheads="1"/>
          </p:cNvSpPr>
          <p:nvPr>
            <p:ph idx="1"/>
          </p:nvPr>
        </p:nvSpPr>
        <p:spPr/>
        <p:txBody>
          <a:bodyPr/>
          <a:lstStyle/>
          <a:p>
            <a:pPr algn="ctr" eaLnBrk="1" hangingPunct="1">
              <a:buFontTx/>
              <a:buNone/>
            </a:pPr>
            <a:r>
              <a:rPr lang="en-US" dirty="0"/>
              <a:t>This document is the closing report for ARC SC, </a:t>
            </a:r>
          </a:p>
          <a:p>
            <a:pPr algn="ctr" eaLnBrk="1" hangingPunct="1">
              <a:buFontTx/>
              <a:buNone/>
            </a:pPr>
            <a:r>
              <a:rPr lang="en-US" dirty="0"/>
              <a:t>September 2019 Meeting in Hanoi, Vietnam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85800" y="685800"/>
            <a:ext cx="7772400" cy="609600"/>
          </a:xfrm>
        </p:spPr>
        <p:txBody>
          <a:bodyPr/>
          <a:lstStyle/>
          <a:p>
            <a:r>
              <a:rPr lang="en-US" dirty="0"/>
              <a:t>Work Completed</a:t>
            </a:r>
          </a:p>
        </p:txBody>
      </p:sp>
      <p:sp>
        <p:nvSpPr>
          <p:cNvPr id="15366" name="Rectangle 3"/>
          <p:cNvSpPr>
            <a:spLocks noGrp="1" noChangeArrowheads="1"/>
          </p:cNvSpPr>
          <p:nvPr>
            <p:ph type="body" idx="1"/>
          </p:nvPr>
        </p:nvSpPr>
        <p:spPr>
          <a:xfrm>
            <a:off x="381000" y="1295400"/>
            <a:ext cx="8382000" cy="4343400"/>
          </a:xfrm>
        </p:spPr>
        <p:txBody>
          <a:bodyPr/>
          <a:lstStyle/>
          <a:p>
            <a:pPr>
              <a:spcBef>
                <a:spcPts val="0"/>
              </a:spcBef>
            </a:pPr>
            <a:r>
              <a:rPr lang="en-US" dirty="0"/>
              <a:t>Agenda is here: </a:t>
            </a:r>
            <a:r>
              <a:rPr lang="en-US" dirty="0">
                <a:hlinkClick r:id="rId3"/>
              </a:rPr>
              <a:t>11-19/1419r3</a:t>
            </a:r>
            <a:r>
              <a:rPr lang="en-US" dirty="0"/>
              <a:t> </a:t>
            </a:r>
          </a:p>
          <a:p>
            <a:pPr>
              <a:spcBef>
                <a:spcPts val="0"/>
              </a:spcBef>
            </a:pPr>
            <a:endParaRPr lang="en-US" dirty="0"/>
          </a:p>
          <a:p>
            <a:pPr>
              <a:spcBef>
                <a:spcPts val="0"/>
              </a:spcBef>
            </a:pPr>
            <a:r>
              <a:rPr lang="en-US" dirty="0"/>
              <a:t>“What is an ESS?”</a:t>
            </a:r>
          </a:p>
          <a:p>
            <a:pPr lvl="1">
              <a:spcBef>
                <a:spcPts val="0"/>
              </a:spcBef>
            </a:pPr>
            <a:r>
              <a:rPr lang="en-US" dirty="0"/>
              <a:t>No real progress coming into this meeting</a:t>
            </a:r>
          </a:p>
          <a:p>
            <a:pPr lvl="1">
              <a:spcBef>
                <a:spcPts val="0"/>
              </a:spcBef>
            </a:pPr>
            <a:r>
              <a:rPr lang="en-US" dirty="0"/>
              <a:t>Working document: </a:t>
            </a:r>
            <a:r>
              <a:rPr lang="en-US" dirty="0">
                <a:hlinkClick r:id="rId4"/>
              </a:rPr>
              <a:t>11-18/1051r7</a:t>
            </a:r>
            <a:r>
              <a:rPr lang="en-US" dirty="0"/>
              <a:t>.</a:t>
            </a:r>
          </a:p>
          <a:p>
            <a:pPr lvl="1">
              <a:spcBef>
                <a:spcPts val="0"/>
              </a:spcBef>
            </a:pPr>
            <a:r>
              <a:rPr lang="en-US" dirty="0"/>
              <a:t>Suggests direction for some changes to the Standard, to clarify (expect to have </a:t>
            </a:r>
            <a:r>
              <a:rPr lang="en-US" dirty="0" err="1"/>
              <a:t>REVmd</a:t>
            </a:r>
            <a:r>
              <a:rPr lang="en-US" dirty="0"/>
              <a:t> consider this).  Needs more review, but getting close.</a:t>
            </a:r>
          </a:p>
          <a:p>
            <a:pPr lvl="1">
              <a:spcBef>
                <a:spcPts val="0"/>
              </a:spcBef>
            </a:pPr>
            <a:r>
              <a:rPr lang="en-US" b="1" dirty="0"/>
              <a:t>Related, but separate: </a:t>
            </a:r>
            <a:r>
              <a:rPr lang="en-US" dirty="0"/>
              <a:t>No new progress on changing language to use 802.1 terms (in 802.1Q and 802.1AC), and cleanup/remove the mapping language for 802.2/LLC</a:t>
            </a:r>
          </a:p>
          <a:p>
            <a:pPr>
              <a:spcBef>
                <a:spcPts val="0"/>
              </a:spcBef>
            </a:pPr>
            <a:endParaRPr lang="en-US" dirty="0"/>
          </a:p>
          <a:p>
            <a:pPr>
              <a:spcBef>
                <a:spcPts val="0"/>
              </a:spcBef>
            </a:pPr>
            <a:r>
              <a:rPr lang="en-US" dirty="0"/>
              <a:t>“What is a STA?”</a:t>
            </a:r>
          </a:p>
          <a:p>
            <a:pPr lvl="1">
              <a:spcBef>
                <a:spcPts val="0"/>
              </a:spcBef>
            </a:pPr>
            <a:r>
              <a:rPr lang="en-US" dirty="0"/>
              <a:t>What name(s) should we use for our STA concepts (STA and AP, or “non-AP STA” and AP)? </a:t>
            </a:r>
            <a:r>
              <a:rPr lang="en-US" dirty="0">
                <a:hlinkClick r:id="rId5"/>
              </a:rPr>
              <a:t>11-19/0106r0</a:t>
            </a:r>
            <a:endParaRPr lang="en-US" dirty="0"/>
          </a:p>
          <a:p>
            <a:pPr lvl="1">
              <a:spcBef>
                <a:spcPts val="0"/>
              </a:spcBef>
            </a:pPr>
            <a:r>
              <a:rPr lang="en-US" dirty="0"/>
              <a:t>Agreed this is huge task, to change the names.</a:t>
            </a:r>
          </a:p>
          <a:p>
            <a:pPr lvl="1">
              <a:spcBef>
                <a:spcPts val="0"/>
              </a:spcBef>
            </a:pPr>
            <a:r>
              <a:rPr lang="en-US" dirty="0"/>
              <a:t>Consider an “explanation” of the terms instead, perhaps in clause 4</a:t>
            </a:r>
          </a:p>
          <a:p>
            <a:pPr>
              <a:spcBef>
                <a:spcPts val="0"/>
              </a:spcBef>
            </a:pPr>
            <a:endParaRPr lang="en-US" dirty="0"/>
          </a:p>
          <a:p>
            <a:pPr marL="457200" lvl="1" indent="0">
              <a:spcBef>
                <a:spcPts val="0"/>
              </a:spcBef>
              <a:buNone/>
            </a:pPr>
            <a:endParaRPr lang="en-US" dirty="0"/>
          </a:p>
          <a:p>
            <a:pPr>
              <a:spcBef>
                <a:spcPts val="0"/>
              </a:spcBef>
            </a:pPr>
            <a:endParaRPr lang="en-US" u="sng" dirty="0"/>
          </a:p>
        </p:txBody>
      </p:sp>
    </p:spTree>
    <p:extLst>
      <p:ext uri="{BB962C8B-B14F-4D97-AF65-F5344CB8AC3E}">
        <p14:creationId xmlns:p14="http://schemas.microsoft.com/office/powerpoint/2010/main" val="159427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85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304800" y="1295400"/>
            <a:ext cx="8534400" cy="4876800"/>
          </a:xfrm>
        </p:spPr>
        <p:txBody>
          <a:bodyPr/>
          <a:lstStyle/>
          <a:p>
            <a:pPr>
              <a:spcBef>
                <a:spcPts val="0"/>
              </a:spcBef>
            </a:pPr>
            <a:r>
              <a:rPr lang="en-US" dirty="0"/>
              <a:t>Annex G (EBNF for “Frame exchange sequences”)</a:t>
            </a:r>
          </a:p>
          <a:p>
            <a:pPr lvl="1">
              <a:spcBef>
                <a:spcPts val="0"/>
              </a:spcBef>
            </a:pPr>
            <a:r>
              <a:rPr lang="en-US" dirty="0"/>
              <a:t>Does the annex have purpose and value?</a:t>
            </a:r>
          </a:p>
          <a:p>
            <a:pPr lvl="1">
              <a:spcBef>
                <a:spcPts val="0"/>
              </a:spcBef>
            </a:pPr>
            <a:r>
              <a:rPr lang="en-US" dirty="0"/>
              <a:t>Annex G is normative.  There are ~ 21 direct references to “Annex G” in the body of the Standard, and a few hundred references to “Frame exchange sequence”</a:t>
            </a:r>
          </a:p>
          <a:p>
            <a:pPr lvl="1">
              <a:spcBef>
                <a:spcPts val="0"/>
              </a:spcBef>
            </a:pPr>
            <a:r>
              <a:rPr lang="en-US" dirty="0"/>
              <a:t>Amendments in progress</a:t>
            </a:r>
            <a:r>
              <a:rPr lang="en-GB" dirty="0"/>
              <a:t> report that they want to not update Annex G.</a:t>
            </a:r>
          </a:p>
          <a:p>
            <a:pPr lvl="1">
              <a:spcBef>
                <a:spcPts val="0"/>
              </a:spcBef>
            </a:pPr>
            <a:r>
              <a:rPr lang="en-US" dirty="0"/>
              <a:t>Should we work to maintain it, or work to deprecate it?  Views arguments on both sides.</a:t>
            </a:r>
          </a:p>
          <a:p>
            <a:pPr lvl="1">
              <a:spcBef>
                <a:spcPts val="0"/>
              </a:spcBef>
            </a:pPr>
            <a:r>
              <a:rPr lang="en-US" dirty="0"/>
              <a:t>Ran 3 Straw Polls, results inconclusive (see agenda deck).</a:t>
            </a:r>
          </a:p>
          <a:p>
            <a:pPr lvl="1">
              <a:spcBef>
                <a:spcPts val="0"/>
              </a:spcBef>
            </a:pPr>
            <a:r>
              <a:rPr lang="en-GB" dirty="0"/>
              <a:t>Any way forward will involve work.  Volunteers needed.</a:t>
            </a:r>
            <a:endParaRPr lang="en-US" dirty="0"/>
          </a:p>
          <a:p>
            <a:pPr marL="0" indent="0">
              <a:spcBef>
                <a:spcPts val="0"/>
              </a:spcBef>
              <a:buNone/>
            </a:pPr>
            <a:endParaRPr lang="en-US" dirty="0"/>
          </a:p>
          <a:p>
            <a:pPr lvl="1">
              <a:spcBef>
                <a:spcPts val="0"/>
              </a:spcBef>
            </a:pPr>
            <a:endParaRPr lang="en-US" dirty="0"/>
          </a:p>
          <a:p>
            <a:pPr>
              <a:spcBef>
                <a:spcPts val="0"/>
              </a:spcBef>
            </a:pPr>
            <a:endParaRPr lang="en-US" dirty="0"/>
          </a:p>
        </p:txBody>
      </p:sp>
    </p:spTree>
    <p:extLst>
      <p:ext uri="{BB962C8B-B14F-4D97-AF65-F5344CB8AC3E}">
        <p14:creationId xmlns:p14="http://schemas.microsoft.com/office/powerpoint/2010/main" val="1898011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85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304800" y="1295400"/>
            <a:ext cx="8534400" cy="4876800"/>
          </a:xfrm>
        </p:spPr>
        <p:txBody>
          <a:bodyPr/>
          <a:lstStyle/>
          <a:p>
            <a:pPr>
              <a:spcBef>
                <a:spcPts val="0"/>
              </a:spcBef>
            </a:pPr>
            <a:r>
              <a:rPr lang="en-US" dirty="0"/>
              <a:t>MLME-RESET, versus MLME-JOIN and MLME-START</a:t>
            </a:r>
          </a:p>
          <a:p>
            <a:pPr lvl="1">
              <a:spcBef>
                <a:spcPts val="0"/>
              </a:spcBef>
            </a:pPr>
            <a:r>
              <a:rPr lang="en-US" dirty="0"/>
              <a:t>Little new progress this time.  See agenda deck slides for current status and list of concerns.</a:t>
            </a:r>
          </a:p>
          <a:p>
            <a:pPr lvl="1">
              <a:spcBef>
                <a:spcPts val="0"/>
              </a:spcBef>
            </a:pPr>
            <a:r>
              <a:rPr lang="en-US" dirty="0"/>
              <a:t>Noted that MLME-RESET has been modified in 802.11-2016.  The effect is not clear (to those in the room)</a:t>
            </a:r>
          </a:p>
          <a:p>
            <a:pPr lvl="1">
              <a:spcBef>
                <a:spcPts val="0"/>
              </a:spcBef>
            </a:pPr>
            <a:r>
              <a:rPr lang="en-US" dirty="0"/>
              <a:t>MLME-RESET has a parameter, “</a:t>
            </a:r>
            <a:r>
              <a:rPr lang="en-US" dirty="0" err="1"/>
              <a:t>STAAddress</a:t>
            </a:r>
            <a:r>
              <a:rPr lang="en-US" dirty="0"/>
              <a:t>”, so it seems this may be somehow related to (or influence) the topic of Randomized/Changing MAC address.  Suggestion is to wait to see how that topic progresses, before trying to resolve this.</a:t>
            </a:r>
          </a:p>
          <a:p>
            <a:pPr lvl="1">
              <a:spcBef>
                <a:spcPts val="0"/>
              </a:spcBef>
            </a:pPr>
            <a:endParaRPr lang="en-US" dirty="0"/>
          </a:p>
          <a:p>
            <a:pPr>
              <a:spcBef>
                <a:spcPts val="0"/>
              </a:spcBef>
            </a:pPr>
            <a:endParaRPr lang="en-US" dirty="0"/>
          </a:p>
          <a:p>
            <a:pPr>
              <a:spcBef>
                <a:spcPts val="0"/>
              </a:spcBef>
            </a:pPr>
            <a:endParaRPr lang="en-US" dirty="0"/>
          </a:p>
        </p:txBody>
      </p:sp>
    </p:spTree>
    <p:extLst>
      <p:ext uri="{BB962C8B-B14F-4D97-AF65-F5344CB8AC3E}">
        <p14:creationId xmlns:p14="http://schemas.microsoft.com/office/powerpoint/2010/main" val="3814172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85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304800" y="1295400"/>
            <a:ext cx="8534400" cy="4876800"/>
          </a:xfrm>
        </p:spPr>
        <p:txBody>
          <a:bodyPr/>
          <a:lstStyle/>
          <a:p>
            <a:pPr>
              <a:spcBef>
                <a:spcPts val="0"/>
              </a:spcBef>
            </a:pPr>
            <a:r>
              <a:rPr lang="en-US" dirty="0"/>
              <a:t>IEEE 1588 mapping to IEEE 802.11 and 802.1AS-rev use of Fine Timing Measurement</a:t>
            </a:r>
          </a:p>
          <a:p>
            <a:pPr lvl="1">
              <a:spcBef>
                <a:spcPts val="0"/>
              </a:spcBef>
            </a:pPr>
            <a:r>
              <a:rPr lang="en-US" dirty="0"/>
              <a:t>IEEE 1588 has just completed SB process.  802.1ASrev is in SB (which is pretty close to finished, by 802.1 procedures).  It seems this use of 802.11’s Fine Timing Measurement is effectively complete.</a:t>
            </a:r>
          </a:p>
          <a:p>
            <a:pPr lvl="1">
              <a:spcBef>
                <a:spcPts val="0"/>
              </a:spcBef>
            </a:pPr>
            <a:r>
              <a:rPr lang="en-US" dirty="0"/>
              <a:t>We should consider IEEE 1588 mapping to </a:t>
            </a:r>
            <a:r>
              <a:rPr lang="en-US" dirty="0" err="1"/>
              <a:t>TGaz</a:t>
            </a:r>
            <a:r>
              <a:rPr lang="en-US" dirty="0"/>
              <a:t> mechanisms. ARC Chair will discuss with </a:t>
            </a:r>
            <a:r>
              <a:rPr lang="en-US" dirty="0" err="1"/>
              <a:t>TGaz</a:t>
            </a:r>
            <a:r>
              <a:rPr lang="en-US" dirty="0"/>
              <a:t> Chair.</a:t>
            </a:r>
          </a:p>
          <a:p>
            <a:pPr lvl="1">
              <a:spcBef>
                <a:spcPts val="0"/>
              </a:spcBef>
            </a:pPr>
            <a:r>
              <a:rPr lang="en-US" dirty="0"/>
              <a:t>Also, noted that we still need discussion of a “shim layer” to allow IEEE 1588/802.1AS use of FTM simultaneously with location services’ use of FTM.</a:t>
            </a:r>
          </a:p>
          <a:p>
            <a:pPr>
              <a:spcBef>
                <a:spcPts val="0"/>
              </a:spcBef>
            </a:pPr>
            <a:endParaRPr lang="en-US" dirty="0"/>
          </a:p>
          <a:p>
            <a:pPr>
              <a:spcBef>
                <a:spcPts val="0"/>
              </a:spcBef>
            </a:pPr>
            <a:endParaRPr lang="en-US" dirty="0"/>
          </a:p>
        </p:txBody>
      </p:sp>
    </p:spTree>
    <p:extLst>
      <p:ext uri="{BB962C8B-B14F-4D97-AF65-F5344CB8AC3E}">
        <p14:creationId xmlns:p14="http://schemas.microsoft.com/office/powerpoint/2010/main" val="3586913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85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304800" y="1295400"/>
            <a:ext cx="8534400" cy="4876800"/>
          </a:xfrm>
        </p:spPr>
        <p:txBody>
          <a:bodyPr/>
          <a:lstStyle/>
          <a:p>
            <a:pPr marL="342900" lvl="1" indent="-342900" eaLnBrk="1" hangingPunct="1">
              <a:lnSpc>
                <a:spcPct val="90000"/>
              </a:lnSpc>
              <a:spcBef>
                <a:spcPts val="432"/>
              </a:spcBef>
              <a:buFont typeface="Arial" pitchFamily="34" charset="0"/>
              <a:buChar char="•"/>
              <a:defRPr/>
            </a:pPr>
            <a:r>
              <a:rPr lang="en-US" sz="2400" b="1" dirty="0" err="1"/>
              <a:t>TGbe</a:t>
            </a:r>
            <a:r>
              <a:rPr lang="en-US" sz="2400" b="1" dirty="0"/>
              <a:t> (EHT) multi-band operation architecture (</a:t>
            </a:r>
            <a:r>
              <a:rPr lang="en-US" sz="2400" dirty="0">
                <a:hlinkClick r:id="rId3"/>
              </a:rPr>
              <a:t>11-08/0949r4</a:t>
            </a:r>
            <a:r>
              <a:rPr lang="en-US" sz="2400" b="1" dirty="0"/>
              <a:t>)</a:t>
            </a:r>
          </a:p>
          <a:p>
            <a:pPr marL="685800" lvl="2" indent="-342900" eaLnBrk="1" hangingPunct="1">
              <a:lnSpc>
                <a:spcPct val="90000"/>
              </a:lnSpc>
              <a:spcBef>
                <a:spcPts val="432"/>
              </a:spcBef>
              <a:buFont typeface="Arial" pitchFamily="34" charset="0"/>
              <a:buChar char="•"/>
              <a:defRPr/>
            </a:pPr>
            <a:r>
              <a:rPr lang="en-US" sz="2000" dirty="0"/>
              <a:t>Agreed to wait a bit longer before discussing jointly.  ARC Chair will confer with </a:t>
            </a:r>
            <a:r>
              <a:rPr lang="en-US" sz="2000" dirty="0" err="1"/>
              <a:t>TGbe</a:t>
            </a:r>
            <a:r>
              <a:rPr lang="en-US" sz="2000" dirty="0"/>
              <a:t> Chair on an appropriate time.</a:t>
            </a:r>
            <a:endParaRPr lang="en-US" b="1" dirty="0"/>
          </a:p>
          <a:p>
            <a:pPr marL="342900" lvl="1" indent="-342900" eaLnBrk="1" hangingPunct="1">
              <a:lnSpc>
                <a:spcPct val="90000"/>
              </a:lnSpc>
              <a:spcBef>
                <a:spcPts val="432"/>
              </a:spcBef>
              <a:buFont typeface="Arial" pitchFamily="34" charset="0"/>
              <a:buChar char="•"/>
              <a:defRPr/>
            </a:pPr>
            <a:endParaRPr lang="en-US" sz="2400" b="1" dirty="0"/>
          </a:p>
          <a:p>
            <a:pPr marL="342900" lvl="1" indent="-342900" eaLnBrk="1" hangingPunct="1">
              <a:lnSpc>
                <a:spcPct val="90000"/>
              </a:lnSpc>
              <a:spcBef>
                <a:spcPts val="432"/>
              </a:spcBef>
              <a:buFont typeface="Arial" pitchFamily="34" charset="0"/>
              <a:buChar char="•"/>
              <a:defRPr/>
            </a:pPr>
            <a:r>
              <a:rPr lang="en-US" sz="2400" b="1" dirty="0" err="1"/>
              <a:t>TGbc</a:t>
            </a:r>
            <a:r>
              <a:rPr lang="en-US" sz="2400" b="1" dirty="0"/>
              <a:t> (Broadcast) unassociated broadcast, broadcast reception</a:t>
            </a:r>
          </a:p>
          <a:p>
            <a:pPr marL="685800" lvl="2" indent="-342900" eaLnBrk="1" hangingPunct="1">
              <a:lnSpc>
                <a:spcPct val="90000"/>
              </a:lnSpc>
              <a:spcBef>
                <a:spcPts val="432"/>
              </a:spcBef>
              <a:buFont typeface="Arial" pitchFamily="34" charset="0"/>
              <a:buChar char="•"/>
              <a:defRPr/>
            </a:pPr>
            <a:r>
              <a:rPr lang="en-US" sz="2000" dirty="0"/>
              <a:t>At last session, had some useful discussion on </a:t>
            </a:r>
            <a:r>
              <a:rPr lang="en-US" sz="2000" dirty="0" err="1"/>
              <a:t>TGbc</a:t>
            </a:r>
            <a:r>
              <a:rPr lang="en-US" sz="2000" dirty="0"/>
              <a:t> architecture.  Agreed to let </a:t>
            </a:r>
            <a:r>
              <a:rPr lang="en-US" sz="2000" dirty="0" err="1"/>
              <a:t>TGbc</a:t>
            </a:r>
            <a:r>
              <a:rPr lang="en-US" sz="2000" dirty="0"/>
              <a:t> materials develop further before discussing this again.  Still continued that “wait a bit longer” this session.</a:t>
            </a:r>
          </a:p>
          <a:p>
            <a:pPr marL="685800" lvl="2" indent="-342900" eaLnBrk="1" hangingPunct="1">
              <a:lnSpc>
                <a:spcPct val="90000"/>
              </a:lnSpc>
              <a:spcBef>
                <a:spcPts val="432"/>
              </a:spcBef>
              <a:buFont typeface="Arial" pitchFamily="34" charset="0"/>
              <a:buChar char="•"/>
              <a:defRPr/>
            </a:pPr>
            <a:r>
              <a:rPr lang="en-US" sz="2000" dirty="0"/>
              <a:t>Noted that </a:t>
            </a:r>
            <a:r>
              <a:rPr lang="en-US" sz="2000" dirty="0" err="1"/>
              <a:t>TGbc</a:t>
            </a:r>
            <a:r>
              <a:rPr lang="en-US" sz="2000" dirty="0"/>
              <a:t> and </a:t>
            </a:r>
            <a:r>
              <a:rPr lang="en-US" sz="2000" dirty="0" err="1"/>
              <a:t>TGbd</a:t>
            </a:r>
            <a:r>
              <a:rPr lang="en-US" sz="2000" dirty="0"/>
              <a:t> are considering a joint meeting in November to clarify or perhaps modify what aspects of unassociated broadcast are covered in each group.  Suggest that ARC wait until after that discussion to see how (and where) the architectural work ends up.</a:t>
            </a:r>
          </a:p>
          <a:p>
            <a:pPr>
              <a:spcBef>
                <a:spcPts val="0"/>
              </a:spcBef>
            </a:pPr>
            <a:endParaRPr lang="en-US" dirty="0"/>
          </a:p>
          <a:p>
            <a:pPr lvl="1">
              <a:spcBef>
                <a:spcPts val="0"/>
              </a:spcBef>
            </a:pPr>
            <a:endParaRPr lang="en-US" dirty="0"/>
          </a:p>
          <a:p>
            <a:pPr lvl="1">
              <a:spcBef>
                <a:spcPts val="0"/>
              </a:spcBef>
            </a:pPr>
            <a:endParaRPr lang="en-US" dirty="0"/>
          </a:p>
        </p:txBody>
      </p:sp>
    </p:spTree>
    <p:extLst>
      <p:ext uri="{BB962C8B-B14F-4D97-AF65-F5344CB8AC3E}">
        <p14:creationId xmlns:p14="http://schemas.microsoft.com/office/powerpoint/2010/main" val="1563882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85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381000" y="1321654"/>
            <a:ext cx="8458200" cy="5029200"/>
          </a:xfrm>
        </p:spPr>
        <p:txBody>
          <a:bodyPr/>
          <a:lstStyle/>
          <a:p>
            <a:pPr>
              <a:spcBef>
                <a:spcPts val="0"/>
              </a:spcBef>
            </a:pPr>
            <a:r>
              <a:rPr lang="en-US" dirty="0"/>
              <a:t>IETF/802 coordination</a:t>
            </a:r>
          </a:p>
          <a:p>
            <a:pPr lvl="1">
              <a:spcBef>
                <a:spcPts val="0"/>
              </a:spcBef>
            </a:pPr>
            <a:r>
              <a:rPr lang="en-US" dirty="0"/>
              <a:t>Nothing this time.</a:t>
            </a:r>
          </a:p>
          <a:p>
            <a:pPr lvl="1">
              <a:spcBef>
                <a:spcPts val="0"/>
              </a:spcBef>
            </a:pPr>
            <a:endParaRPr lang="en-US" dirty="0"/>
          </a:p>
          <a:p>
            <a:pPr>
              <a:spcBef>
                <a:spcPts val="0"/>
              </a:spcBef>
            </a:pPr>
            <a:r>
              <a:rPr lang="en-US" dirty="0"/>
              <a:t>Other IEEE/IEEE 802 coordination</a:t>
            </a:r>
          </a:p>
          <a:p>
            <a:pPr lvl="1">
              <a:spcBef>
                <a:spcPts val="0"/>
              </a:spcBef>
            </a:pPr>
            <a:r>
              <a:rPr lang="en-US" dirty="0"/>
              <a:t>Nothing this time.  Monitor </a:t>
            </a:r>
            <a:r>
              <a:rPr lang="en-US" dirty="0" err="1"/>
              <a:t>TGbd</a:t>
            </a:r>
            <a:r>
              <a:rPr lang="en-US" dirty="0"/>
              <a:t> relationship to IEEE 1609, support any architectural concept discussion, if/as helpful.</a:t>
            </a:r>
          </a:p>
          <a:p>
            <a:pPr>
              <a:spcBef>
                <a:spcPts val="0"/>
              </a:spcBef>
            </a:pPr>
            <a:endParaRPr lang="en-US" dirty="0"/>
          </a:p>
          <a:p>
            <a:pPr>
              <a:spcBef>
                <a:spcPts val="0"/>
              </a:spcBef>
            </a:pPr>
            <a:r>
              <a:rPr lang="en-US" dirty="0"/>
              <a:t>AP/DS/Portal architecture, 802/802.1 mappings</a:t>
            </a:r>
          </a:p>
          <a:p>
            <a:pPr lvl="1">
              <a:spcBef>
                <a:spcPts val="0"/>
              </a:spcBef>
            </a:pPr>
            <a:r>
              <a:rPr lang="en-US" dirty="0"/>
              <a:t>Nothing this time.  Need to consolidate agreements, and provide input to </a:t>
            </a:r>
            <a:r>
              <a:rPr lang="en-US" dirty="0" err="1"/>
              <a:t>REVmd</a:t>
            </a:r>
            <a:r>
              <a:rPr lang="en-US" dirty="0"/>
              <a:t>.</a:t>
            </a:r>
          </a:p>
          <a:p>
            <a:pPr>
              <a:spcBef>
                <a:spcPts val="0"/>
              </a:spcBef>
            </a:pPr>
            <a:endParaRPr lang="en-US" dirty="0"/>
          </a:p>
          <a:p>
            <a:pPr>
              <a:spcBef>
                <a:spcPts val="0"/>
              </a:spcBef>
            </a:pPr>
            <a:endParaRPr lang="en-US" dirty="0"/>
          </a:p>
          <a:p>
            <a:pPr lvl="1">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756037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p:txBody>
          <a:bodyPr/>
          <a:lstStyle/>
          <a:p>
            <a:r>
              <a:rPr lang="en-US" dirty="0"/>
              <a:t>Teleconference(s)</a:t>
            </a:r>
          </a:p>
        </p:txBody>
      </p:sp>
      <p:sp>
        <p:nvSpPr>
          <p:cNvPr id="17414" name="Rectangle 3"/>
          <p:cNvSpPr>
            <a:spLocks noGrp="1" noChangeArrowheads="1"/>
          </p:cNvSpPr>
          <p:nvPr>
            <p:ph type="body" idx="1"/>
          </p:nvPr>
        </p:nvSpPr>
        <p:spPr>
          <a:xfrm>
            <a:off x="685800" y="1676400"/>
            <a:ext cx="7772400" cy="4419600"/>
          </a:xfrm>
          <a:ln>
            <a:solidFill>
              <a:schemeClr val="bg1"/>
            </a:solidFill>
          </a:ln>
        </p:spPr>
        <p:txBody>
          <a:bodyPr/>
          <a:lstStyle/>
          <a:p>
            <a:pPr>
              <a:lnSpc>
                <a:spcPct val="90000"/>
              </a:lnSpc>
            </a:pPr>
            <a:r>
              <a:rPr lang="en-US" sz="3200" dirty="0"/>
              <a:t>None</a:t>
            </a:r>
            <a:endParaRPr lang="en-US" sz="2800" dirty="0">
              <a:solidFill>
                <a:srgbClr val="FF0000"/>
              </a:solidFill>
            </a:endParaRP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9048</TotalTime>
  <Words>914</Words>
  <Application>Microsoft Office PowerPoint</Application>
  <PresentationFormat>On-screen Show (4:3)</PresentationFormat>
  <Paragraphs>111</Paragraphs>
  <Slides>10</Slides>
  <Notes>10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4" baseType="lpstr">
      <vt:lpstr>Arial</vt:lpstr>
      <vt:lpstr>Times New Roman</vt:lpstr>
      <vt:lpstr>802-11-Submission</vt:lpstr>
      <vt:lpstr>Document</vt:lpstr>
      <vt:lpstr>ARC Closing Report </vt:lpstr>
      <vt:lpstr>Abstract</vt:lpstr>
      <vt:lpstr>Work Completed</vt:lpstr>
      <vt:lpstr>Work Completed (cont)</vt:lpstr>
      <vt:lpstr>Work Completed (cont)</vt:lpstr>
      <vt:lpstr>Work Completed (cont)</vt:lpstr>
      <vt:lpstr>Work Completed (cont)</vt:lpstr>
      <vt:lpstr>Work Completed (cont)</vt:lpstr>
      <vt:lpstr>Teleconference(s)</vt:lpstr>
      <vt:lpstr>November 2019 Plans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ARC-report-may-2012</dc:title>
  <dc:creator>Mark Hamilton</dc:creator>
  <cp:lastModifiedBy>Hamilton, Mark</cp:lastModifiedBy>
  <cp:revision>318</cp:revision>
  <cp:lastPrinted>1998-02-10T13:28:06Z</cp:lastPrinted>
  <dcterms:created xsi:type="dcterms:W3CDTF">2009-07-15T16:38:20Z</dcterms:created>
  <dcterms:modified xsi:type="dcterms:W3CDTF">2019-09-19T10:53:03Z</dcterms:modified>
</cp:coreProperties>
</file>