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bookmarkIdSeed="3">
  <p:sldMasterIdLst>
    <p:sldMasterId id="2147483657" r:id="rId1"/>
  </p:sldMasterIdLst>
  <p:notesMasterIdLst>
    <p:notesMasterId r:id="rId9"/>
  </p:notesMasterIdLst>
  <p:handoutMasterIdLst>
    <p:handoutMasterId r:id="rId10"/>
  </p:handoutMasterIdLst>
  <p:sldIdLst>
    <p:sldId id="256" r:id="rId2"/>
    <p:sldId id="257" r:id="rId3"/>
    <p:sldId id="258" r:id="rId4"/>
    <p:sldId id="312" r:id="rId5"/>
    <p:sldId id="313" r:id="rId6"/>
    <p:sldId id="314" r:id="rId7"/>
    <p:sldId id="318" r:id="rId8"/>
  </p:sldIdLst>
  <p:sldSz cx="12192000" cy="6858000"/>
  <p:notesSz cx="6934200" cy="928052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 uri="{2D200454-40CA-4A62-9FC3-DE9A4176ACB9}">
      <p15:notesGuideLst xmlns=""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RCM" initials="BRCM"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A1A19DCD-474F-49A0-BD6E-79F9A4CA8838}">
  <a:tblStyle styleId="{A1A19DCD-474F-49A0-BD6E-79F9A4CA8838}"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28" autoAdjust="0"/>
    <p:restoredTop sz="94709" autoAdjust="0"/>
  </p:normalViewPr>
  <p:slideViewPr>
    <p:cSldViewPr>
      <p:cViewPr>
        <p:scale>
          <a:sx n="70" d="100"/>
          <a:sy n="70" d="100"/>
        </p:scale>
        <p:origin x="-380" y="156"/>
      </p:cViewPr>
      <p:guideLst>
        <p:guide orient="horz" pos="2160"/>
        <p:guide pos="3840"/>
      </p:guideLst>
    </p:cSldViewPr>
  </p:slideViewPr>
  <p:notesTextViewPr>
    <p:cViewPr>
      <p:scale>
        <a:sx n="1" d="1"/>
        <a:sy n="1" d="1"/>
      </p:scale>
      <p:origin x="0" y="0"/>
    </p:cViewPr>
  </p:notesTextViewPr>
  <p:sorterViewPr>
    <p:cViewPr>
      <p:scale>
        <a:sx n="100" d="100"/>
        <a:sy n="100" d="100"/>
      </p:scale>
      <p:origin x="0" y="868"/>
    </p:cViewPr>
  </p:sorterViewPr>
  <p:notesViewPr>
    <p:cSldViewPr>
      <p:cViewPr varScale="1">
        <p:scale>
          <a:sx n="50" d="100"/>
          <a:sy n="50" d="100"/>
        </p:scale>
        <p:origin x="-2464" y="-6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52E3C189-4302-4B95-A356-209735BB4331}" type="datetimeFigureOut">
              <a:rPr lang="en-US" smtClean="0"/>
              <a:t>9/18/2019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F7E0132C-FB33-4BA1-9E40-323B478DFC0F}" type="slidenum">
              <a:rPr lang="en-US" smtClean="0"/>
              <a:t>‹#›</a:t>
            </a:fld>
            <a:endParaRPr lang="en-US"/>
          </a:p>
        </p:txBody>
      </p:sp>
    </p:spTree>
    <p:extLst>
      <p:ext uri="{BB962C8B-B14F-4D97-AF65-F5344CB8AC3E}">
        <p14:creationId xmlns:p14="http://schemas.microsoft.com/office/powerpoint/2010/main" val="29403279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
        <p:cNvGrpSpPr/>
        <p:nvPr/>
      </p:nvGrpSpPr>
      <p:grpSpPr>
        <a:xfrm>
          <a:off x="0" y="0"/>
          <a:ext cx="0" cy="0"/>
          <a:chOff x="0" y="0"/>
          <a:chExt cx="0" cy="0"/>
        </a:xfrm>
      </p:grpSpPr>
      <p:sp>
        <p:nvSpPr>
          <p:cNvPr id="3" name="Shape 3"/>
          <p:cNvSpPr/>
          <p:nvPr/>
        </p:nvSpPr>
        <p:spPr>
          <a:xfrm>
            <a:off x="0" y="0"/>
            <a:ext cx="6934200" cy="9280525"/>
          </a:xfrm>
          <a:prstGeom prst="roundRect">
            <a:avLst>
              <a:gd name="adj" fmla="val 19"/>
            </a:avLst>
          </a:pr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4" name="Shape 4"/>
          <p:cNvSpPr txBox="1">
            <a:spLocks noGrp="1"/>
          </p:cNvSpPr>
          <p:nvPr>
            <p:ph type="hdr" idx="2"/>
          </p:nvPr>
        </p:nvSpPr>
        <p:spPr>
          <a:xfrm>
            <a:off x="5640388" y="96838"/>
            <a:ext cx="639762" cy="211137"/>
          </a:xfrm>
          <a:prstGeom prst="rect">
            <a:avLst/>
          </a:prstGeom>
          <a:noFill/>
          <a:ln>
            <a:noFill/>
          </a:ln>
        </p:spPr>
        <p:txBody>
          <a:bodyPr spcFirstLastPara="1" wrap="square" lIns="91425" tIns="91425" rIns="91425" bIns="91425" anchor="b" anchorCtr="0"/>
          <a:lstStyle>
            <a:lvl1pPr marR="0" lvl="0" algn="r" rtl="0">
              <a:spcBef>
                <a:spcPts val="0"/>
              </a:spcBef>
              <a:spcAft>
                <a:spcPts val="0"/>
              </a:spcAft>
              <a:buSzPts val="1400"/>
              <a:buNone/>
              <a:defRPr sz="14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dirty="0"/>
          </a:p>
        </p:txBody>
      </p:sp>
      <p:sp>
        <p:nvSpPr>
          <p:cNvPr id="5" name="Shape 5"/>
          <p:cNvSpPr txBox="1">
            <a:spLocks noGrp="1"/>
          </p:cNvSpPr>
          <p:nvPr>
            <p:ph type="dt" idx="10"/>
          </p:nvPr>
        </p:nvSpPr>
        <p:spPr>
          <a:xfrm>
            <a:off x="654050" y="96838"/>
            <a:ext cx="825500" cy="211137"/>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4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6" name="Shape 6"/>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a:noFill/>
          <a:ln w="12600" cap="flat" cmpd="sng">
            <a:solidFill>
              <a:srgbClr val="000000"/>
            </a:solidFill>
            <a:prstDash val="solid"/>
            <a:miter lim="800000"/>
            <a:headEnd type="none" w="sm" len="sm"/>
            <a:tailEnd type="none" w="sm" len="sm"/>
          </a:ln>
        </p:spPr>
      </p:sp>
      <p:sp>
        <p:nvSpPr>
          <p:cNvPr id="7" name="Shape 7"/>
          <p:cNvSpPr txBox="1">
            <a:spLocks noGrp="1"/>
          </p:cNvSpPr>
          <p:nvPr>
            <p:ph type="body" idx="1"/>
          </p:nvPr>
        </p:nvSpPr>
        <p:spPr>
          <a:xfrm>
            <a:off x="923925" y="4408488"/>
            <a:ext cx="5084763" cy="4175125"/>
          </a:xfrm>
          <a:prstGeom prst="rect">
            <a:avLst/>
          </a:prstGeom>
          <a:noFill/>
          <a:ln>
            <a:noFill/>
          </a:ln>
        </p:spPr>
        <p:txBody>
          <a:bodyPr spcFirstLastPara="1" wrap="square" lIns="91425" tIns="91425" rIns="91425" bIns="91425" anchor="t" anchorCtr="0"/>
          <a:lstStyle>
            <a:lvl1pPr marL="457200" marR="0" lvl="0"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ftr" idx="11"/>
          </p:nvPr>
        </p:nvSpPr>
        <p:spPr>
          <a:xfrm>
            <a:off x="5357813" y="8985250"/>
            <a:ext cx="92233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9" name="Shape 9"/>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u="none">
                <a:solidFill>
                  <a:srgbClr val="000000"/>
                </a:solidFill>
                <a:latin typeface="Times New Roman"/>
                <a:ea typeface="Times New Roman"/>
                <a:cs typeface="Times New Roman"/>
                <a:sym typeface="Times New Roman"/>
              </a:rPr>
              <a:t>Page </a:t>
            </a:r>
            <a:fld id="{00000000-1234-1234-1234-123412341234}" type="slidenum">
              <a:rPr lang="en-US" sz="1200" b="0" u="none">
                <a:solidFill>
                  <a:srgbClr val="000000"/>
                </a:solidFill>
                <a:latin typeface="Times New Roman"/>
                <a:ea typeface="Times New Roman"/>
                <a:cs typeface="Times New Roman"/>
                <a:sym typeface="Times New Roman"/>
              </a:rPr>
              <a:t>‹#›</a:t>
            </a:fld>
            <a:endParaRPr sz="1200" b="0" u="none">
              <a:solidFill>
                <a:srgbClr val="000000"/>
              </a:solidFill>
              <a:latin typeface="Times New Roman"/>
              <a:ea typeface="Times New Roman"/>
              <a:cs typeface="Times New Roman"/>
              <a:sym typeface="Times New Roman"/>
            </a:endParaRPr>
          </a:p>
        </p:txBody>
      </p:sp>
      <p:sp>
        <p:nvSpPr>
          <p:cNvPr id="10" name="Shape 10"/>
          <p:cNvSpPr/>
          <p:nvPr/>
        </p:nvSpPr>
        <p:spPr>
          <a:xfrm>
            <a:off x="722313" y="8985250"/>
            <a:ext cx="714375" cy="182563"/>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a:solidFill>
                  <a:srgbClr val="000000"/>
                </a:solidFill>
                <a:latin typeface="Times New Roman"/>
                <a:ea typeface="Times New Roman"/>
                <a:cs typeface="Times New Roman"/>
                <a:sym typeface="Times New Roman"/>
              </a:rPr>
              <a:t>Submission</a:t>
            </a:r>
            <a:endParaRPr/>
          </a:p>
        </p:txBody>
      </p:sp>
      <p:cxnSp>
        <p:nvCxnSpPr>
          <p:cNvPr id="11" name="Shape 11"/>
          <p:cNvCxnSpPr/>
          <p:nvPr/>
        </p:nvCxnSpPr>
        <p:spPr>
          <a:xfrm>
            <a:off x="723900" y="8983663"/>
            <a:ext cx="5486400" cy="1587"/>
          </a:xfrm>
          <a:prstGeom prst="straightConnector1">
            <a:avLst/>
          </a:prstGeom>
          <a:noFill/>
          <a:ln w="12600" cap="flat" cmpd="sng">
            <a:solidFill>
              <a:srgbClr val="000000"/>
            </a:solidFill>
            <a:prstDash val="solid"/>
            <a:miter lim="800000"/>
            <a:headEnd type="none" w="med" len="med"/>
            <a:tailEnd type="none" w="med" len="med"/>
          </a:ln>
        </p:spPr>
      </p:cxnSp>
      <p:cxnSp>
        <p:nvCxnSpPr>
          <p:cNvPr id="12" name="Shape 12"/>
          <p:cNvCxnSpPr/>
          <p:nvPr/>
        </p:nvCxnSpPr>
        <p:spPr>
          <a:xfrm>
            <a:off x="647700" y="296863"/>
            <a:ext cx="5638800" cy="1587"/>
          </a:xfrm>
          <a:prstGeom prst="straightConnector1">
            <a:avLst/>
          </a:prstGeom>
          <a:noFill/>
          <a:ln w="12600" cap="flat" cmpd="sng">
            <a:solidFill>
              <a:srgbClr val="000000"/>
            </a:solidFill>
            <a:prstDash val="solid"/>
            <a:miter lim="800000"/>
            <a:headEnd type="none" w="med" len="med"/>
            <a:tailEnd type="none" w="med" len="med"/>
          </a:ln>
        </p:spPr>
      </p:cxnSp>
    </p:spTree>
    <p:extLst>
      <p:ext uri="{BB962C8B-B14F-4D97-AF65-F5344CB8AC3E}">
        <p14:creationId xmlns:p14="http://schemas.microsoft.com/office/powerpoint/2010/main" val="2254248463"/>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Shape 79"/>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80" name="Shape 80"/>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81" name="Shape 81"/>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82" name="Shape 82"/>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a:t>
            </a:fld>
            <a:endParaRPr sz="1200">
              <a:solidFill>
                <a:srgbClr val="000000"/>
              </a:solidFill>
              <a:latin typeface="Times New Roman"/>
              <a:ea typeface="Times New Roman"/>
              <a:cs typeface="Times New Roman"/>
              <a:sym typeface="Times New Roman"/>
            </a:endParaRPr>
          </a:p>
        </p:txBody>
      </p:sp>
      <p:sp>
        <p:nvSpPr>
          <p:cNvPr id="83" name="Shape 83"/>
          <p:cNvSpPr txBox="1"/>
          <p:nvPr/>
        </p:nvSpPr>
        <p:spPr>
          <a:xfrm>
            <a:off x="1154113" y="701675"/>
            <a:ext cx="4625975" cy="3468688"/>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84" name="Shape 84"/>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85" name="Shape 85"/>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70857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Shape 94"/>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95" name="Shape 95"/>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96" name="Shape 96"/>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97" name="Shape 97"/>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2</a:t>
            </a:fld>
            <a:endParaRPr sz="1200">
              <a:solidFill>
                <a:srgbClr val="000000"/>
              </a:solidFill>
              <a:latin typeface="Times New Roman"/>
              <a:ea typeface="Times New Roman"/>
              <a:cs typeface="Times New Roman"/>
              <a:sym typeface="Times New Roman"/>
            </a:endParaRPr>
          </a:p>
        </p:txBody>
      </p:sp>
      <p:sp>
        <p:nvSpPr>
          <p:cNvPr id="98" name="Shape 98"/>
          <p:cNvSpPr txBox="1"/>
          <p:nvPr/>
        </p:nvSpPr>
        <p:spPr>
          <a:xfrm>
            <a:off x="1154113" y="701675"/>
            <a:ext cx="4625975" cy="3468688"/>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99" name="Shape 99"/>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00" name="Shape 100"/>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662245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3</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745144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4</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874228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5</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427906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6</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0538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7</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053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3"/>
        <p:cNvGrpSpPr/>
        <p:nvPr/>
      </p:nvGrpSpPr>
      <p:grpSpPr>
        <a:xfrm>
          <a:off x="0" y="0"/>
          <a:ext cx="0" cy="0"/>
          <a:chOff x="0" y="0"/>
          <a:chExt cx="0" cy="0"/>
        </a:xfrm>
      </p:grpSpPr>
      <p:sp>
        <p:nvSpPr>
          <p:cNvPr id="24" name="Shape 24"/>
          <p:cNvSpPr txBox="1">
            <a:spLocks noGrp="1"/>
          </p:cNvSpPr>
          <p:nvPr>
            <p:ph type="ctrTitle"/>
          </p:nvPr>
        </p:nvSpPr>
        <p:spPr>
          <a:xfrm>
            <a:off x="914400" y="2130426"/>
            <a:ext cx="10363200" cy="14700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dirty="0"/>
          </a:p>
        </p:txBody>
      </p:sp>
      <p:sp>
        <p:nvSpPr>
          <p:cNvPr id="25" name="Shape 25"/>
          <p:cNvSpPr txBox="1">
            <a:spLocks noGrp="1"/>
          </p:cNvSpPr>
          <p:nvPr>
            <p:ph type="subTitle" idx="1"/>
          </p:nvPr>
        </p:nvSpPr>
        <p:spPr>
          <a:xfrm>
            <a:off x="1828800" y="3886200"/>
            <a:ext cx="8534400" cy="1752600"/>
          </a:xfrm>
          <a:prstGeom prst="rect">
            <a:avLst/>
          </a:prstGeom>
          <a:noFill/>
          <a:ln>
            <a:noFill/>
          </a:ln>
        </p:spPr>
        <p:txBody>
          <a:bodyPr spcFirstLastPara="1" wrap="square" lIns="91425" tIns="91425" rIns="91425" bIns="91425" anchor="t" anchorCtr="0"/>
          <a:lstStyle>
            <a:lvl1pPr marR="0" lvl="0" algn="ctr" rtl="0">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R="0" lvl="1" algn="ctr" rtl="0">
              <a:spcBef>
                <a:spcPts val="500"/>
              </a:spcBef>
              <a:spcAft>
                <a:spcPts val="0"/>
              </a:spcAft>
              <a:buClr>
                <a:srgbClr val="000000"/>
              </a:buClr>
              <a:buSzPts val="2000"/>
              <a:buFont typeface="Times New Roman"/>
              <a:buNone/>
              <a:defRPr sz="2000" b="0" i="0" u="none" strike="noStrike" cap="none">
                <a:solidFill>
                  <a:srgbClr val="000000"/>
                </a:solidFill>
                <a:latin typeface="Times New Roman"/>
                <a:ea typeface="Times New Roman"/>
                <a:cs typeface="Times New Roman"/>
                <a:sym typeface="Times New Roman"/>
              </a:defRPr>
            </a:lvl2pPr>
            <a:lvl3pPr marR="0" lvl="2" algn="ctr" rtl="0">
              <a:spcBef>
                <a:spcPts val="450"/>
              </a:spcBef>
              <a:spcAft>
                <a:spcPts val="0"/>
              </a:spcAft>
              <a:buClr>
                <a:srgbClr val="000000"/>
              </a:buClr>
              <a:buSzPts val="1800"/>
              <a:buFont typeface="Times New Roman"/>
              <a:buNone/>
              <a:defRPr sz="1800" b="0" i="0" u="none" strike="noStrike" cap="none">
                <a:solidFill>
                  <a:srgbClr val="000000"/>
                </a:solidFill>
                <a:latin typeface="Times New Roman"/>
                <a:ea typeface="Times New Roman"/>
                <a:cs typeface="Times New Roman"/>
                <a:sym typeface="Times New Roman"/>
              </a:defRPr>
            </a:lvl3pPr>
            <a:lvl4pPr marR="0" lvl="3"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4pPr>
            <a:lvl5pPr marR="0" lvl="4"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5pPr>
            <a:lvl6pPr marR="0" lvl="5"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6pPr>
            <a:lvl7pPr marR="0" lvl="6"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7pPr>
            <a:lvl8pPr marR="0" lvl="7"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8pPr>
            <a:lvl9pPr marR="0" lvl="8"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26" name="Shape 26"/>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dirty="0" smtClean="0"/>
              <a:t>May 2019</a:t>
            </a:r>
            <a:endParaRPr lang="en-US" dirty="0"/>
          </a:p>
        </p:txBody>
      </p:sp>
      <p:sp>
        <p:nvSpPr>
          <p:cNvPr id="27" name="Shape 27"/>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dirty="0"/>
          </a:p>
        </p:txBody>
      </p:sp>
      <p:sp>
        <p:nvSpPr>
          <p:cNvPr id="28" name="Shape 28"/>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9"/>
        <p:cNvGrpSpPr/>
        <p:nvPr/>
      </p:nvGrpSpPr>
      <p:grpSpPr>
        <a:xfrm>
          <a:off x="0" y="0"/>
          <a:ext cx="0" cy="0"/>
          <a:chOff x="0" y="0"/>
          <a:chExt cx="0" cy="0"/>
        </a:xfrm>
      </p:grpSpPr>
      <p:sp>
        <p:nvSpPr>
          <p:cNvPr id="30" name="Shape 30"/>
          <p:cNvSpPr txBox="1">
            <a:spLocks noGrp="1"/>
          </p:cNvSpPr>
          <p:nvPr>
            <p:ph type="title"/>
          </p:nvPr>
        </p:nvSpPr>
        <p:spPr>
          <a:xfrm>
            <a:off x="914401" y="763587"/>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31" name="Shape 31"/>
          <p:cNvSpPr txBox="1">
            <a:spLocks noGrp="1"/>
          </p:cNvSpPr>
          <p:nvPr>
            <p:ph type="body" idx="1"/>
          </p:nvPr>
        </p:nvSpPr>
        <p:spPr>
          <a:xfrm>
            <a:off x="914401" y="1981201"/>
            <a:ext cx="10361084"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dirty="0"/>
          </a:p>
        </p:txBody>
      </p:sp>
      <p:sp>
        <p:nvSpPr>
          <p:cNvPr id="32" name="Shape 32"/>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
        <p:nvSpPr>
          <p:cNvPr id="33" name="Shape 33"/>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34" name="Shape 34"/>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dirty="0" smtClean="0"/>
              <a:t>September 2019</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5"/>
        <p:cNvGrpSpPr/>
        <p:nvPr/>
      </p:nvGrpSpPr>
      <p:grpSpPr>
        <a:xfrm>
          <a:off x="0" y="0"/>
          <a:ext cx="0" cy="0"/>
          <a:chOff x="0" y="0"/>
          <a:chExt cx="0" cy="0"/>
        </a:xfrm>
      </p:grpSpPr>
      <p:sp>
        <p:nvSpPr>
          <p:cNvPr id="36" name="Shape 36"/>
          <p:cNvSpPr txBox="1">
            <a:spLocks noGrp="1"/>
          </p:cNvSpPr>
          <p:nvPr>
            <p:ph type="title"/>
          </p:nvPr>
        </p:nvSpPr>
        <p:spPr>
          <a:xfrm>
            <a:off x="963084" y="4406901"/>
            <a:ext cx="10363200" cy="1362075"/>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40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37" name="Shape 37"/>
          <p:cNvSpPr txBox="1">
            <a:spLocks noGrp="1"/>
          </p:cNvSpPr>
          <p:nvPr>
            <p:ph type="body" idx="1"/>
          </p:nvPr>
        </p:nvSpPr>
        <p:spPr>
          <a:xfrm>
            <a:off x="963084" y="2906713"/>
            <a:ext cx="10363200" cy="1500187"/>
          </a:xfrm>
          <a:prstGeom prst="rect">
            <a:avLst/>
          </a:prstGeom>
          <a:noFill/>
          <a:ln>
            <a:noFill/>
          </a:ln>
        </p:spPr>
        <p:txBody>
          <a:bodyPr spcFirstLastPara="1" wrap="square" lIns="91425" tIns="91425" rIns="91425" bIns="91425" anchor="b" anchorCtr="0"/>
          <a:lstStyle>
            <a:lvl1pPr marL="457200" marR="0" lvl="0" indent="-228600" algn="l" rtl="0">
              <a:spcBef>
                <a:spcPts val="6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Clr>
                <a:srgbClr val="000000"/>
              </a:buClr>
              <a:buSzPts val="1800"/>
              <a:buFont typeface="Times New Roman"/>
              <a:buNone/>
              <a:defRPr sz="18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9pPr>
          </a:lstStyle>
          <a:p>
            <a:endParaRPr/>
          </a:p>
        </p:txBody>
      </p:sp>
      <p:sp>
        <p:nvSpPr>
          <p:cNvPr id="38" name="Shape 38"/>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May 2019</a:t>
            </a:r>
            <a:endParaRPr/>
          </a:p>
        </p:txBody>
      </p:sp>
      <p:sp>
        <p:nvSpPr>
          <p:cNvPr id="39" name="Shape 39"/>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40" name="Shape 40"/>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1"/>
        <p:cNvGrpSpPr/>
        <p:nvPr/>
      </p:nvGrpSpPr>
      <p:grpSpPr>
        <a:xfrm>
          <a:off x="0" y="0"/>
          <a:ext cx="0" cy="0"/>
          <a:chOff x="0" y="0"/>
          <a:chExt cx="0" cy="0"/>
        </a:xfrm>
      </p:grpSpPr>
      <p:sp>
        <p:nvSpPr>
          <p:cNvPr id="42" name="Shape 42"/>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43" name="Shape 43"/>
          <p:cNvSpPr txBox="1">
            <a:spLocks noGrp="1"/>
          </p:cNvSpPr>
          <p:nvPr>
            <p:ph type="body" idx="1"/>
          </p:nvPr>
        </p:nvSpPr>
        <p:spPr>
          <a:xfrm>
            <a:off x="914401" y="1981201"/>
            <a:ext cx="5077884"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8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9pPr>
          </a:lstStyle>
          <a:p>
            <a:endParaRPr/>
          </a:p>
        </p:txBody>
      </p:sp>
      <p:sp>
        <p:nvSpPr>
          <p:cNvPr id="44" name="Shape 44"/>
          <p:cNvSpPr txBox="1">
            <a:spLocks noGrp="1"/>
          </p:cNvSpPr>
          <p:nvPr>
            <p:ph type="body" idx="2"/>
          </p:nvPr>
        </p:nvSpPr>
        <p:spPr>
          <a:xfrm>
            <a:off x="6195484" y="1981201"/>
            <a:ext cx="5080000"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8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9pPr>
          </a:lstStyle>
          <a:p>
            <a:endParaRPr/>
          </a:p>
        </p:txBody>
      </p:sp>
      <p:sp>
        <p:nvSpPr>
          <p:cNvPr id="45" name="Shape 45"/>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May 2019</a:t>
            </a:r>
            <a:endParaRPr/>
          </a:p>
        </p:txBody>
      </p:sp>
      <p:sp>
        <p:nvSpPr>
          <p:cNvPr id="46" name="Shape 46"/>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47" name="Shape 47"/>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8"/>
        <p:cNvGrpSpPr/>
        <p:nvPr/>
      </p:nvGrpSpPr>
      <p:grpSpPr>
        <a:xfrm>
          <a:off x="0" y="0"/>
          <a:ext cx="0" cy="0"/>
          <a:chOff x="0" y="0"/>
          <a:chExt cx="0" cy="0"/>
        </a:xfrm>
      </p:grpSpPr>
      <p:sp>
        <p:nvSpPr>
          <p:cNvPr id="49" name="Shape 49"/>
          <p:cNvSpPr txBox="1">
            <a:spLocks noGrp="1"/>
          </p:cNvSpPr>
          <p:nvPr>
            <p:ph type="title"/>
          </p:nvPr>
        </p:nvSpPr>
        <p:spPr>
          <a:xfrm>
            <a:off x="609600" y="274638"/>
            <a:ext cx="10972800" cy="114300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dirty="0"/>
          </a:p>
        </p:txBody>
      </p:sp>
      <p:sp>
        <p:nvSpPr>
          <p:cNvPr id="50" name="Shape 50"/>
          <p:cNvSpPr txBox="1">
            <a:spLocks noGrp="1"/>
          </p:cNvSpPr>
          <p:nvPr>
            <p:ph type="body" idx="1"/>
          </p:nvPr>
        </p:nvSpPr>
        <p:spPr>
          <a:xfrm>
            <a:off x="609600" y="1535113"/>
            <a:ext cx="5386917" cy="639762"/>
          </a:xfrm>
          <a:prstGeom prst="rect">
            <a:avLst/>
          </a:prstGeom>
          <a:noFill/>
          <a:ln>
            <a:noFill/>
          </a:ln>
        </p:spPr>
        <p:txBody>
          <a:bodyPr spcFirstLastPara="1" wrap="square" lIns="91425" tIns="91425" rIns="91425" bIns="91425" anchor="b" anchorCtr="0"/>
          <a:lstStyle>
            <a:lvl1pPr marL="457200" marR="0" lvl="0" indent="-228600" algn="l" rtl="0">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Clr>
                <a:srgbClr val="000000"/>
              </a:buClr>
              <a:buSzPts val="1800"/>
              <a:buFont typeface="Times New Roman"/>
              <a:buNone/>
              <a:defRPr sz="1800" b="1"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9pPr>
          </a:lstStyle>
          <a:p>
            <a:endParaRPr/>
          </a:p>
        </p:txBody>
      </p:sp>
      <p:sp>
        <p:nvSpPr>
          <p:cNvPr id="51" name="Shape 51"/>
          <p:cNvSpPr txBox="1">
            <a:spLocks noGrp="1"/>
          </p:cNvSpPr>
          <p:nvPr>
            <p:ph type="body" idx="2"/>
          </p:nvPr>
        </p:nvSpPr>
        <p:spPr>
          <a:xfrm>
            <a:off x="609600" y="2174875"/>
            <a:ext cx="5386917" cy="3951288"/>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52" name="Shape 52"/>
          <p:cNvSpPr txBox="1">
            <a:spLocks noGrp="1"/>
          </p:cNvSpPr>
          <p:nvPr>
            <p:ph type="body" idx="3"/>
          </p:nvPr>
        </p:nvSpPr>
        <p:spPr>
          <a:xfrm>
            <a:off x="6193368" y="1535113"/>
            <a:ext cx="5389033" cy="639762"/>
          </a:xfrm>
          <a:prstGeom prst="rect">
            <a:avLst/>
          </a:prstGeom>
          <a:noFill/>
          <a:ln>
            <a:noFill/>
          </a:ln>
        </p:spPr>
        <p:txBody>
          <a:bodyPr spcFirstLastPara="1" wrap="square" lIns="91425" tIns="91425" rIns="91425" bIns="91425" anchor="b" anchorCtr="0"/>
          <a:lstStyle>
            <a:lvl1pPr marL="457200" marR="0" lvl="0" indent="-228600" algn="l" rtl="0">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Clr>
                <a:srgbClr val="000000"/>
              </a:buClr>
              <a:buSzPts val="1800"/>
              <a:buFont typeface="Times New Roman"/>
              <a:buNone/>
              <a:defRPr sz="1800" b="1"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9pPr>
          </a:lstStyle>
          <a:p>
            <a:endParaRPr/>
          </a:p>
        </p:txBody>
      </p:sp>
      <p:sp>
        <p:nvSpPr>
          <p:cNvPr id="53" name="Shape 53"/>
          <p:cNvSpPr txBox="1">
            <a:spLocks noGrp="1"/>
          </p:cNvSpPr>
          <p:nvPr>
            <p:ph type="body" idx="4"/>
          </p:nvPr>
        </p:nvSpPr>
        <p:spPr>
          <a:xfrm>
            <a:off x="6193368" y="2174875"/>
            <a:ext cx="5389033" cy="3951288"/>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54" name="Shape 54"/>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May 2019</a:t>
            </a:r>
            <a:endParaRPr/>
          </a:p>
        </p:txBody>
      </p:sp>
      <p:sp>
        <p:nvSpPr>
          <p:cNvPr id="55" name="Shape 55"/>
          <p:cNvSpPr txBox="1">
            <a:spLocks noGrp="1"/>
          </p:cNvSpPr>
          <p:nvPr>
            <p:ph type="ftr" idx="11"/>
          </p:nvPr>
        </p:nvSpPr>
        <p:spPr>
          <a:xfrm>
            <a:off x="7524760" y="6475414"/>
            <a:ext cx="3865024"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56" name="Shape 56"/>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7"/>
        <p:cNvGrpSpPr/>
        <p:nvPr/>
      </p:nvGrpSpPr>
      <p:grpSpPr>
        <a:xfrm>
          <a:off x="0" y="0"/>
          <a:ext cx="0" cy="0"/>
          <a:chOff x="0" y="0"/>
          <a:chExt cx="0" cy="0"/>
        </a:xfrm>
      </p:grpSpPr>
      <p:sp>
        <p:nvSpPr>
          <p:cNvPr id="58" name="Shape 58"/>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59" name="Shape 59"/>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May 2019</a:t>
            </a:r>
            <a:endParaRPr/>
          </a:p>
        </p:txBody>
      </p:sp>
      <p:sp>
        <p:nvSpPr>
          <p:cNvPr id="60" name="Shape 60"/>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61" name="Shape 61"/>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2"/>
        <p:cNvGrpSpPr/>
        <p:nvPr/>
      </p:nvGrpSpPr>
      <p:grpSpPr>
        <a:xfrm>
          <a:off x="0" y="0"/>
          <a:ext cx="0" cy="0"/>
          <a:chOff x="0" y="0"/>
          <a:chExt cx="0" cy="0"/>
        </a:xfrm>
      </p:grpSpPr>
      <p:sp>
        <p:nvSpPr>
          <p:cNvPr id="63" name="Shape 63"/>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May 2019</a:t>
            </a:r>
            <a:endParaRPr/>
          </a:p>
        </p:txBody>
      </p:sp>
      <p:sp>
        <p:nvSpPr>
          <p:cNvPr id="64" name="Shape 64"/>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65" name="Shape 65"/>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6"/>
        <p:cNvGrpSpPr/>
        <p:nvPr/>
      </p:nvGrpSpPr>
      <p:grpSpPr>
        <a:xfrm>
          <a:off x="0" y="0"/>
          <a:ext cx="0" cy="0"/>
          <a:chOff x="0" y="0"/>
          <a:chExt cx="0" cy="0"/>
        </a:xfrm>
      </p:grpSpPr>
      <p:sp>
        <p:nvSpPr>
          <p:cNvPr id="67" name="Shape 67"/>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68" name="Shape 68"/>
          <p:cNvSpPr txBox="1">
            <a:spLocks noGrp="1"/>
          </p:cNvSpPr>
          <p:nvPr>
            <p:ph type="body" idx="1"/>
          </p:nvPr>
        </p:nvSpPr>
        <p:spPr>
          <a:xfrm rot="5400000">
            <a:off x="4038337" y="-1142734"/>
            <a:ext cx="4113213" cy="10361084"/>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69" name="Shape 69"/>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May 2019</a:t>
            </a:r>
            <a:endParaRPr/>
          </a:p>
        </p:txBody>
      </p:sp>
      <p:sp>
        <p:nvSpPr>
          <p:cNvPr id="70" name="Shape 70"/>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71" name="Shape 71"/>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2"/>
        <p:cNvGrpSpPr/>
        <p:nvPr/>
      </p:nvGrpSpPr>
      <p:grpSpPr>
        <a:xfrm>
          <a:off x="0" y="0"/>
          <a:ext cx="0" cy="0"/>
          <a:chOff x="0" y="0"/>
          <a:chExt cx="0" cy="0"/>
        </a:xfrm>
      </p:grpSpPr>
      <p:sp>
        <p:nvSpPr>
          <p:cNvPr id="73" name="Shape 73"/>
          <p:cNvSpPr txBox="1">
            <a:spLocks noGrp="1"/>
          </p:cNvSpPr>
          <p:nvPr>
            <p:ph type="title"/>
          </p:nvPr>
        </p:nvSpPr>
        <p:spPr>
          <a:xfrm rot="5400000">
            <a:off x="7276837" y="2095765"/>
            <a:ext cx="5408613" cy="2588684"/>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74" name="Shape 74"/>
          <p:cNvSpPr txBox="1">
            <a:spLocks noGrp="1"/>
          </p:cNvSpPr>
          <p:nvPr>
            <p:ph type="body" idx="1"/>
          </p:nvPr>
        </p:nvSpPr>
        <p:spPr>
          <a:xfrm rot="5400000">
            <a:off x="1994693" y="-394493"/>
            <a:ext cx="5408613" cy="7569200"/>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75" name="Shape 75"/>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May 2019</a:t>
            </a:r>
            <a:endParaRPr/>
          </a:p>
        </p:txBody>
      </p:sp>
      <p:sp>
        <p:nvSpPr>
          <p:cNvPr id="76" name="Shape 76"/>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77" name="Shape 77"/>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15" name="Shape 15"/>
          <p:cNvSpPr txBox="1">
            <a:spLocks noGrp="1"/>
          </p:cNvSpPr>
          <p:nvPr>
            <p:ph type="body" idx="1"/>
          </p:nvPr>
        </p:nvSpPr>
        <p:spPr>
          <a:xfrm>
            <a:off x="914401" y="1981201"/>
            <a:ext cx="10361084"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dirty="0"/>
          </a:p>
        </p:txBody>
      </p:sp>
      <p:sp>
        <p:nvSpPr>
          <p:cNvPr id="16" name="Shape 16"/>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May 2019</a:t>
            </a:r>
            <a:endParaRPr lang="en-US" dirty="0"/>
          </a:p>
        </p:txBody>
      </p:sp>
      <p:sp>
        <p:nvSpPr>
          <p:cNvPr id="17" name="Shape 17"/>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18" name="Shape 18"/>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cxnSp>
        <p:nvCxnSpPr>
          <p:cNvPr id="19" name="Shape 19"/>
          <p:cNvCxnSpPr/>
          <p:nvPr/>
        </p:nvCxnSpPr>
        <p:spPr>
          <a:xfrm>
            <a:off x="914400" y="609600"/>
            <a:ext cx="10363200" cy="1588"/>
          </a:xfrm>
          <a:prstGeom prst="straightConnector1">
            <a:avLst/>
          </a:prstGeom>
          <a:noFill/>
          <a:ln w="12600" cap="flat" cmpd="sng">
            <a:solidFill>
              <a:srgbClr val="000000"/>
            </a:solidFill>
            <a:prstDash val="solid"/>
            <a:miter lim="800000"/>
            <a:headEnd type="none" w="med" len="med"/>
            <a:tailEnd type="none" w="med" len="med"/>
          </a:ln>
        </p:spPr>
      </p:cxnSp>
      <p:sp>
        <p:nvSpPr>
          <p:cNvPr id="20" name="Shape 20"/>
          <p:cNvSpPr/>
          <p:nvPr/>
        </p:nvSpPr>
        <p:spPr>
          <a:xfrm>
            <a:off x="912285" y="6475413"/>
            <a:ext cx="718145" cy="184666"/>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a:solidFill>
                  <a:srgbClr val="000000"/>
                </a:solidFill>
                <a:latin typeface="Times New Roman"/>
                <a:ea typeface="Times New Roman"/>
                <a:cs typeface="Times New Roman"/>
                <a:sym typeface="Times New Roman"/>
              </a:rPr>
              <a:t>Submission</a:t>
            </a:r>
            <a:endParaRPr/>
          </a:p>
        </p:txBody>
      </p:sp>
      <p:cxnSp>
        <p:nvCxnSpPr>
          <p:cNvPr id="21" name="Shape 21"/>
          <p:cNvCxnSpPr/>
          <p:nvPr/>
        </p:nvCxnSpPr>
        <p:spPr>
          <a:xfrm>
            <a:off x="914400" y="6477000"/>
            <a:ext cx="10464800" cy="1588"/>
          </a:xfrm>
          <a:prstGeom prst="straightConnector1">
            <a:avLst/>
          </a:prstGeom>
          <a:noFill/>
          <a:ln w="12600" cap="flat" cmpd="sng">
            <a:solidFill>
              <a:srgbClr val="000000"/>
            </a:solidFill>
            <a:prstDash val="solid"/>
            <a:miter lim="800000"/>
            <a:headEnd type="none" w="med" len="med"/>
            <a:tailEnd type="none" w="med" len="med"/>
          </a:ln>
        </p:spPr>
      </p:cxnSp>
      <p:sp>
        <p:nvSpPr>
          <p:cNvPr id="22" name="Shape 22"/>
          <p:cNvSpPr txBox="1"/>
          <p:nvPr/>
        </p:nvSpPr>
        <p:spPr>
          <a:xfrm>
            <a:off x="6667504" y="357166"/>
            <a:ext cx="4667283" cy="273050"/>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Clr>
                <a:srgbClr val="000000"/>
              </a:buClr>
              <a:buSzPts val="1800"/>
              <a:buFont typeface="Times New Roman"/>
              <a:buNone/>
            </a:pPr>
            <a:r>
              <a:rPr lang="en-US" sz="1600" b="1" i="0" u="none" strike="noStrike" cap="none" dirty="0" smtClean="0">
                <a:solidFill>
                  <a:srgbClr val="000000"/>
                </a:solidFill>
                <a:effectLst/>
                <a:latin typeface="Arial"/>
                <a:ea typeface="Arial"/>
                <a:cs typeface="Arial"/>
                <a:sym typeface="Arial"/>
              </a:rPr>
              <a:t>doc.: IEEE </a:t>
            </a:r>
            <a:r>
              <a:rPr lang="en-US" sz="1600" b="1" i="0" u="none" strike="noStrike" cap="none" dirty="0" smtClean="0">
                <a:solidFill>
                  <a:srgbClr val="000000"/>
                </a:solidFill>
                <a:effectLst/>
                <a:latin typeface="Arial"/>
                <a:ea typeface="Arial"/>
                <a:cs typeface="Arial"/>
                <a:sym typeface="Arial"/>
              </a:rPr>
              <a:t>802.11-19/1681r0</a:t>
            </a:r>
            <a:endParaRPr sz="2000" b="1" i="0" u="none" strike="noStrike" cap="none" dirty="0">
              <a:solidFill>
                <a:srgbClr val="000000"/>
              </a:solidFill>
              <a:latin typeface="Times New Roman"/>
              <a:ea typeface="Times New Roman"/>
              <a:cs typeface="Times New Roman"/>
              <a:sym typeface="Times New Roman"/>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Lst>
  <p:hf hdr="0" ft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Shape 87"/>
          <p:cNvSpPr txBox="1">
            <a:spLocks noGrp="1"/>
          </p:cNvSpPr>
          <p:nvPr>
            <p:ph type="ctrTitle"/>
          </p:nvPr>
        </p:nvSpPr>
        <p:spPr>
          <a:xfrm>
            <a:off x="914400" y="685800"/>
            <a:ext cx="10363200" cy="8721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800" dirty="0"/>
              <a:t>3GPP </a:t>
            </a:r>
            <a:r>
              <a:rPr lang="en-US" sz="2800" dirty="0" smtClean="0"/>
              <a:t>RAN1 status </a:t>
            </a:r>
            <a:r>
              <a:rPr lang="en-US" sz="2800" dirty="0"/>
              <a:t>on </a:t>
            </a:r>
            <a:r>
              <a:rPr lang="en-US" sz="2800" dirty="0" smtClean="0"/>
              <a:t>NR-Unlicensed</a:t>
            </a:r>
            <a:endParaRPr sz="2800" b="1" i="0" u="none" strike="noStrike" cap="none" dirty="0">
              <a:solidFill>
                <a:srgbClr val="000000"/>
              </a:solidFill>
              <a:latin typeface="Times New Roman"/>
              <a:ea typeface="Times New Roman"/>
              <a:cs typeface="Times New Roman"/>
              <a:sym typeface="Times New Roman"/>
            </a:endParaRPr>
          </a:p>
        </p:txBody>
      </p:sp>
      <p:sp>
        <p:nvSpPr>
          <p:cNvPr id="88" name="Shape 88"/>
          <p:cNvSpPr txBox="1">
            <a:spLocks noGrp="1"/>
          </p:cNvSpPr>
          <p:nvPr>
            <p:ph type="subTitle" idx="1"/>
          </p:nvPr>
        </p:nvSpPr>
        <p:spPr>
          <a:xfrm>
            <a:off x="1828800" y="1463675"/>
            <a:ext cx="8534400" cy="476100"/>
          </a:xfrm>
          <a:prstGeom prst="rect">
            <a:avLst/>
          </a:prstGeom>
          <a:noFill/>
          <a:ln>
            <a:noFill/>
          </a:ln>
        </p:spPr>
        <p:txBody>
          <a:bodyPr spcFirstLastPara="1" wrap="square" lIns="92150" tIns="46075" rIns="92150" bIns="46075" anchor="t" anchorCtr="0">
            <a:noAutofit/>
          </a:bodyPr>
          <a:lstStyle/>
          <a:p>
            <a:pPr marL="0" marR="0" lvl="0" indent="0" algn="ctr" rtl="0">
              <a:spcBef>
                <a:spcPts val="0"/>
              </a:spcBef>
              <a:spcAft>
                <a:spcPts val="0"/>
              </a:spcAft>
              <a:buClr>
                <a:srgbClr val="000000"/>
              </a:buClr>
              <a:buSzPts val="2000"/>
              <a:buFont typeface="Times New Roman"/>
              <a:buNone/>
            </a:pPr>
            <a:r>
              <a:rPr lang="en-US" sz="2000" b="1" i="0" u="none" strike="noStrike" cap="none" dirty="0">
                <a:solidFill>
                  <a:srgbClr val="000000"/>
                </a:solidFill>
                <a:latin typeface="Times New Roman"/>
                <a:ea typeface="Times New Roman"/>
                <a:cs typeface="Times New Roman"/>
                <a:sym typeface="Times New Roman"/>
              </a:rPr>
              <a:t>Date:</a:t>
            </a:r>
            <a:r>
              <a:rPr lang="en-US" sz="2000" b="0" i="0" u="none" strike="noStrike" cap="none" dirty="0">
                <a:solidFill>
                  <a:srgbClr val="000000"/>
                </a:solidFill>
                <a:latin typeface="Times New Roman"/>
                <a:ea typeface="Times New Roman"/>
                <a:cs typeface="Times New Roman"/>
                <a:sym typeface="Times New Roman"/>
              </a:rPr>
              <a:t> </a:t>
            </a:r>
            <a:r>
              <a:rPr lang="en-US" sz="2000" b="0" i="0" u="none" strike="noStrike" cap="none" dirty="0" smtClean="0">
                <a:solidFill>
                  <a:srgbClr val="000000"/>
                </a:solidFill>
                <a:latin typeface="Times New Roman"/>
                <a:ea typeface="Times New Roman"/>
                <a:cs typeface="Times New Roman"/>
                <a:sym typeface="Times New Roman"/>
              </a:rPr>
              <a:t>2019-09-1</a:t>
            </a:r>
            <a:r>
              <a:rPr lang="en-US" sz="2000" b="0" dirty="0"/>
              <a:t>9</a:t>
            </a:r>
            <a:endParaRPr sz="2000" b="0" i="0" u="none" strike="noStrike" cap="none" dirty="0">
              <a:solidFill>
                <a:srgbClr val="000000"/>
              </a:solidFill>
              <a:latin typeface="Times New Roman"/>
              <a:ea typeface="Times New Roman"/>
              <a:cs typeface="Times New Roman"/>
              <a:sym typeface="Times New Roman"/>
            </a:endParaRPr>
          </a:p>
        </p:txBody>
      </p:sp>
      <p:sp>
        <p:nvSpPr>
          <p:cNvPr id="89" name="Shape 89"/>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lvl="0"/>
            <a:r>
              <a:rPr lang="en-US" dirty="0" smtClean="0"/>
              <a:t>September</a:t>
            </a:r>
            <a:r>
              <a:rPr lang="en-US" dirty="0" smtClean="0"/>
              <a:t> </a:t>
            </a:r>
            <a:r>
              <a:rPr lang="en-US" dirty="0" smtClean="0"/>
              <a:t>2019</a:t>
            </a:r>
            <a:endParaRPr lang="en-US" dirty="0"/>
          </a:p>
        </p:txBody>
      </p:sp>
      <p:sp>
        <p:nvSpPr>
          <p:cNvPr id="90" name="Shape 90"/>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a:t>
            </a:fld>
            <a:endParaRPr sz="1200">
              <a:solidFill>
                <a:srgbClr val="000000"/>
              </a:solidFill>
              <a:latin typeface="Times New Roman"/>
              <a:ea typeface="Times New Roman"/>
              <a:cs typeface="Times New Roman"/>
              <a:sym typeface="Times New Roman"/>
            </a:endParaRPr>
          </a:p>
        </p:txBody>
      </p:sp>
      <p:sp>
        <p:nvSpPr>
          <p:cNvPr id="91" name="Shape 91"/>
          <p:cNvSpPr/>
          <p:nvPr/>
        </p:nvSpPr>
        <p:spPr>
          <a:xfrm>
            <a:off x="993775" y="1972991"/>
            <a:ext cx="1447800" cy="381000"/>
          </a:xfrm>
          <a:prstGeom prst="rect">
            <a:avLst/>
          </a:prstGeom>
          <a:noFill/>
          <a:ln>
            <a:noFill/>
          </a:ln>
        </p:spPr>
        <p:txBody>
          <a:bodyPr spcFirstLastPara="1" wrap="square" lIns="92150" tIns="46075" rIns="92150" bIns="46075" anchor="t" anchorCtr="0">
            <a:noAutofit/>
          </a:bodyPr>
          <a:lstStyle/>
          <a:p>
            <a:pPr marL="0" marR="0" lvl="0" indent="0" algn="l" rtl="0">
              <a:spcBef>
                <a:spcPts val="0"/>
              </a:spcBef>
              <a:spcAft>
                <a:spcPts val="0"/>
              </a:spcAft>
              <a:buNone/>
            </a:pPr>
            <a:r>
              <a:rPr lang="en-US" sz="2000">
                <a:solidFill>
                  <a:srgbClr val="000000"/>
                </a:solidFill>
                <a:latin typeface="Times New Roman"/>
                <a:ea typeface="Times New Roman"/>
                <a:cs typeface="Times New Roman"/>
                <a:sym typeface="Times New Roman"/>
              </a:rPr>
              <a:t>Authors:</a:t>
            </a:r>
            <a:endParaRPr/>
          </a:p>
        </p:txBody>
      </p:sp>
      <p:graphicFrame>
        <p:nvGraphicFramePr>
          <p:cNvPr id="92" name="Shape 92"/>
          <p:cNvGraphicFramePr/>
          <p:nvPr>
            <p:extLst>
              <p:ext uri="{D42A27DB-BD31-4B8C-83A1-F6EECF244321}">
                <p14:modId xmlns:p14="http://schemas.microsoft.com/office/powerpoint/2010/main" val="2349258336"/>
              </p:ext>
            </p:extLst>
          </p:nvPr>
        </p:nvGraphicFramePr>
        <p:xfrm>
          <a:off x="1023083" y="2459076"/>
          <a:ext cx="10826200" cy="2355595"/>
        </p:xfrm>
        <a:graphic>
          <a:graphicData uri="http://schemas.openxmlformats.org/drawingml/2006/table">
            <a:tbl>
              <a:tblPr>
                <a:noFill/>
                <a:tableStyleId>{A1A19DCD-474F-49A0-BD6E-79F9A4CA8838}</a:tableStyleId>
              </a:tblPr>
              <a:tblGrid>
                <a:gridCol w="2163300"/>
                <a:gridCol w="1840650"/>
                <a:gridCol w="2078525"/>
                <a:gridCol w="1314475"/>
                <a:gridCol w="3429250"/>
              </a:tblGrid>
              <a:tr h="665124">
                <a:tc>
                  <a:txBody>
                    <a:bodyPr/>
                    <a:lstStyle/>
                    <a:p>
                      <a:pPr marL="0" lvl="0" indent="0" rtl="0">
                        <a:lnSpc>
                          <a:spcPct val="115000"/>
                        </a:lnSpc>
                        <a:spcBef>
                          <a:spcPts val="2400"/>
                        </a:spcBef>
                        <a:spcAft>
                          <a:spcPts val="600"/>
                        </a:spcAft>
                        <a:buNone/>
                      </a:pPr>
                      <a:r>
                        <a:rPr lang="en-US" sz="2300" b="1" dirty="0"/>
                        <a:t>Name</a:t>
                      </a:r>
                      <a:endParaRPr sz="2300" b="1" dirty="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marR="0" lvl="0" indent="0" algn="l" rtl="0">
                        <a:lnSpc>
                          <a:spcPct val="115000"/>
                        </a:lnSpc>
                        <a:spcBef>
                          <a:spcPts val="2400"/>
                        </a:spcBef>
                        <a:spcAft>
                          <a:spcPts val="600"/>
                        </a:spcAft>
                        <a:buNone/>
                      </a:pPr>
                      <a:r>
                        <a:rPr lang="en-US" sz="2300" b="1"/>
                        <a:t>Affiliations</a:t>
                      </a:r>
                      <a:endParaRPr sz="2300" b="1"/>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marR="0" lvl="0" indent="0" algn="l" rtl="0">
                        <a:lnSpc>
                          <a:spcPct val="115000"/>
                        </a:lnSpc>
                        <a:spcBef>
                          <a:spcPts val="2400"/>
                        </a:spcBef>
                        <a:spcAft>
                          <a:spcPts val="600"/>
                        </a:spcAft>
                        <a:buNone/>
                      </a:pPr>
                      <a:r>
                        <a:rPr lang="en-US" sz="2300" b="1"/>
                        <a:t>Address</a:t>
                      </a:r>
                      <a:endParaRPr sz="2300" b="1"/>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marR="0" lvl="0" indent="0" algn="l" rtl="0">
                        <a:lnSpc>
                          <a:spcPct val="115000"/>
                        </a:lnSpc>
                        <a:spcBef>
                          <a:spcPts val="2400"/>
                        </a:spcBef>
                        <a:spcAft>
                          <a:spcPts val="600"/>
                        </a:spcAft>
                        <a:buNone/>
                      </a:pPr>
                      <a:r>
                        <a:rPr lang="en-US" sz="2300" b="1"/>
                        <a:t>Phone</a:t>
                      </a:r>
                      <a:endParaRPr sz="2300" b="1"/>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marR="0" lvl="0" indent="0" algn="l" rtl="0">
                        <a:lnSpc>
                          <a:spcPct val="115000"/>
                        </a:lnSpc>
                        <a:spcBef>
                          <a:spcPts val="2400"/>
                        </a:spcBef>
                        <a:spcAft>
                          <a:spcPts val="600"/>
                        </a:spcAft>
                        <a:buNone/>
                      </a:pPr>
                      <a:r>
                        <a:rPr lang="en-US" sz="2300" b="1" dirty="0"/>
                        <a:t>email</a:t>
                      </a:r>
                      <a:endParaRPr sz="2300" b="1" dirty="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r>
              <a:tr h="581139">
                <a:tc>
                  <a:txBody>
                    <a:bodyPr/>
                    <a:lstStyle/>
                    <a:p>
                      <a:pPr marL="0" marR="0" lvl="0" indent="0" algn="l" defTabSz="914400" rtl="0" eaLnBrk="1" fontAlgn="auto" latinLnBrk="0" hangingPunct="1">
                        <a:lnSpc>
                          <a:spcPct val="115000"/>
                        </a:lnSpc>
                        <a:spcBef>
                          <a:spcPts val="0"/>
                        </a:spcBef>
                        <a:spcAft>
                          <a:spcPts val="0"/>
                        </a:spcAft>
                        <a:buClr>
                          <a:srgbClr val="000000"/>
                        </a:buClr>
                        <a:buSzTx/>
                        <a:buFont typeface="Arial"/>
                        <a:buNone/>
                        <a:tabLst/>
                        <a:defRPr/>
                      </a:pPr>
                      <a:r>
                        <a:rPr lang="en-US" dirty="0" smtClean="0"/>
                        <a:t>Sindhu</a:t>
                      </a:r>
                      <a:r>
                        <a:rPr lang="en-US" baseline="0" dirty="0" smtClean="0"/>
                        <a:t> Verma</a:t>
                      </a:r>
                      <a:endParaRPr lang="en-US" dirty="0" smtClean="0"/>
                    </a:p>
                    <a:p>
                      <a:pPr marL="0" marR="0" lvl="0" indent="0" algn="l" rtl="0">
                        <a:lnSpc>
                          <a:spcPct val="115000"/>
                        </a:lnSpc>
                        <a:spcBef>
                          <a:spcPts val="0"/>
                        </a:spcBef>
                        <a:spcAft>
                          <a:spcPts val="0"/>
                        </a:spcAft>
                        <a:buNone/>
                      </a:pPr>
                      <a:endParaRPr dirty="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lgn="ctr">
                      <a:solidFill>
                        <a:srgbClr val="000000"/>
                      </a:solidFill>
                      <a:prstDash val="solid"/>
                      <a:round/>
                      <a:headEnd type="none" w="sm" len="sm"/>
                      <a:tailEnd type="none" w="sm" len="sm"/>
                    </a:lnB>
                  </a:tcPr>
                </a:tc>
                <a:tc>
                  <a:txBody>
                    <a:bodyPr/>
                    <a:lstStyle/>
                    <a:p>
                      <a:pPr marL="0" marR="0" lvl="0" indent="0" algn="l" rtl="0">
                        <a:lnSpc>
                          <a:spcPct val="115000"/>
                        </a:lnSpc>
                        <a:spcBef>
                          <a:spcPts val="0"/>
                        </a:spcBef>
                        <a:spcAft>
                          <a:spcPts val="0"/>
                        </a:spcAft>
                        <a:buNone/>
                      </a:pPr>
                      <a:r>
                        <a:rPr lang="en-US" dirty="0"/>
                        <a:t>Broadcom</a:t>
                      </a:r>
                      <a:endParaRPr dirty="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lgn="ctr">
                      <a:solidFill>
                        <a:srgbClr val="000000"/>
                      </a:solidFill>
                      <a:prstDash val="solid"/>
                      <a:round/>
                      <a:headEnd type="none" w="sm" len="sm"/>
                      <a:tailEnd type="none" w="sm" len="sm"/>
                    </a:lnB>
                  </a:tcPr>
                </a:tc>
                <a:tc>
                  <a:txBody>
                    <a:bodyPr/>
                    <a:lstStyle/>
                    <a:p>
                      <a:pPr marL="0" marR="0" lvl="0" indent="0" algn="l" rtl="0">
                        <a:lnSpc>
                          <a:spcPct val="115000"/>
                        </a:lnSpc>
                        <a:spcBef>
                          <a:spcPts val="0"/>
                        </a:spcBef>
                        <a:spcAft>
                          <a:spcPts val="0"/>
                        </a:spcAft>
                        <a:buNone/>
                      </a:pPr>
                      <a:r>
                        <a:rPr lang="en-US"/>
                        <a:t> </a:t>
                      </a:r>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lgn="ctr">
                      <a:solidFill>
                        <a:srgbClr val="000000"/>
                      </a:solidFill>
                      <a:prstDash val="solid"/>
                      <a:round/>
                      <a:headEnd type="none" w="sm" len="sm"/>
                      <a:tailEnd type="none" w="sm" len="sm"/>
                    </a:lnB>
                  </a:tcPr>
                </a:tc>
                <a:tc>
                  <a:txBody>
                    <a:bodyPr/>
                    <a:lstStyle/>
                    <a:p>
                      <a:pPr marL="0" marR="0" lvl="0" indent="0" algn="l" rtl="0">
                        <a:lnSpc>
                          <a:spcPct val="115000"/>
                        </a:lnSpc>
                        <a:spcBef>
                          <a:spcPts val="0"/>
                        </a:spcBef>
                        <a:spcAft>
                          <a:spcPts val="0"/>
                        </a:spcAft>
                        <a:buNone/>
                      </a:pPr>
                      <a:r>
                        <a:rPr lang="en-US"/>
                        <a:t> </a:t>
                      </a:r>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lgn="ctr">
                      <a:solidFill>
                        <a:srgbClr val="000000"/>
                      </a:solidFill>
                      <a:prstDash val="solid"/>
                      <a:round/>
                      <a:headEnd type="none" w="sm" len="sm"/>
                      <a:tailEnd type="none" w="sm" len="sm"/>
                    </a:lnB>
                  </a:tcPr>
                </a:tc>
                <a:tc>
                  <a:txBody>
                    <a:bodyPr/>
                    <a:lstStyle/>
                    <a:p>
                      <a:pPr marL="0" marR="0" lvl="0" indent="0" algn="l" defTabSz="914400" rtl="0" eaLnBrk="1" fontAlgn="auto" latinLnBrk="0" hangingPunct="1">
                        <a:lnSpc>
                          <a:spcPct val="115000"/>
                        </a:lnSpc>
                        <a:spcBef>
                          <a:spcPts val="0"/>
                        </a:spcBef>
                        <a:spcAft>
                          <a:spcPts val="0"/>
                        </a:spcAft>
                        <a:buClr>
                          <a:srgbClr val="000000"/>
                        </a:buClr>
                        <a:buSzTx/>
                        <a:buFont typeface="Arial"/>
                        <a:buNone/>
                        <a:tabLst/>
                        <a:defRPr/>
                      </a:pPr>
                      <a:r>
                        <a:rPr lang="en-US" sz="1400" dirty="0" smtClean="0"/>
                        <a:t>sindhu.verma@broadcom.com</a:t>
                      </a: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lgn="ctr">
                      <a:solidFill>
                        <a:srgbClr val="000000"/>
                      </a:solidFill>
                      <a:prstDash val="solid"/>
                      <a:round/>
                      <a:headEnd type="none" w="sm" len="sm"/>
                      <a:tailEnd type="none" w="sm" len="sm"/>
                    </a:lnB>
                  </a:tcPr>
                </a:tc>
              </a:tr>
              <a:tr h="525915">
                <a:tc>
                  <a:txBody>
                    <a:bodyPr/>
                    <a:lstStyle/>
                    <a:p>
                      <a:pPr marL="0" marR="0" lvl="0" indent="0" algn="l" rtl="0">
                        <a:lnSpc>
                          <a:spcPct val="115000"/>
                        </a:lnSpc>
                        <a:spcBef>
                          <a:spcPts val="0"/>
                        </a:spcBef>
                        <a:spcAft>
                          <a:spcPts val="0"/>
                        </a:spcAft>
                        <a:buNone/>
                      </a:pPr>
                      <a:r>
                        <a:rPr lang="en-US" dirty="0" smtClean="0"/>
                        <a:t>Shubhodeep Adhikari </a:t>
                      </a:r>
                      <a:endParaRPr dirty="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lgn="ctr">
                      <a:solidFill>
                        <a:srgbClr val="000000"/>
                      </a:solidFill>
                      <a:prstDash val="solid"/>
                      <a:round/>
                      <a:headEnd type="none" w="sm" len="sm"/>
                      <a:tailEnd type="none" w="sm" len="sm"/>
                    </a:lnB>
                  </a:tcPr>
                </a:tc>
                <a:tc>
                  <a:txBody>
                    <a:bodyPr/>
                    <a:lstStyle/>
                    <a:p>
                      <a:pPr marL="0" marR="0" lvl="0" indent="0" algn="l" rtl="0">
                        <a:lnSpc>
                          <a:spcPct val="115000"/>
                        </a:lnSpc>
                        <a:spcBef>
                          <a:spcPts val="0"/>
                        </a:spcBef>
                        <a:spcAft>
                          <a:spcPts val="0"/>
                        </a:spcAft>
                        <a:buNone/>
                      </a:pPr>
                      <a:r>
                        <a:rPr lang="en-US" dirty="0"/>
                        <a:t>Broadcom</a:t>
                      </a:r>
                      <a:endParaRPr dirty="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lgn="ctr">
                      <a:solidFill>
                        <a:srgbClr val="000000"/>
                      </a:solidFill>
                      <a:prstDash val="solid"/>
                      <a:round/>
                      <a:headEnd type="none" w="sm" len="sm"/>
                      <a:tailEnd type="none" w="sm" len="sm"/>
                    </a:lnB>
                  </a:tcPr>
                </a:tc>
                <a:tc>
                  <a:txBody>
                    <a:bodyPr/>
                    <a:lstStyle/>
                    <a:p>
                      <a:pPr marL="0" marR="0" lvl="0" indent="0" algn="l" rtl="0">
                        <a:lnSpc>
                          <a:spcPct val="115000"/>
                        </a:lnSpc>
                        <a:spcBef>
                          <a:spcPts val="0"/>
                        </a:spcBef>
                        <a:spcAft>
                          <a:spcPts val="0"/>
                        </a:spcAft>
                        <a:buNone/>
                      </a:pPr>
                      <a:r>
                        <a:rPr lang="en-US" dirty="0"/>
                        <a:t> </a:t>
                      </a:r>
                      <a:endParaRPr dirty="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lgn="ctr">
                      <a:solidFill>
                        <a:srgbClr val="000000"/>
                      </a:solidFill>
                      <a:prstDash val="solid"/>
                      <a:round/>
                      <a:headEnd type="none" w="sm" len="sm"/>
                      <a:tailEnd type="none" w="sm" len="sm"/>
                    </a:lnB>
                  </a:tcPr>
                </a:tc>
                <a:tc>
                  <a:txBody>
                    <a:bodyPr/>
                    <a:lstStyle/>
                    <a:p>
                      <a:pPr marL="0" marR="0" lvl="0" indent="0" algn="l" rtl="0">
                        <a:lnSpc>
                          <a:spcPct val="115000"/>
                        </a:lnSpc>
                        <a:spcBef>
                          <a:spcPts val="0"/>
                        </a:spcBef>
                        <a:spcAft>
                          <a:spcPts val="0"/>
                        </a:spcAft>
                        <a:buNone/>
                      </a:pPr>
                      <a:r>
                        <a:rPr lang="en-US" dirty="0"/>
                        <a:t> </a:t>
                      </a:r>
                      <a:endParaRPr dirty="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lgn="ctr">
                      <a:solidFill>
                        <a:srgbClr val="000000"/>
                      </a:solidFill>
                      <a:prstDash val="solid"/>
                      <a:round/>
                      <a:headEnd type="none" w="sm" len="sm"/>
                      <a:tailEnd type="none" w="sm" len="sm"/>
                    </a:lnB>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dirty="0" smtClean="0"/>
                        <a:t>shubhodeep.adhikari@broadcom.com</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lang="en-US" sz="1400" dirty="0" smtClean="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lgn="ctr">
                      <a:solidFill>
                        <a:srgbClr val="000000"/>
                      </a:solidFill>
                      <a:prstDash val="solid"/>
                      <a:round/>
                      <a:headEnd type="none" w="sm" len="sm"/>
                      <a:tailEnd type="none" w="sm" len="sm"/>
                    </a:lnB>
                  </a:tcPr>
                </a:tc>
              </a:tr>
              <a:tr h="408541">
                <a:tc>
                  <a:txBody>
                    <a:bodyPr/>
                    <a:lstStyle/>
                    <a:p>
                      <a:pPr marL="0" marR="0" lvl="0" indent="0" algn="l" rtl="0">
                        <a:lnSpc>
                          <a:spcPct val="115000"/>
                        </a:lnSpc>
                        <a:spcBef>
                          <a:spcPts val="0"/>
                        </a:spcBef>
                        <a:spcAft>
                          <a:spcPts val="0"/>
                        </a:spcAft>
                        <a:buNone/>
                      </a:pPr>
                      <a:r>
                        <a:rPr lang="en-US" dirty="0" smtClean="0"/>
                        <a:t>David Boldy</a:t>
                      </a:r>
                      <a:endParaRPr dirty="0"/>
                    </a:p>
                  </a:txBody>
                  <a:tcPr marL="68575" marR="68575" marT="91425" marB="91425">
                    <a:lnL w="12650" cap="flat" cmpd="sng">
                      <a:solidFill>
                        <a:srgbClr val="000000"/>
                      </a:solidFill>
                      <a:prstDash val="solid"/>
                      <a:round/>
                      <a:headEnd type="none" w="sm" len="sm"/>
                      <a:tailEnd type="none" w="sm" len="sm"/>
                    </a:lnL>
                    <a:lnR w="12650" cap="flat" cmpd="sng" algn="ctr">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lgn="ctr">
                      <a:solidFill>
                        <a:srgbClr val="000000"/>
                      </a:solidFill>
                      <a:prstDash val="solid"/>
                      <a:round/>
                      <a:headEnd type="none" w="sm" len="sm"/>
                      <a:tailEnd type="none" w="sm" len="sm"/>
                    </a:lnB>
                  </a:tcPr>
                </a:tc>
                <a:tc>
                  <a:txBody>
                    <a:bodyPr/>
                    <a:lstStyle/>
                    <a:p>
                      <a:pPr marL="0" marR="0" lvl="0" indent="0" algn="l" rtl="0">
                        <a:lnSpc>
                          <a:spcPct val="115000"/>
                        </a:lnSpc>
                        <a:spcBef>
                          <a:spcPts val="0"/>
                        </a:spcBef>
                        <a:spcAft>
                          <a:spcPts val="0"/>
                        </a:spcAft>
                        <a:buNone/>
                      </a:pPr>
                      <a:r>
                        <a:rPr lang="en-US" dirty="0" smtClean="0"/>
                        <a:t>Broadcom</a:t>
                      </a:r>
                      <a:endParaRPr dirty="0"/>
                    </a:p>
                  </a:txBody>
                  <a:tcPr marL="68575" marR="68575" marT="91425" marB="91425">
                    <a:lnL w="12650" cap="flat" cmpd="sng" algn="ctr">
                      <a:solidFill>
                        <a:srgbClr val="000000"/>
                      </a:solidFill>
                      <a:prstDash val="solid"/>
                      <a:round/>
                      <a:headEnd type="none" w="sm" len="sm"/>
                      <a:tailEnd type="none" w="sm" len="sm"/>
                    </a:lnL>
                    <a:lnR w="12650" cap="flat" cmpd="sng" algn="ctr">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lgn="ctr">
                      <a:solidFill>
                        <a:srgbClr val="000000"/>
                      </a:solidFill>
                      <a:prstDash val="solid"/>
                      <a:round/>
                      <a:headEnd type="none" w="sm" len="sm"/>
                      <a:tailEnd type="none" w="sm" len="sm"/>
                    </a:lnB>
                  </a:tcPr>
                </a:tc>
                <a:tc>
                  <a:txBody>
                    <a:bodyPr/>
                    <a:lstStyle/>
                    <a:p>
                      <a:pPr marL="0" marR="0" lvl="0" indent="0" algn="l" rtl="0">
                        <a:lnSpc>
                          <a:spcPct val="115000"/>
                        </a:lnSpc>
                        <a:spcBef>
                          <a:spcPts val="0"/>
                        </a:spcBef>
                        <a:spcAft>
                          <a:spcPts val="0"/>
                        </a:spcAft>
                        <a:buNone/>
                      </a:pPr>
                      <a:endParaRPr dirty="0"/>
                    </a:p>
                  </a:txBody>
                  <a:tcPr marL="68575" marR="68575" marT="91425" marB="91425">
                    <a:lnL w="12650" cap="flat" cmpd="sng" algn="ctr">
                      <a:solidFill>
                        <a:srgbClr val="000000"/>
                      </a:solidFill>
                      <a:prstDash val="solid"/>
                      <a:round/>
                      <a:headEnd type="none" w="sm" len="sm"/>
                      <a:tailEnd type="none" w="sm" len="sm"/>
                    </a:lnL>
                    <a:lnR w="12650" cap="flat" cmpd="sng" algn="ctr">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lgn="ctr">
                      <a:solidFill>
                        <a:srgbClr val="000000"/>
                      </a:solidFill>
                      <a:prstDash val="solid"/>
                      <a:round/>
                      <a:headEnd type="none" w="sm" len="sm"/>
                      <a:tailEnd type="none" w="sm" len="sm"/>
                    </a:lnB>
                  </a:tcPr>
                </a:tc>
                <a:tc>
                  <a:txBody>
                    <a:bodyPr/>
                    <a:lstStyle/>
                    <a:p>
                      <a:pPr marL="0" marR="0" lvl="0" indent="0" algn="l" rtl="0">
                        <a:lnSpc>
                          <a:spcPct val="115000"/>
                        </a:lnSpc>
                        <a:spcBef>
                          <a:spcPts val="0"/>
                        </a:spcBef>
                        <a:spcAft>
                          <a:spcPts val="0"/>
                        </a:spcAft>
                        <a:buNone/>
                      </a:pPr>
                      <a:endParaRPr dirty="0"/>
                    </a:p>
                  </a:txBody>
                  <a:tcPr marL="68575" marR="68575" marT="91425" marB="91425">
                    <a:lnL w="12650" cap="flat" cmpd="sng" algn="ctr">
                      <a:solidFill>
                        <a:srgbClr val="000000"/>
                      </a:solidFill>
                      <a:prstDash val="solid"/>
                      <a:round/>
                      <a:headEnd type="none" w="sm" len="sm"/>
                      <a:tailEnd type="none" w="sm" len="sm"/>
                    </a:lnL>
                    <a:lnR w="12650" cap="flat" cmpd="sng" algn="ctr">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lgn="ctr">
                      <a:solidFill>
                        <a:srgbClr val="000000"/>
                      </a:solidFill>
                      <a:prstDash val="solid"/>
                      <a:round/>
                      <a:headEnd type="none" w="sm" len="sm"/>
                      <a:tailEnd type="none" w="sm" len="sm"/>
                    </a:lnB>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400" dirty="0" smtClean="0"/>
                        <a:t>david.boldy@broadcom.com</a:t>
                      </a:r>
                      <a:endParaRPr lang="en-US" sz="1400" dirty="0" smtClean="0"/>
                    </a:p>
                  </a:txBody>
                  <a:tcPr marL="68575" marR="68575" marT="91425" marB="91425">
                    <a:lnL w="12650" cap="flat" cmpd="sng" algn="ctr">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lgn="ctr">
                      <a:solidFill>
                        <a:srgbClr val="000000"/>
                      </a:solidFill>
                      <a:prstDash val="solid"/>
                      <a:round/>
                      <a:headEnd type="none" w="sm" len="sm"/>
                      <a:tailEnd type="none" w="sm" len="sm"/>
                    </a:lnB>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Shape 102"/>
          <p:cNvSpPr txBox="1">
            <a:spLocks noGrp="1"/>
          </p:cNvSpPr>
          <p:nvPr>
            <p:ph type="title"/>
          </p:nvPr>
        </p:nvSpPr>
        <p:spPr>
          <a:xfrm>
            <a:off x="914401" y="685801"/>
            <a:ext cx="10361084" cy="609599"/>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dirty="0" smtClean="0"/>
              <a:t>Outline</a:t>
            </a:r>
            <a:endParaRPr dirty="0"/>
          </a:p>
        </p:txBody>
      </p:sp>
      <p:sp>
        <p:nvSpPr>
          <p:cNvPr id="103" name="Shape 103"/>
          <p:cNvSpPr txBox="1">
            <a:spLocks noGrp="1"/>
          </p:cNvSpPr>
          <p:nvPr>
            <p:ph type="body" idx="1"/>
          </p:nvPr>
        </p:nvSpPr>
        <p:spPr>
          <a:xfrm>
            <a:off x="838200" y="1371600"/>
            <a:ext cx="10361084" cy="4113213"/>
          </a:xfrm>
          <a:prstGeom prst="rect">
            <a:avLst/>
          </a:prstGeom>
          <a:noFill/>
          <a:ln>
            <a:noFill/>
          </a:ln>
        </p:spPr>
        <p:txBody>
          <a:bodyPr spcFirstLastPara="1" wrap="square" lIns="92150" tIns="46075" rIns="92150" bIns="46075" anchor="t" anchorCtr="0">
            <a:noAutofit/>
          </a:bodyPr>
          <a:lstStyle/>
          <a:p>
            <a:pPr marL="0" lvl="0" indent="0">
              <a:spcBef>
                <a:spcPts val="0"/>
              </a:spcBef>
              <a:buSzPts val="2400"/>
            </a:pPr>
            <a:r>
              <a:rPr lang="en-US" sz="1800" b="0" i="0" u="none" strike="noStrike" cap="none" dirty="0">
                <a:solidFill>
                  <a:srgbClr val="000000"/>
                </a:solidFill>
              </a:rPr>
              <a:t>This </a:t>
            </a:r>
            <a:r>
              <a:rPr lang="en-US" sz="1800" b="0" dirty="0"/>
              <a:t>presentation</a:t>
            </a:r>
            <a:r>
              <a:rPr lang="en-US" sz="1800" b="0" i="0" u="none" strike="noStrike" cap="none" dirty="0">
                <a:solidFill>
                  <a:srgbClr val="000000"/>
                </a:solidFill>
              </a:rPr>
              <a:t> provides </a:t>
            </a:r>
            <a:r>
              <a:rPr lang="en-US" sz="1800" b="0" i="0" u="none" strike="noStrike" cap="none" dirty="0" smtClean="0">
                <a:solidFill>
                  <a:srgbClr val="000000"/>
                </a:solidFill>
              </a:rPr>
              <a:t>a short high level update </a:t>
            </a:r>
            <a:r>
              <a:rPr lang="en-US" sz="1800" b="0" i="0" u="none" strike="noStrike" cap="none" dirty="0" smtClean="0">
                <a:solidFill>
                  <a:srgbClr val="000000"/>
                </a:solidFill>
              </a:rPr>
              <a:t>from the </a:t>
            </a:r>
            <a:r>
              <a:rPr lang="en-US" sz="1800" b="0" i="0" u="none" strike="noStrike" cap="none" dirty="0" smtClean="0">
                <a:solidFill>
                  <a:srgbClr val="000000"/>
                </a:solidFill>
              </a:rPr>
              <a:t>3GPP </a:t>
            </a:r>
            <a:r>
              <a:rPr lang="en-US" sz="1800" b="0" i="0" u="none" strike="noStrike" cap="none" dirty="0" smtClean="0">
                <a:solidFill>
                  <a:srgbClr val="000000"/>
                </a:solidFill>
              </a:rPr>
              <a:t>RAN1 </a:t>
            </a:r>
            <a:r>
              <a:rPr lang="en-US" sz="1800" b="0" i="0" u="none" strike="noStrike" cap="none" dirty="0" smtClean="0">
                <a:solidFill>
                  <a:srgbClr val="000000"/>
                </a:solidFill>
              </a:rPr>
              <a:t>meeting RAN1#98 between 26/Aug – 30/Aug </a:t>
            </a:r>
            <a:r>
              <a:rPr lang="en-US" sz="1800" b="0" i="0" u="none" strike="noStrike" cap="none" dirty="0" smtClean="0">
                <a:solidFill>
                  <a:srgbClr val="000000"/>
                </a:solidFill>
              </a:rPr>
              <a:t>on the standardization of </a:t>
            </a:r>
            <a:r>
              <a:rPr lang="en-US" sz="1800" b="0" dirty="0" smtClean="0"/>
              <a:t>NR-Unlicensed, with a focus on fair coexistence with 802.11. </a:t>
            </a:r>
            <a:endParaRPr lang="en-US" sz="1800" b="0" dirty="0" smtClean="0"/>
          </a:p>
          <a:p>
            <a:pPr marL="342900" lvl="0" indent="-342900">
              <a:spcBef>
                <a:spcPts val="0"/>
              </a:spcBef>
              <a:buSzPts val="2400"/>
              <a:buFont typeface="Arial"/>
              <a:buChar char="•"/>
            </a:pPr>
            <a:endParaRPr lang="en-US" sz="1800" b="0" i="0" u="none" strike="noStrike" cap="none" dirty="0">
              <a:solidFill>
                <a:srgbClr val="000000"/>
              </a:solidFill>
            </a:endParaRPr>
          </a:p>
          <a:p>
            <a:pPr marL="0" lvl="0" indent="0">
              <a:spcBef>
                <a:spcPts val="0"/>
              </a:spcBef>
            </a:pPr>
            <a:r>
              <a:rPr lang="en-US" sz="1800" b="0" dirty="0">
                <a:solidFill>
                  <a:schemeClr val="dk1"/>
                </a:solidFill>
                <a:latin typeface="Times New Roman" panose="02020603050405020304" pitchFamily="18" charset="0"/>
                <a:ea typeface="Arial"/>
                <a:cs typeface="Times New Roman" panose="02020603050405020304" pitchFamily="18" charset="0"/>
                <a:sym typeface="Arial"/>
              </a:rPr>
              <a:t>The presentation discusses status of the following topics</a:t>
            </a:r>
            <a:r>
              <a:rPr lang="en-US" sz="1800" b="0" dirty="0">
                <a:latin typeface="Times New Roman" panose="02020603050405020304" pitchFamily="18" charset="0"/>
                <a:ea typeface="Arial"/>
                <a:cs typeface="Times New Roman" panose="02020603050405020304" pitchFamily="18" charset="0"/>
                <a:sym typeface="Arial"/>
              </a:rPr>
              <a:t>:</a:t>
            </a:r>
          </a:p>
          <a:p>
            <a:pPr marL="0" lvl="0" indent="0">
              <a:spcBef>
                <a:spcPts val="0"/>
              </a:spcBef>
            </a:pPr>
            <a:endParaRPr lang="en-US" sz="1800" b="0" dirty="0">
              <a:latin typeface="Times New Roman" panose="02020603050405020304" pitchFamily="18" charset="0"/>
              <a:ea typeface="Arial"/>
              <a:cs typeface="Times New Roman" panose="02020603050405020304" pitchFamily="18" charset="0"/>
              <a:sym typeface="Arial"/>
            </a:endParaRPr>
          </a:p>
          <a:p>
            <a:pPr marL="584200" indent="-457200">
              <a:spcBef>
                <a:spcPts val="0"/>
              </a:spcBef>
              <a:buClr>
                <a:schemeClr val="dk1"/>
              </a:buClr>
              <a:buSzPct val="100000"/>
              <a:buFont typeface="+mj-lt"/>
              <a:buAutoNum type="arabicPeriod"/>
            </a:pPr>
            <a:r>
              <a:rPr lang="en-US" sz="1800" b="0" dirty="0">
                <a:latin typeface="Times New Roman" panose="02020603050405020304" pitchFamily="18" charset="0"/>
                <a:ea typeface="Arial"/>
                <a:cs typeface="Times New Roman" panose="02020603050405020304" pitchFamily="18" charset="0"/>
                <a:sym typeface="Arial"/>
              </a:rPr>
              <a:t>Contention Window adaptation mechanisms in NR-U</a:t>
            </a:r>
          </a:p>
          <a:p>
            <a:pPr marL="584200" indent="-457200">
              <a:spcBef>
                <a:spcPts val="0"/>
              </a:spcBef>
              <a:buClr>
                <a:schemeClr val="dk1"/>
              </a:buClr>
              <a:buSzPct val="100000"/>
              <a:buFont typeface="+mj-lt"/>
              <a:buAutoNum type="arabicPeriod"/>
            </a:pPr>
            <a:r>
              <a:rPr lang="en-US" sz="1800" b="0" dirty="0">
                <a:latin typeface="Times New Roman" panose="02020603050405020304" pitchFamily="18" charset="0"/>
                <a:ea typeface="Arial"/>
                <a:cs typeface="Times New Roman" panose="02020603050405020304" pitchFamily="18" charset="0"/>
                <a:sym typeface="Arial"/>
              </a:rPr>
              <a:t>LBT for a 16us gap after a DL transmission and before a UL transmission in </a:t>
            </a:r>
            <a:r>
              <a:rPr lang="en-US" sz="1800" b="0" dirty="0" smtClean="0">
                <a:latin typeface="Times New Roman" panose="02020603050405020304" pitchFamily="18" charset="0"/>
                <a:ea typeface="Arial"/>
                <a:cs typeface="Times New Roman" panose="02020603050405020304" pitchFamily="18" charset="0"/>
                <a:sym typeface="Arial"/>
              </a:rPr>
              <a:t>a </a:t>
            </a:r>
            <a:r>
              <a:rPr lang="en-US" sz="1800" b="0" dirty="0" err="1" smtClean="0">
                <a:latin typeface="Times New Roman" panose="02020603050405020304" pitchFamily="18" charset="0"/>
                <a:ea typeface="Arial"/>
                <a:cs typeface="Times New Roman" panose="02020603050405020304" pitchFamily="18" charset="0"/>
                <a:sym typeface="Arial"/>
              </a:rPr>
              <a:t>gNB</a:t>
            </a:r>
            <a:r>
              <a:rPr lang="en-US" sz="1800" b="0" dirty="0" smtClean="0">
                <a:latin typeface="Times New Roman" panose="02020603050405020304" pitchFamily="18" charset="0"/>
                <a:ea typeface="Arial"/>
                <a:cs typeface="Times New Roman" panose="02020603050405020304" pitchFamily="18" charset="0"/>
                <a:sym typeface="Arial"/>
              </a:rPr>
              <a:t>-acquired COT in NR-U.</a:t>
            </a:r>
            <a:endParaRPr lang="en-US" sz="1800" b="0" dirty="0">
              <a:latin typeface="Times New Roman" panose="02020603050405020304" pitchFamily="18" charset="0"/>
              <a:ea typeface="Arial"/>
              <a:cs typeface="Times New Roman" panose="02020603050405020304" pitchFamily="18" charset="0"/>
              <a:sym typeface="Arial"/>
            </a:endParaRPr>
          </a:p>
          <a:p>
            <a:pPr marL="584200" indent="-457200">
              <a:spcBef>
                <a:spcPts val="0"/>
              </a:spcBef>
              <a:buClr>
                <a:schemeClr val="dk1"/>
              </a:buClr>
              <a:buSzPct val="100000"/>
              <a:buFont typeface="+mj-lt"/>
              <a:buAutoNum type="arabicPeriod"/>
            </a:pPr>
            <a:r>
              <a:rPr lang="en-US" sz="1800" b="0" dirty="0">
                <a:latin typeface="Times New Roman" panose="02020603050405020304" pitchFamily="18" charset="0"/>
                <a:ea typeface="Arial"/>
                <a:cs typeface="Times New Roman" panose="02020603050405020304" pitchFamily="18" charset="0"/>
                <a:sym typeface="Arial"/>
              </a:rPr>
              <a:t>Short 25us LBT for NR-U control messages.</a:t>
            </a:r>
          </a:p>
          <a:p>
            <a:pPr marL="584200" indent="-457200">
              <a:spcBef>
                <a:spcPts val="0"/>
              </a:spcBef>
              <a:buClr>
                <a:schemeClr val="dk1"/>
              </a:buClr>
              <a:buSzPct val="100000"/>
              <a:buFont typeface="+mj-lt"/>
              <a:buAutoNum type="arabicPeriod"/>
            </a:pPr>
            <a:r>
              <a:rPr lang="en-US" sz="1800" b="0" dirty="0" smtClean="0">
                <a:latin typeface="Times New Roman" panose="02020603050405020304" pitchFamily="18" charset="0"/>
                <a:ea typeface="Arial"/>
                <a:cs typeface="Times New Roman" panose="02020603050405020304" pitchFamily="18" charset="0"/>
                <a:sym typeface="Arial"/>
              </a:rPr>
              <a:t>Common preamble between NR-U </a:t>
            </a:r>
            <a:r>
              <a:rPr lang="en-US" sz="1800" b="0" dirty="0">
                <a:latin typeface="Times New Roman" panose="02020603050405020304" pitchFamily="18" charset="0"/>
                <a:ea typeface="Arial"/>
                <a:cs typeface="Times New Roman" panose="02020603050405020304" pitchFamily="18" charset="0"/>
                <a:sym typeface="Arial"/>
              </a:rPr>
              <a:t>and Wi-Fi in 5 GHz and 6 GHz</a:t>
            </a:r>
            <a:r>
              <a:rPr lang="en-US" sz="1800" b="0" dirty="0" smtClean="0">
                <a:latin typeface="Times New Roman" panose="02020603050405020304" pitchFamily="18" charset="0"/>
                <a:ea typeface="Arial"/>
                <a:cs typeface="Times New Roman" panose="02020603050405020304" pitchFamily="18" charset="0"/>
                <a:sym typeface="Arial"/>
              </a:rPr>
              <a:t>.</a:t>
            </a:r>
          </a:p>
          <a:p>
            <a:pPr marL="584200" indent="-457200">
              <a:spcBef>
                <a:spcPts val="0"/>
              </a:spcBef>
              <a:buClr>
                <a:schemeClr val="dk1"/>
              </a:buClr>
              <a:buSzPct val="100000"/>
              <a:buFont typeface="+mj-lt"/>
              <a:buAutoNum type="arabicPeriod"/>
            </a:pPr>
            <a:r>
              <a:rPr lang="en-US" sz="1800" b="0" dirty="0" smtClean="0">
                <a:latin typeface="Times New Roman" panose="02020603050405020304" pitchFamily="18" charset="0"/>
                <a:ea typeface="Arial"/>
                <a:cs typeface="Times New Roman" panose="02020603050405020304" pitchFamily="18" charset="0"/>
                <a:sym typeface="Arial"/>
              </a:rPr>
              <a:t>Multi-carrier LBT</a:t>
            </a:r>
            <a:endParaRPr lang="en-US" sz="1800" b="0" dirty="0">
              <a:latin typeface="Times New Roman" panose="02020603050405020304" pitchFamily="18" charset="0"/>
              <a:ea typeface="Arial"/>
              <a:cs typeface="Times New Roman" panose="02020603050405020304" pitchFamily="18" charset="0"/>
              <a:sym typeface="Arial"/>
            </a:endParaRPr>
          </a:p>
        </p:txBody>
      </p:sp>
      <p:sp>
        <p:nvSpPr>
          <p:cNvPr id="104" name="Shape 104"/>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2</a:t>
            </a:fld>
            <a:endParaRPr sz="1200">
              <a:solidFill>
                <a:srgbClr val="000000"/>
              </a:solidFill>
              <a:latin typeface="Times New Roman"/>
              <a:ea typeface="Times New Roman"/>
              <a:cs typeface="Times New Roman"/>
              <a:sym typeface="Times New Roman"/>
            </a:endParaRPr>
          </a:p>
        </p:txBody>
      </p:sp>
      <p:sp>
        <p:nvSpPr>
          <p:cNvPr id="105" name="Shape 105"/>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lvl="0"/>
            <a:r>
              <a:rPr lang="en-US" dirty="0" smtClean="0"/>
              <a:t>September</a:t>
            </a:r>
            <a:r>
              <a:rPr lang="en-US" dirty="0" smtClean="0"/>
              <a:t> </a:t>
            </a:r>
            <a:r>
              <a:rPr lang="en-US" dirty="0" smtClean="0"/>
              <a:t>2019</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609600"/>
          </a:xfrm>
          <a:prstGeom prst="rect">
            <a:avLst/>
          </a:prstGeom>
          <a:noFill/>
          <a:ln>
            <a:noFill/>
          </a:ln>
        </p:spPr>
        <p:txBody>
          <a:bodyPr spcFirstLastPara="1" wrap="square" lIns="92150" tIns="46075" rIns="92150" bIns="46075" anchor="ctr" anchorCtr="0">
            <a:noAutofit/>
          </a:bodyPr>
          <a:lstStyle/>
          <a:p>
            <a:pPr lvl="0"/>
            <a:r>
              <a:rPr lang="en-US" sz="2400" dirty="0"/>
              <a:t>Contention Window adaptation mechanisms in NR-U</a:t>
            </a:r>
            <a:endParaRPr lang="en-US" sz="2400" dirty="0"/>
          </a:p>
        </p:txBody>
      </p:sp>
      <p:sp>
        <p:nvSpPr>
          <p:cNvPr id="116" name="Shape 116"/>
          <p:cNvSpPr txBox="1">
            <a:spLocks noGrp="1"/>
          </p:cNvSpPr>
          <p:nvPr>
            <p:ph type="body" idx="1"/>
          </p:nvPr>
        </p:nvSpPr>
        <p:spPr>
          <a:xfrm>
            <a:off x="1124425" y="1066800"/>
            <a:ext cx="10361100" cy="4840286"/>
          </a:xfrm>
          <a:prstGeom prst="rect">
            <a:avLst/>
          </a:prstGeom>
          <a:noFill/>
          <a:ln>
            <a:noFill/>
          </a:ln>
        </p:spPr>
        <p:txBody>
          <a:bodyPr spcFirstLastPara="1" wrap="square" lIns="92150" tIns="46075" rIns="92150" bIns="46075" anchor="t" anchorCtr="0">
            <a:noAutofit/>
          </a:bodyPr>
          <a:lstStyle/>
          <a:p>
            <a:pPr marL="0" lvl="0" indent="0"/>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CW adaptation mechanisms have been partially agreed for the following cases:</a:t>
            </a:r>
          </a:p>
          <a:p>
            <a:pPr marL="0" lvl="0" indent="0"/>
            <a:endParaRPr lang="en-US" sz="1800" b="0" dirty="0">
              <a:solidFill>
                <a:schemeClr val="dk1"/>
              </a:solidFill>
              <a:latin typeface="Times New Roman" panose="02020603050405020304" pitchFamily="18" charset="0"/>
              <a:ea typeface="Arial"/>
              <a:cs typeface="Times New Roman" panose="02020603050405020304" pitchFamily="18" charset="0"/>
              <a:sym typeface="Arial"/>
            </a:endParaRPr>
          </a:p>
          <a:p>
            <a:pPr marL="584200" lvl="0" indent="-457200">
              <a:spcBef>
                <a:spcPts val="0"/>
              </a:spcBef>
              <a:buClr>
                <a:schemeClr val="dk1"/>
              </a:buClr>
              <a:buSzPct val="100000"/>
              <a:buFont typeface="+mj-lt"/>
              <a:buAutoNum type="arabicPeriod"/>
            </a:pPr>
            <a:r>
              <a:rPr lang="en-US" sz="1800" b="0" dirty="0">
                <a:latin typeface="Times New Roman" panose="02020603050405020304" pitchFamily="18" charset="0"/>
                <a:ea typeface="Arial"/>
                <a:cs typeface="Times New Roman" panose="02020603050405020304" pitchFamily="18" charset="0"/>
                <a:sym typeface="Arial"/>
              </a:rPr>
              <a:t>COT initiated by an NR-U </a:t>
            </a:r>
            <a:r>
              <a:rPr lang="en-US" sz="1800" b="0" dirty="0" err="1">
                <a:latin typeface="Times New Roman" panose="02020603050405020304" pitchFamily="18" charset="0"/>
                <a:ea typeface="Arial"/>
                <a:cs typeface="Times New Roman" panose="02020603050405020304" pitchFamily="18" charset="0"/>
                <a:sym typeface="Arial"/>
              </a:rPr>
              <a:t>gNB</a:t>
            </a:r>
            <a:r>
              <a:rPr lang="en-US" sz="1800" b="0" dirty="0">
                <a:latin typeface="Times New Roman" panose="02020603050405020304" pitchFamily="18" charset="0"/>
                <a:ea typeface="Arial"/>
                <a:cs typeface="Times New Roman" panose="02020603050405020304" pitchFamily="18" charset="0"/>
                <a:sym typeface="Arial"/>
              </a:rPr>
              <a:t> and which has </a:t>
            </a:r>
            <a:r>
              <a:rPr lang="en-US" sz="1800" b="0" dirty="0" smtClean="0">
                <a:latin typeface="Times New Roman" panose="02020603050405020304" pitchFamily="18" charset="0"/>
                <a:ea typeface="Arial"/>
                <a:cs typeface="Times New Roman" panose="02020603050405020304" pitchFamily="18" charset="0"/>
                <a:sym typeface="Arial"/>
              </a:rPr>
              <a:t>unicast DL data </a:t>
            </a:r>
            <a:r>
              <a:rPr lang="en-US" sz="1800" b="0" dirty="0">
                <a:latin typeface="Times New Roman" panose="02020603050405020304" pitchFamily="18" charset="0"/>
                <a:ea typeface="Arial"/>
                <a:cs typeface="Times New Roman" panose="02020603050405020304" pitchFamily="18" charset="0"/>
                <a:sym typeface="Arial"/>
              </a:rPr>
              <a:t>transmissions.</a:t>
            </a:r>
          </a:p>
          <a:p>
            <a:pPr marL="584200" lvl="0" indent="-457200">
              <a:spcBef>
                <a:spcPts val="0"/>
              </a:spcBef>
              <a:buClr>
                <a:schemeClr val="dk1"/>
              </a:buClr>
              <a:buSzPct val="100000"/>
              <a:buFont typeface="+mj-lt"/>
              <a:buAutoNum type="arabicPeriod"/>
            </a:pPr>
            <a:r>
              <a:rPr lang="en-US" sz="1800" b="0" dirty="0">
                <a:latin typeface="Times New Roman" panose="02020603050405020304" pitchFamily="18" charset="0"/>
                <a:ea typeface="Arial"/>
                <a:cs typeface="Times New Roman" panose="02020603050405020304" pitchFamily="18" charset="0"/>
                <a:sym typeface="Arial"/>
              </a:rPr>
              <a:t>COT initiated by an NR-U </a:t>
            </a:r>
            <a:r>
              <a:rPr lang="en-US" sz="1800" b="0" dirty="0" err="1">
                <a:latin typeface="Times New Roman" panose="02020603050405020304" pitchFamily="18" charset="0"/>
                <a:ea typeface="Arial"/>
                <a:cs typeface="Times New Roman" panose="02020603050405020304" pitchFamily="18" charset="0"/>
                <a:sym typeface="Arial"/>
              </a:rPr>
              <a:t>gNB</a:t>
            </a:r>
            <a:r>
              <a:rPr lang="en-US" sz="1800" b="0" dirty="0">
                <a:latin typeface="Times New Roman" panose="02020603050405020304" pitchFamily="18" charset="0"/>
                <a:ea typeface="Arial"/>
                <a:cs typeface="Times New Roman" panose="02020603050405020304" pitchFamily="18" charset="0"/>
                <a:sym typeface="Arial"/>
              </a:rPr>
              <a:t> which doesn’t have any </a:t>
            </a:r>
            <a:r>
              <a:rPr lang="en-US" sz="1800" b="0" dirty="0" smtClean="0">
                <a:latin typeface="Times New Roman" panose="02020603050405020304" pitchFamily="18" charset="0"/>
                <a:ea typeface="Arial"/>
                <a:cs typeface="Times New Roman" panose="02020603050405020304" pitchFamily="18" charset="0"/>
                <a:sym typeface="Arial"/>
              </a:rPr>
              <a:t>unicast DL data </a:t>
            </a:r>
            <a:r>
              <a:rPr lang="en-US" sz="1800" b="0" dirty="0">
                <a:latin typeface="Times New Roman" panose="02020603050405020304" pitchFamily="18" charset="0"/>
                <a:ea typeface="Arial"/>
                <a:cs typeface="Times New Roman" panose="02020603050405020304" pitchFamily="18" charset="0"/>
                <a:sym typeface="Arial"/>
              </a:rPr>
              <a:t>transmissions but only </a:t>
            </a:r>
            <a:r>
              <a:rPr lang="en-US" sz="1800" b="0" dirty="0" smtClean="0">
                <a:latin typeface="Times New Roman" panose="02020603050405020304" pitchFamily="18" charset="0"/>
                <a:ea typeface="Arial"/>
                <a:cs typeface="Times New Roman" panose="02020603050405020304" pitchFamily="18" charset="0"/>
                <a:sym typeface="Arial"/>
              </a:rPr>
              <a:t>UL data </a:t>
            </a:r>
            <a:r>
              <a:rPr lang="en-US" sz="1800" b="0" dirty="0">
                <a:latin typeface="Times New Roman" panose="02020603050405020304" pitchFamily="18" charset="0"/>
                <a:ea typeface="Arial"/>
                <a:cs typeface="Times New Roman" panose="02020603050405020304" pitchFamily="18" charset="0"/>
                <a:sym typeface="Arial"/>
              </a:rPr>
              <a:t>transmissions.</a:t>
            </a:r>
          </a:p>
          <a:p>
            <a:pPr marL="584200" lvl="0" indent="-457200">
              <a:spcBef>
                <a:spcPts val="0"/>
              </a:spcBef>
              <a:buClr>
                <a:schemeClr val="dk1"/>
              </a:buClr>
              <a:buSzPct val="100000"/>
              <a:buFont typeface="+mj-lt"/>
              <a:buAutoNum type="arabicPeriod"/>
            </a:pPr>
            <a:r>
              <a:rPr lang="en-US" sz="1800" b="0" dirty="0">
                <a:latin typeface="Times New Roman" panose="02020603050405020304" pitchFamily="18" charset="0"/>
                <a:ea typeface="Arial"/>
                <a:cs typeface="Times New Roman" panose="02020603050405020304" pitchFamily="18" charset="0"/>
                <a:sym typeface="Arial"/>
              </a:rPr>
              <a:t>COT initiated by an NR-U UE and which has </a:t>
            </a:r>
            <a:r>
              <a:rPr lang="en-US" sz="1800" b="0" dirty="0" smtClean="0">
                <a:latin typeface="Times New Roman" panose="02020603050405020304" pitchFamily="18" charset="0"/>
                <a:ea typeface="Arial"/>
                <a:cs typeface="Times New Roman" panose="02020603050405020304" pitchFamily="18" charset="0"/>
                <a:sym typeface="Arial"/>
              </a:rPr>
              <a:t>UL data </a:t>
            </a:r>
            <a:r>
              <a:rPr lang="en-US" sz="1800" b="0" dirty="0">
                <a:latin typeface="Times New Roman" panose="02020603050405020304" pitchFamily="18" charset="0"/>
                <a:ea typeface="Arial"/>
                <a:cs typeface="Times New Roman" panose="02020603050405020304" pitchFamily="18" charset="0"/>
                <a:sym typeface="Arial"/>
              </a:rPr>
              <a:t>transmissions.</a:t>
            </a:r>
          </a:p>
          <a:p>
            <a:pPr marL="0" lvl="0" indent="0"/>
            <a:endParaRPr lang="en-US" sz="1800" b="0" dirty="0" smtClean="0">
              <a:solidFill>
                <a:schemeClr val="dk1"/>
              </a:solidFill>
              <a:latin typeface="Times New Roman" panose="02020603050405020304" pitchFamily="18" charset="0"/>
              <a:ea typeface="Arial"/>
              <a:cs typeface="Times New Roman" panose="02020603050405020304" pitchFamily="18" charset="0"/>
              <a:sym typeface="Arial"/>
            </a:endParaRPr>
          </a:p>
          <a:p>
            <a:pPr marL="0" lvl="0" indent="0"/>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Note:</a:t>
            </a:r>
            <a:endParaRPr lang="en-US" sz="1800" b="0" dirty="0">
              <a:solidFill>
                <a:schemeClr val="dk1"/>
              </a:solidFill>
              <a:latin typeface="Times New Roman" panose="02020603050405020304" pitchFamily="18" charset="0"/>
              <a:ea typeface="Arial"/>
              <a:cs typeface="Times New Roman" panose="02020603050405020304" pitchFamily="18" charset="0"/>
              <a:sym typeface="Arial"/>
            </a:endParaRPr>
          </a:p>
          <a:p>
            <a:pPr marL="285750" lvl="0" indent="-285750">
              <a:buFont typeface="Arial" panose="020B0604020202020204" pitchFamily="34" charset="0"/>
              <a:buChar char="•"/>
            </a:pPr>
            <a:r>
              <a:rPr lang="en-US" sz="1800" b="0" dirty="0">
                <a:solidFill>
                  <a:schemeClr val="dk1"/>
                </a:solidFill>
                <a:latin typeface="Times New Roman" panose="02020603050405020304" pitchFamily="18" charset="0"/>
                <a:ea typeface="Arial"/>
                <a:cs typeface="Times New Roman" panose="02020603050405020304" pitchFamily="18" charset="0"/>
                <a:sym typeface="Arial"/>
              </a:rPr>
              <a:t>T</a:t>
            </a: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he principle of the CW being adapted based on errors at the start of the transmission/COT has been approximately adhered to. </a:t>
            </a:r>
          </a:p>
          <a:p>
            <a:pPr marL="285750" lvl="0" indent="-285750">
              <a:buFont typeface="Arial" panose="020B0604020202020204" pitchFamily="34" charset="0"/>
              <a:buChar char="•"/>
            </a:pP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However, for case 2 above, where the UL transmissions cannot occur at the start of the COT and where there can even be gaps/pauses between the DL transmission (similar to that of an 11ax trigger), the combined % error over all UL transmissions in the COT will be considered.</a:t>
            </a:r>
            <a:endParaRPr lang="en-US" sz="1800" b="0" dirty="0">
              <a:solidFill>
                <a:schemeClr val="dk1"/>
              </a:solidFill>
              <a:latin typeface="Times New Roman" panose="02020603050405020304" pitchFamily="18" charset="0"/>
              <a:ea typeface="Arial"/>
              <a:cs typeface="Times New Roman" panose="02020603050405020304" pitchFamily="18" charset="0"/>
              <a:sym typeface="Arial"/>
            </a:endParaRPr>
          </a:p>
          <a:p>
            <a:pPr marL="285750" lvl="0" indent="-285750">
              <a:buFont typeface="Arial" panose="020B0604020202020204" pitchFamily="34" charset="0"/>
              <a:buChar char="•"/>
            </a:pP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For all of the above 3 cases, there has been no decision yet on the</a:t>
            </a: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 % of errors among data transmissions that will lead to doubling the CW</a:t>
            </a:r>
            <a:r>
              <a:rPr lang="en-US" sz="1600" b="0" dirty="0" smtClean="0">
                <a:solidFill>
                  <a:schemeClr val="dk1"/>
                </a:solidFill>
                <a:latin typeface="Times New Roman" panose="02020603050405020304" pitchFamily="18" charset="0"/>
                <a:ea typeface="Arial"/>
                <a:cs typeface="Times New Roman" panose="02020603050405020304" pitchFamily="18" charset="0"/>
                <a:sym typeface="Arial"/>
              </a:rPr>
              <a:t>. </a:t>
            </a:r>
          </a:p>
          <a:p>
            <a:pPr marL="285750" lvl="0" indent="-285750">
              <a:buFont typeface="Arial" panose="020B0604020202020204" pitchFamily="34" charset="0"/>
              <a:buChar char="•"/>
            </a:pPr>
            <a:r>
              <a:rPr lang="en-US" sz="1600" b="0" dirty="0" smtClean="0">
                <a:solidFill>
                  <a:schemeClr val="dk1"/>
                </a:solidFill>
                <a:latin typeface="Times New Roman" panose="02020603050405020304" pitchFamily="18" charset="0"/>
                <a:ea typeface="Arial"/>
                <a:cs typeface="Times New Roman" panose="02020603050405020304" pitchFamily="18" charset="0"/>
                <a:sym typeface="Arial"/>
              </a:rPr>
              <a:t>The agreement text in RAN1#98 on CW adaptation is put in the </a:t>
            </a:r>
            <a:r>
              <a:rPr lang="en-US" sz="1600" b="0" dirty="0" smtClean="0">
                <a:solidFill>
                  <a:schemeClr val="tx1"/>
                </a:solidFill>
                <a:latin typeface="Times New Roman" panose="02020603050405020304" pitchFamily="18" charset="0"/>
                <a:ea typeface="Arial"/>
                <a:cs typeface="Times New Roman" panose="02020603050405020304" pitchFamily="18" charset="0"/>
                <a:sym typeface="Arial"/>
                <a:hlinkClick r:id="rId3" action="ppaction://hlinksldjump"/>
              </a:rPr>
              <a:t>Appendix</a:t>
            </a:r>
            <a:r>
              <a:rPr lang="en-US" sz="1600" b="0" dirty="0" smtClean="0">
                <a:solidFill>
                  <a:schemeClr val="dk1"/>
                </a:solidFill>
                <a:latin typeface="Times New Roman" panose="02020603050405020304" pitchFamily="18" charset="0"/>
                <a:ea typeface="Arial"/>
                <a:cs typeface="Times New Roman" panose="02020603050405020304" pitchFamily="18" charset="0"/>
                <a:sym typeface="Arial"/>
              </a:rPr>
              <a:t>.</a:t>
            </a:r>
            <a:endParaRPr lang="en-US" sz="1600" b="0" dirty="0" smtClean="0">
              <a:solidFill>
                <a:schemeClr val="dk1"/>
              </a:solidFill>
              <a:latin typeface="Times New Roman" panose="02020603050405020304" pitchFamily="18" charset="0"/>
              <a:ea typeface="Arial"/>
              <a:cs typeface="Times New Roman" panose="02020603050405020304" pitchFamily="18" charset="0"/>
              <a:sym typeface="Arial"/>
            </a:endParaRPr>
          </a:p>
          <a:p>
            <a:pPr marL="0" lvl="0" indent="0"/>
            <a:endParaRPr lang="en-US" sz="1800" b="0" dirty="0">
              <a:latin typeface="Times New Roman" panose="02020603050405020304" pitchFamily="18" charset="0"/>
              <a:ea typeface="Arial"/>
              <a:cs typeface="Times New Roman" panose="02020603050405020304" pitchFamily="18" charset="0"/>
              <a:sym typeface="Arial"/>
            </a:endParaRPr>
          </a:p>
          <a:p>
            <a:pPr marL="584200" indent="-457200">
              <a:spcBef>
                <a:spcPts val="0"/>
              </a:spcBef>
              <a:buClr>
                <a:schemeClr val="dk1"/>
              </a:buClr>
              <a:buSzPct val="100000"/>
              <a:buFont typeface="+mj-lt"/>
              <a:buAutoNum type="arabicPeriod"/>
            </a:pPr>
            <a:endParaRPr lang="en-US" sz="1800" b="0" dirty="0" smtClean="0">
              <a:latin typeface="Times New Roman" panose="02020603050405020304" pitchFamily="18" charset="0"/>
              <a:ea typeface="Arial"/>
              <a:cs typeface="Times New Roman" panose="02020603050405020304" pitchFamily="18" charset="0"/>
              <a:sym typeface="Arial"/>
            </a:endParaRPr>
          </a:p>
          <a:p>
            <a:pPr marL="584200" indent="-457200">
              <a:spcBef>
                <a:spcPts val="0"/>
              </a:spcBef>
              <a:buClr>
                <a:schemeClr val="dk1"/>
              </a:buClr>
              <a:buSzPct val="100000"/>
              <a:buFont typeface="+mj-lt"/>
              <a:buAutoNum type="arabicPeriod"/>
            </a:pPr>
            <a:endParaRPr sz="1800" dirty="0">
              <a:latin typeface="Times New Roman" panose="02020603050405020304" pitchFamily="18" charset="0"/>
              <a:ea typeface="Arial"/>
              <a:cs typeface="Times New Roman" panose="02020603050405020304" pitchFamily="18" charset="0"/>
              <a:sym typeface="Arial"/>
            </a:endParaRPr>
          </a:p>
          <a:p>
            <a:pPr marL="0" marR="0" lvl="0" indent="0" algn="l" rtl="0">
              <a:lnSpc>
                <a:spcPct val="100000"/>
              </a:lnSpc>
              <a:spcBef>
                <a:spcPts val="0"/>
              </a:spcBef>
              <a:spcAft>
                <a:spcPts val="0"/>
              </a:spcAft>
              <a:buNone/>
            </a:pPr>
            <a:endParaRPr sz="1600" dirty="0">
              <a:solidFill>
                <a:schemeClr val="dk1"/>
              </a:solidFill>
              <a:latin typeface="Arial"/>
              <a:ea typeface="Arial"/>
              <a:cs typeface="Arial"/>
              <a:sym typeface="Arial"/>
            </a:endParaRPr>
          </a:p>
          <a:p>
            <a:pPr marL="0" marR="0" lvl="0" indent="0" algn="l" rtl="0">
              <a:spcBef>
                <a:spcPts val="600"/>
              </a:spcBef>
              <a:spcAft>
                <a:spcPts val="0"/>
              </a:spcAft>
              <a:buNone/>
            </a:pPr>
            <a:endParaRPr sz="1600" b="0" dirty="0">
              <a:solidFill>
                <a:schemeClr val="dk1"/>
              </a:solidFill>
              <a:latin typeface="Arial"/>
              <a:ea typeface="Arial"/>
              <a:cs typeface="Arial"/>
              <a:sym typeface="Arial"/>
            </a:endParaRPr>
          </a:p>
          <a:p>
            <a:pPr marL="0" marR="0" lvl="0" indent="0" algn="l" rtl="0">
              <a:spcBef>
                <a:spcPts val="600"/>
              </a:spcBef>
              <a:spcAft>
                <a:spcPts val="0"/>
              </a:spcAft>
              <a:buNone/>
            </a:pPr>
            <a:endParaRPr sz="1600" b="0" dirty="0"/>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3</a:t>
            </a:fld>
            <a:endParaRPr sz="1200">
              <a:solidFill>
                <a:srgbClr val="000000"/>
              </a:solidFill>
              <a:latin typeface="Times New Roman"/>
              <a:ea typeface="Times New Roman"/>
              <a:cs typeface="Times New Roman"/>
              <a:sym typeface="Times New Roman"/>
            </a:endParaRPr>
          </a:p>
        </p:txBody>
      </p:sp>
      <p:sp>
        <p:nvSpPr>
          <p:cNvPr id="118" name="Shape 118"/>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lvl="0"/>
            <a:r>
              <a:rPr lang="en-US" dirty="0" smtClean="0"/>
              <a:t>September</a:t>
            </a:r>
            <a:r>
              <a:rPr lang="en-US" dirty="0" smtClean="0"/>
              <a:t> </a:t>
            </a:r>
            <a:r>
              <a:rPr lang="en-US" dirty="0" smtClean="0"/>
              <a:t>2019</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228600" y="838200"/>
            <a:ext cx="11887200" cy="609600"/>
          </a:xfrm>
          <a:prstGeom prst="rect">
            <a:avLst/>
          </a:prstGeom>
          <a:noFill/>
          <a:ln>
            <a:noFill/>
          </a:ln>
        </p:spPr>
        <p:txBody>
          <a:bodyPr spcFirstLastPara="1" wrap="square" lIns="92150" tIns="46075" rIns="92150" bIns="46075" anchor="ctr" anchorCtr="0">
            <a:noAutofit/>
          </a:bodyPr>
          <a:lstStyle/>
          <a:p>
            <a:pPr lvl="0"/>
            <a:r>
              <a:rPr lang="en-US" sz="2000" dirty="0"/>
              <a:t>LBT </a:t>
            </a:r>
            <a:r>
              <a:rPr lang="en-US" sz="2000" dirty="0" smtClean="0"/>
              <a:t>in the 16us </a:t>
            </a:r>
            <a:r>
              <a:rPr lang="en-US" sz="2000" dirty="0"/>
              <a:t>gap after </a:t>
            </a:r>
            <a:r>
              <a:rPr lang="en-US" sz="2000" dirty="0" smtClean="0"/>
              <a:t>DL </a:t>
            </a:r>
            <a:r>
              <a:rPr lang="en-US" sz="2000" dirty="0"/>
              <a:t>transmission and before </a:t>
            </a:r>
            <a:r>
              <a:rPr lang="en-US" sz="2000" dirty="0" smtClean="0"/>
              <a:t>UL </a:t>
            </a:r>
            <a:r>
              <a:rPr lang="en-US" sz="2000" dirty="0"/>
              <a:t>transmission in </a:t>
            </a:r>
            <a:r>
              <a:rPr lang="en-US" sz="2000" dirty="0" smtClean="0"/>
              <a:t>a </a:t>
            </a:r>
            <a:r>
              <a:rPr lang="en-US" sz="2000" dirty="0" err="1" smtClean="0"/>
              <a:t>gNB</a:t>
            </a:r>
            <a:r>
              <a:rPr lang="en-US" sz="2000" dirty="0" smtClean="0"/>
              <a:t>-acquired COT in NR-U</a:t>
            </a:r>
            <a:r>
              <a:rPr lang="en-US" sz="2400" dirty="0"/>
              <a:t/>
            </a:r>
            <a:br>
              <a:rPr lang="en-US" sz="2400" dirty="0"/>
            </a:br>
            <a:endParaRPr lang="en-US" sz="2400" dirty="0"/>
          </a:p>
        </p:txBody>
      </p:sp>
      <p:sp>
        <p:nvSpPr>
          <p:cNvPr id="116" name="Shape 116"/>
          <p:cNvSpPr txBox="1">
            <a:spLocks noGrp="1"/>
          </p:cNvSpPr>
          <p:nvPr>
            <p:ph type="body" idx="1"/>
          </p:nvPr>
        </p:nvSpPr>
        <p:spPr>
          <a:xfrm>
            <a:off x="457200" y="1219200"/>
            <a:ext cx="11353800" cy="4735513"/>
          </a:xfrm>
          <a:prstGeom prst="rect">
            <a:avLst/>
          </a:prstGeom>
          <a:noFill/>
          <a:ln>
            <a:noFill/>
          </a:ln>
        </p:spPr>
        <p:txBody>
          <a:bodyPr spcFirstLastPara="1" wrap="square" lIns="92150" tIns="46075" rIns="92150" bIns="46075" anchor="t" anchorCtr="0">
            <a:noAutofit/>
          </a:bodyPr>
          <a:lstStyle/>
          <a:p>
            <a:pPr marL="0" lvl="0" indent="0"/>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In 11ax, UL transmissions after a trigger and within 16us of the trigger, need mandatory channel sensing (via both energy </a:t>
            </a:r>
            <a:r>
              <a:rPr lang="en-US" sz="1800" b="0" dirty="0">
                <a:solidFill>
                  <a:schemeClr val="dk1"/>
                </a:solidFill>
                <a:latin typeface="Times New Roman" panose="02020603050405020304" pitchFamily="18" charset="0"/>
                <a:ea typeface="Arial"/>
                <a:cs typeface="Times New Roman" panose="02020603050405020304" pitchFamily="18" charset="0"/>
                <a:sym typeface="Arial"/>
              </a:rPr>
              <a:t>d</a:t>
            </a: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etection as well as preamble </a:t>
            </a:r>
            <a:r>
              <a:rPr lang="en-US" sz="1800" b="0" dirty="0">
                <a:solidFill>
                  <a:schemeClr val="dk1"/>
                </a:solidFill>
                <a:latin typeface="Times New Roman" panose="02020603050405020304" pitchFamily="18" charset="0"/>
                <a:ea typeface="Arial"/>
                <a:cs typeface="Times New Roman" panose="02020603050405020304" pitchFamily="18" charset="0"/>
                <a:sym typeface="Arial"/>
              </a:rPr>
              <a:t>d</a:t>
            </a: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etection) </a:t>
            </a:r>
            <a:r>
              <a:rPr lang="en-US" sz="1800" b="0" u="sng" dirty="0" smtClean="0">
                <a:solidFill>
                  <a:schemeClr val="dk1"/>
                </a:solidFill>
                <a:latin typeface="Times New Roman" panose="02020603050405020304" pitchFamily="18" charset="0"/>
                <a:ea typeface="Arial"/>
                <a:cs typeface="Times New Roman" panose="02020603050405020304" pitchFamily="18" charset="0"/>
                <a:sym typeface="Arial"/>
              </a:rPr>
              <a:t>in case the transmissions are longer than a specified duration</a:t>
            </a: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 Such sensing is a good practice as it avoids collisions from nodes that are visible to the UL/client but not to the DL/AP.</a:t>
            </a:r>
          </a:p>
          <a:p>
            <a:pPr marL="0" lvl="0" indent="0"/>
            <a:endParaRPr lang="en-US" sz="1800" b="0" dirty="0">
              <a:solidFill>
                <a:schemeClr val="dk1"/>
              </a:solidFill>
              <a:latin typeface="Times New Roman" panose="02020603050405020304" pitchFamily="18" charset="0"/>
              <a:ea typeface="Arial"/>
              <a:cs typeface="Times New Roman" panose="02020603050405020304" pitchFamily="18" charset="0"/>
              <a:sym typeface="Arial"/>
            </a:endParaRPr>
          </a:p>
          <a:p>
            <a:pPr marL="0" lvl="0" indent="0"/>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The goal has been to put a similar principle for NR-U. However, as there has been no consensus on a common preamble, NR-U at least for now will restrict itself to energy </a:t>
            </a:r>
            <a:r>
              <a:rPr lang="en-US" sz="1800" b="0" dirty="0">
                <a:solidFill>
                  <a:schemeClr val="dk1"/>
                </a:solidFill>
                <a:latin typeface="Times New Roman" panose="02020603050405020304" pitchFamily="18" charset="0"/>
                <a:ea typeface="Arial"/>
                <a:cs typeface="Times New Roman" panose="02020603050405020304" pitchFamily="18" charset="0"/>
                <a:sym typeface="Arial"/>
              </a:rPr>
              <a:t>d</a:t>
            </a: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etection only in the gap between the DL and UL transmission.  </a:t>
            </a:r>
          </a:p>
          <a:p>
            <a:pPr marL="0" lvl="0" indent="0"/>
            <a:endParaRPr lang="en-US" sz="1800" b="0" dirty="0" smtClean="0">
              <a:solidFill>
                <a:schemeClr val="dk1"/>
              </a:solidFill>
              <a:latin typeface="Times New Roman" panose="02020603050405020304" pitchFamily="18" charset="0"/>
              <a:ea typeface="Arial"/>
              <a:cs typeface="Times New Roman" panose="02020603050405020304" pitchFamily="18" charset="0"/>
              <a:sym typeface="Arial"/>
            </a:endParaRPr>
          </a:p>
          <a:p>
            <a:pPr marL="0" lvl="0" indent="0"/>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Note:</a:t>
            </a:r>
            <a:endParaRPr lang="en-US" sz="1800" b="0" dirty="0">
              <a:solidFill>
                <a:schemeClr val="dk1"/>
              </a:solidFill>
              <a:latin typeface="Times New Roman" panose="02020603050405020304" pitchFamily="18" charset="0"/>
              <a:ea typeface="Arial"/>
              <a:cs typeface="Times New Roman" panose="02020603050405020304" pitchFamily="18" charset="0"/>
              <a:sym typeface="Arial"/>
            </a:endParaRPr>
          </a:p>
          <a:p>
            <a:pPr marL="285750" indent="-285750">
              <a:buFont typeface="Arial" panose="020B0604020202020204" pitchFamily="34" charset="0"/>
              <a:buChar char="•"/>
            </a:pP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Energy detection involves sensing the channel for not less than 4us. </a:t>
            </a:r>
          </a:p>
          <a:p>
            <a:pPr marL="285750" indent="-285750">
              <a:buFont typeface="Arial" panose="020B0604020202020204" pitchFamily="34" charset="0"/>
              <a:buChar char="•"/>
            </a:pP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For NR-U, there has been no agreement </a:t>
            </a:r>
            <a:r>
              <a:rPr lang="en-US" sz="1800" b="0" dirty="0">
                <a:solidFill>
                  <a:schemeClr val="dk1"/>
                </a:solidFill>
                <a:latin typeface="Times New Roman" panose="02020603050405020304" pitchFamily="18" charset="0"/>
                <a:ea typeface="Arial"/>
                <a:cs typeface="Times New Roman" panose="02020603050405020304" pitchFamily="18" charset="0"/>
                <a:sym typeface="Arial"/>
              </a:rPr>
              <a:t>so far on the number of </a:t>
            </a: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such 4us sensing </a:t>
            </a:r>
            <a:r>
              <a:rPr lang="en-US" sz="1800" b="0" dirty="0">
                <a:solidFill>
                  <a:schemeClr val="dk1"/>
                </a:solidFill>
                <a:latin typeface="Times New Roman" panose="02020603050405020304" pitchFamily="18" charset="0"/>
                <a:ea typeface="Arial"/>
                <a:cs typeface="Times New Roman" panose="02020603050405020304" pitchFamily="18" charset="0"/>
                <a:sym typeface="Arial"/>
              </a:rPr>
              <a:t>intervals </a:t>
            </a: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within </a:t>
            </a:r>
            <a:r>
              <a:rPr lang="en-US" sz="1800" b="0" dirty="0">
                <a:solidFill>
                  <a:schemeClr val="dk1"/>
                </a:solidFill>
                <a:latin typeface="Times New Roman" panose="02020603050405020304" pitchFamily="18" charset="0"/>
                <a:ea typeface="Arial"/>
                <a:cs typeface="Times New Roman" panose="02020603050405020304" pitchFamily="18" charset="0"/>
                <a:sym typeface="Arial"/>
              </a:rPr>
              <a:t>the </a:t>
            </a: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16us gap. </a:t>
            </a:r>
          </a:p>
          <a:p>
            <a:pPr marL="285750" lvl="0" indent="-285750">
              <a:buFont typeface="Arial" panose="020B0604020202020204" pitchFamily="34" charset="0"/>
              <a:buChar char="•"/>
            </a:pP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Many companies in 3GPP want only one such sensing interval in 16us.</a:t>
            </a:r>
          </a:p>
          <a:p>
            <a:pPr marL="285750" lvl="0" indent="-285750">
              <a:buFont typeface="Arial" panose="020B0604020202020204" pitchFamily="34" charset="0"/>
              <a:buChar char="•"/>
            </a:pP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However, 11ax has to do such sensing twice in order to meet the standards requirements.</a:t>
            </a:r>
          </a:p>
          <a:p>
            <a:pPr marL="285750" lvl="0" indent="-285750">
              <a:buFont typeface="Arial" panose="020B0604020202020204" pitchFamily="34" charset="0"/>
              <a:buChar char="•"/>
            </a:pP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Sensing twice is a more robust procedure to detect hidden nodes, in light of slot misalignment between NR-U and Wi-Fi and the absence of an additional layer of preamble detection.  Note that absence of preamble detection also leads to sensing misalignment between NR-U and Wi-Fi which reduces the effectiveness of energy detection</a:t>
            </a: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4</a:t>
            </a:fld>
            <a:endParaRPr sz="1200">
              <a:solidFill>
                <a:srgbClr val="000000"/>
              </a:solidFill>
              <a:latin typeface="Times New Roman"/>
              <a:ea typeface="Times New Roman"/>
              <a:cs typeface="Times New Roman"/>
              <a:sym typeface="Times New Roman"/>
            </a:endParaRPr>
          </a:p>
        </p:txBody>
      </p:sp>
      <p:sp>
        <p:nvSpPr>
          <p:cNvPr id="118" name="Shape 118"/>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lvl="0"/>
            <a:r>
              <a:rPr lang="en-US" dirty="0" smtClean="0"/>
              <a:t>September</a:t>
            </a:r>
            <a:r>
              <a:rPr lang="en-US" dirty="0" smtClean="0"/>
              <a:t> </a:t>
            </a:r>
            <a:r>
              <a:rPr lang="en-US" dirty="0" smtClean="0"/>
              <a:t>2019</a:t>
            </a:r>
            <a:endParaRPr lang="en-US" dirty="0"/>
          </a:p>
        </p:txBody>
      </p:sp>
    </p:spTree>
    <p:extLst>
      <p:ext uri="{BB962C8B-B14F-4D97-AF65-F5344CB8AC3E}">
        <p14:creationId xmlns:p14="http://schemas.microsoft.com/office/powerpoint/2010/main" val="24588892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609600"/>
          </a:xfrm>
          <a:prstGeom prst="rect">
            <a:avLst/>
          </a:prstGeom>
          <a:noFill/>
          <a:ln>
            <a:noFill/>
          </a:ln>
        </p:spPr>
        <p:txBody>
          <a:bodyPr spcFirstLastPara="1" wrap="square" lIns="92150" tIns="46075" rIns="92150" bIns="46075" anchor="ctr" anchorCtr="0">
            <a:noAutofit/>
          </a:bodyPr>
          <a:lstStyle/>
          <a:p>
            <a:pPr lvl="0"/>
            <a:r>
              <a:rPr lang="en-US" sz="2400" dirty="0" smtClean="0"/>
              <a:t>Other important unresolved topics</a:t>
            </a:r>
            <a:endParaRPr lang="en-US" sz="2400" dirty="0"/>
          </a:p>
        </p:txBody>
      </p:sp>
      <p:sp>
        <p:nvSpPr>
          <p:cNvPr id="116" name="Shape 116"/>
          <p:cNvSpPr txBox="1">
            <a:spLocks noGrp="1"/>
          </p:cNvSpPr>
          <p:nvPr>
            <p:ph type="body" idx="1"/>
          </p:nvPr>
        </p:nvSpPr>
        <p:spPr>
          <a:xfrm>
            <a:off x="1124425" y="1066800"/>
            <a:ext cx="10361100" cy="4840286"/>
          </a:xfrm>
          <a:prstGeom prst="rect">
            <a:avLst/>
          </a:prstGeom>
          <a:noFill/>
          <a:ln>
            <a:noFill/>
          </a:ln>
        </p:spPr>
        <p:txBody>
          <a:bodyPr spcFirstLastPara="1" wrap="square" lIns="92150" tIns="46075" rIns="92150" bIns="46075" anchor="t" anchorCtr="0">
            <a:noAutofit/>
          </a:bodyPr>
          <a:lstStyle/>
          <a:p>
            <a:pPr marL="0" lvl="0" indent="0"/>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There have been no agreements on the following topics that are important for better coexistence between NR-U and Wi-Fi. </a:t>
            </a:r>
          </a:p>
          <a:p>
            <a:pPr marL="0" lvl="0" indent="0"/>
            <a:endParaRPr lang="en-US" sz="2000" b="0" dirty="0">
              <a:solidFill>
                <a:schemeClr val="dk1"/>
              </a:solidFill>
              <a:latin typeface="Times New Roman" panose="02020603050405020304" pitchFamily="18" charset="0"/>
              <a:ea typeface="Arial"/>
              <a:cs typeface="Times New Roman" panose="02020603050405020304" pitchFamily="18" charset="0"/>
              <a:sym typeface="Arial"/>
            </a:endParaRPr>
          </a:p>
          <a:p>
            <a:pPr marL="584200" indent="-457200">
              <a:spcBef>
                <a:spcPts val="0"/>
              </a:spcBef>
              <a:buClr>
                <a:schemeClr val="dk1"/>
              </a:buClr>
              <a:buSzPct val="100000"/>
              <a:buFont typeface="+mj-lt"/>
              <a:buAutoNum type="arabicPeriod"/>
            </a:pPr>
            <a:r>
              <a:rPr lang="en-US" sz="1800" b="0" dirty="0">
                <a:latin typeface="Times New Roman" panose="02020603050405020304" pitchFamily="18" charset="0"/>
                <a:ea typeface="Arial"/>
                <a:cs typeface="Times New Roman" panose="02020603050405020304" pitchFamily="18" charset="0"/>
                <a:sym typeface="Arial"/>
              </a:rPr>
              <a:t>% of transmissions with fixed 25us LBT. </a:t>
            </a:r>
            <a:endParaRPr lang="en-US" sz="1800" b="0" dirty="0" smtClean="0">
              <a:latin typeface="Times New Roman" panose="02020603050405020304" pitchFamily="18" charset="0"/>
              <a:ea typeface="Arial"/>
              <a:cs typeface="Times New Roman" panose="02020603050405020304" pitchFamily="18" charset="0"/>
              <a:sym typeface="Arial"/>
            </a:endParaRPr>
          </a:p>
          <a:p>
            <a:pPr marL="584200" indent="-457200">
              <a:spcBef>
                <a:spcPts val="0"/>
              </a:spcBef>
              <a:buClr>
                <a:schemeClr val="dk1"/>
              </a:buClr>
              <a:buSzPct val="100000"/>
              <a:buFont typeface="+mj-lt"/>
              <a:buAutoNum type="arabicPeriod"/>
            </a:pPr>
            <a:r>
              <a:rPr lang="en-US" sz="1800" b="0" smtClean="0">
                <a:latin typeface="Times New Roman" panose="02020603050405020304" pitchFamily="18" charset="0"/>
                <a:ea typeface="Arial"/>
                <a:cs typeface="Times New Roman" panose="02020603050405020304" pitchFamily="18" charset="0"/>
                <a:sym typeface="Arial"/>
              </a:rPr>
              <a:t>Multi-carrier </a:t>
            </a:r>
            <a:r>
              <a:rPr lang="en-US" sz="1800" b="0" dirty="0">
                <a:latin typeface="Times New Roman" panose="02020603050405020304" pitchFamily="18" charset="0"/>
                <a:ea typeface="Arial"/>
                <a:cs typeface="Times New Roman" panose="02020603050405020304" pitchFamily="18" charset="0"/>
                <a:sym typeface="Arial"/>
              </a:rPr>
              <a:t>LBT.</a:t>
            </a:r>
            <a:endParaRPr lang="en-US" sz="1800" b="0" dirty="0">
              <a:latin typeface="Times New Roman" panose="02020603050405020304" pitchFamily="18" charset="0"/>
              <a:ea typeface="Arial"/>
              <a:cs typeface="Times New Roman" panose="02020603050405020304" pitchFamily="18" charset="0"/>
              <a:sym typeface="Arial"/>
            </a:endParaRPr>
          </a:p>
          <a:p>
            <a:pPr marL="584200" indent="-457200">
              <a:spcBef>
                <a:spcPts val="0"/>
              </a:spcBef>
              <a:buClr>
                <a:schemeClr val="dk1"/>
              </a:buClr>
              <a:buSzPct val="100000"/>
              <a:buFont typeface="+mj-lt"/>
              <a:buAutoNum type="arabicPeriod"/>
            </a:pPr>
            <a:r>
              <a:rPr lang="en-US" sz="1800" b="0" dirty="0">
                <a:latin typeface="Times New Roman" panose="02020603050405020304" pitchFamily="18" charset="0"/>
                <a:ea typeface="Arial"/>
                <a:cs typeface="Times New Roman" panose="02020603050405020304" pitchFamily="18" charset="0"/>
                <a:sym typeface="Arial"/>
              </a:rPr>
              <a:t>Common preamble.</a:t>
            </a:r>
            <a:endParaRPr lang="en-US" sz="1800" b="0" dirty="0">
              <a:latin typeface="Times New Roman" panose="02020603050405020304" pitchFamily="18" charset="0"/>
              <a:ea typeface="Arial"/>
              <a:cs typeface="Times New Roman" panose="02020603050405020304" pitchFamily="18" charset="0"/>
              <a:sym typeface="Arial"/>
            </a:endParaRPr>
          </a:p>
          <a:p>
            <a:pPr marL="0" lvl="0" indent="0"/>
            <a:endParaRPr lang="en-US" sz="1800" b="0" dirty="0" smtClean="0">
              <a:solidFill>
                <a:schemeClr val="dk1"/>
              </a:solidFill>
              <a:latin typeface="Times New Roman" panose="02020603050405020304" pitchFamily="18" charset="0"/>
              <a:ea typeface="Arial"/>
              <a:cs typeface="Times New Roman" panose="02020603050405020304" pitchFamily="18" charset="0"/>
              <a:sym typeface="Arial"/>
            </a:endParaRPr>
          </a:p>
          <a:p>
            <a:pPr marL="0" lvl="0" indent="0"/>
            <a:endParaRPr lang="en-US" sz="1800" b="0" dirty="0">
              <a:solidFill>
                <a:schemeClr val="dk1"/>
              </a:solidFill>
              <a:latin typeface="Times New Roman" panose="02020603050405020304" pitchFamily="18" charset="0"/>
              <a:ea typeface="Arial"/>
              <a:cs typeface="Times New Roman" panose="02020603050405020304" pitchFamily="18" charset="0"/>
              <a:sym typeface="Arial"/>
            </a:endParaRPr>
          </a:p>
          <a:p>
            <a:pPr marL="0" lvl="0" indent="0"/>
            <a:r>
              <a:rPr lang="en-US" sz="1600" b="0" dirty="0" smtClean="0">
                <a:solidFill>
                  <a:schemeClr val="dk1"/>
                </a:solidFill>
                <a:latin typeface="Times New Roman" panose="02020603050405020304" pitchFamily="18" charset="0"/>
                <a:ea typeface="Arial"/>
                <a:cs typeface="Times New Roman" panose="02020603050405020304" pitchFamily="18" charset="0"/>
                <a:sym typeface="Arial"/>
              </a:rPr>
              <a:t> </a:t>
            </a:r>
          </a:p>
          <a:p>
            <a:pPr marL="285750" lvl="0" indent="-285750">
              <a:spcBef>
                <a:spcPts val="0"/>
              </a:spcBef>
              <a:buFont typeface="Arial" panose="020B0604020202020204" pitchFamily="34" charset="0"/>
              <a:buChar char="•"/>
            </a:pPr>
            <a:endParaRPr lang="en-US" sz="1800" b="0" dirty="0">
              <a:solidFill>
                <a:schemeClr val="dk1"/>
              </a:solidFill>
              <a:latin typeface="Times New Roman" panose="02020603050405020304" pitchFamily="18" charset="0"/>
              <a:ea typeface="Arial"/>
              <a:cs typeface="Times New Roman" panose="02020603050405020304" pitchFamily="18" charset="0"/>
              <a:sym typeface="Arial"/>
            </a:endParaRPr>
          </a:p>
          <a:p>
            <a:pPr marL="0" lvl="0" indent="0">
              <a:spcBef>
                <a:spcPts val="0"/>
              </a:spcBef>
            </a:pPr>
            <a:endParaRPr lang="en-US" sz="1800" b="0" dirty="0" smtClean="0">
              <a:solidFill>
                <a:schemeClr val="dk1"/>
              </a:solidFill>
              <a:latin typeface="Times New Roman" panose="02020603050405020304" pitchFamily="18" charset="0"/>
              <a:ea typeface="Arial"/>
              <a:cs typeface="Times New Roman" panose="02020603050405020304" pitchFamily="18" charset="0"/>
              <a:sym typeface="Arial"/>
            </a:endParaRPr>
          </a:p>
          <a:p>
            <a:pPr marL="0" lvl="0" indent="0">
              <a:spcBef>
                <a:spcPts val="0"/>
              </a:spcBef>
            </a:pPr>
            <a:endParaRPr lang="en-US" sz="1800" b="0" dirty="0" smtClean="0">
              <a:latin typeface="Times New Roman" panose="02020603050405020304" pitchFamily="18" charset="0"/>
              <a:ea typeface="Arial"/>
              <a:cs typeface="Times New Roman" panose="02020603050405020304" pitchFamily="18" charset="0"/>
              <a:sym typeface="Arial"/>
            </a:endParaRPr>
          </a:p>
          <a:p>
            <a:pPr marL="584200" indent="-457200">
              <a:spcBef>
                <a:spcPts val="0"/>
              </a:spcBef>
              <a:buClr>
                <a:schemeClr val="dk1"/>
              </a:buClr>
              <a:buSzPct val="100000"/>
              <a:buFont typeface="+mj-lt"/>
              <a:buAutoNum type="arabicPeriod"/>
            </a:pPr>
            <a:endParaRPr lang="en-US" sz="1800" b="0" dirty="0" smtClean="0">
              <a:latin typeface="Times New Roman" panose="02020603050405020304" pitchFamily="18" charset="0"/>
              <a:ea typeface="Arial"/>
              <a:cs typeface="Times New Roman" panose="02020603050405020304" pitchFamily="18" charset="0"/>
              <a:sym typeface="Arial"/>
            </a:endParaRPr>
          </a:p>
          <a:p>
            <a:pPr marL="584200" indent="-457200">
              <a:spcBef>
                <a:spcPts val="0"/>
              </a:spcBef>
              <a:buClr>
                <a:schemeClr val="dk1"/>
              </a:buClr>
              <a:buSzPct val="100000"/>
              <a:buFont typeface="+mj-lt"/>
              <a:buAutoNum type="arabicPeriod"/>
            </a:pPr>
            <a:endParaRPr lang="en-US" sz="1800" b="0" dirty="0" smtClean="0">
              <a:latin typeface="Times New Roman" panose="02020603050405020304" pitchFamily="18" charset="0"/>
              <a:ea typeface="Arial"/>
              <a:cs typeface="Times New Roman" panose="02020603050405020304" pitchFamily="18" charset="0"/>
              <a:sym typeface="Arial"/>
            </a:endParaRPr>
          </a:p>
          <a:p>
            <a:pPr marL="584200" indent="-457200">
              <a:spcBef>
                <a:spcPts val="0"/>
              </a:spcBef>
              <a:buClr>
                <a:schemeClr val="dk1"/>
              </a:buClr>
              <a:buSzPct val="100000"/>
              <a:buFont typeface="+mj-lt"/>
              <a:buAutoNum type="arabicPeriod"/>
            </a:pPr>
            <a:endParaRPr lang="en-US" sz="1800" b="0" dirty="0">
              <a:latin typeface="Times New Roman" panose="02020603050405020304" pitchFamily="18" charset="0"/>
              <a:ea typeface="Arial"/>
              <a:cs typeface="Times New Roman" panose="02020603050405020304" pitchFamily="18" charset="0"/>
              <a:sym typeface="Arial"/>
            </a:endParaRPr>
          </a:p>
          <a:p>
            <a:pPr marL="584200" indent="-457200">
              <a:spcBef>
                <a:spcPts val="0"/>
              </a:spcBef>
              <a:buClr>
                <a:schemeClr val="dk1"/>
              </a:buClr>
              <a:buSzPct val="100000"/>
              <a:buFont typeface="+mj-lt"/>
              <a:buAutoNum type="arabicPeriod"/>
            </a:pPr>
            <a:endParaRPr lang="en-US" sz="1800" b="0" dirty="0" smtClean="0">
              <a:latin typeface="Times New Roman" panose="02020603050405020304" pitchFamily="18" charset="0"/>
              <a:ea typeface="Arial"/>
              <a:cs typeface="Times New Roman" panose="02020603050405020304" pitchFamily="18" charset="0"/>
              <a:sym typeface="Arial"/>
            </a:endParaRPr>
          </a:p>
          <a:p>
            <a:pPr marL="584200" indent="-457200">
              <a:spcBef>
                <a:spcPts val="0"/>
              </a:spcBef>
              <a:buClr>
                <a:schemeClr val="dk1"/>
              </a:buClr>
              <a:buSzPct val="100000"/>
              <a:buFont typeface="+mj-lt"/>
              <a:buAutoNum type="arabicPeriod"/>
            </a:pPr>
            <a:endParaRPr sz="1800" dirty="0">
              <a:latin typeface="Times New Roman" panose="02020603050405020304" pitchFamily="18" charset="0"/>
              <a:ea typeface="Arial"/>
              <a:cs typeface="Times New Roman" panose="02020603050405020304" pitchFamily="18" charset="0"/>
              <a:sym typeface="Arial"/>
            </a:endParaRPr>
          </a:p>
          <a:p>
            <a:pPr marL="0" marR="0" lvl="0" indent="0" algn="l" rtl="0">
              <a:lnSpc>
                <a:spcPct val="100000"/>
              </a:lnSpc>
              <a:spcBef>
                <a:spcPts val="0"/>
              </a:spcBef>
              <a:spcAft>
                <a:spcPts val="0"/>
              </a:spcAft>
              <a:buNone/>
            </a:pPr>
            <a:endParaRPr sz="1600" dirty="0">
              <a:solidFill>
                <a:schemeClr val="dk1"/>
              </a:solidFill>
              <a:latin typeface="Arial"/>
              <a:ea typeface="Arial"/>
              <a:cs typeface="Arial"/>
              <a:sym typeface="Arial"/>
            </a:endParaRPr>
          </a:p>
          <a:p>
            <a:pPr marL="0" marR="0" lvl="0" indent="0" algn="l" rtl="0">
              <a:spcBef>
                <a:spcPts val="600"/>
              </a:spcBef>
              <a:spcAft>
                <a:spcPts val="0"/>
              </a:spcAft>
              <a:buNone/>
            </a:pPr>
            <a:endParaRPr sz="1600" b="0" dirty="0">
              <a:solidFill>
                <a:schemeClr val="dk1"/>
              </a:solidFill>
              <a:latin typeface="Arial"/>
              <a:ea typeface="Arial"/>
              <a:cs typeface="Arial"/>
              <a:sym typeface="Arial"/>
            </a:endParaRPr>
          </a:p>
          <a:p>
            <a:pPr marL="0" marR="0" lvl="0" indent="0" algn="l" rtl="0">
              <a:spcBef>
                <a:spcPts val="600"/>
              </a:spcBef>
              <a:spcAft>
                <a:spcPts val="0"/>
              </a:spcAft>
              <a:buNone/>
            </a:pPr>
            <a:endParaRPr sz="1600" b="0" dirty="0"/>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5</a:t>
            </a:fld>
            <a:endParaRPr sz="1200">
              <a:solidFill>
                <a:srgbClr val="000000"/>
              </a:solidFill>
              <a:latin typeface="Times New Roman"/>
              <a:ea typeface="Times New Roman"/>
              <a:cs typeface="Times New Roman"/>
              <a:sym typeface="Times New Roman"/>
            </a:endParaRPr>
          </a:p>
        </p:txBody>
      </p:sp>
      <p:sp>
        <p:nvSpPr>
          <p:cNvPr id="118" name="Shape 118"/>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lvl="0"/>
            <a:r>
              <a:rPr lang="en-US" smtClean="0"/>
              <a:t>May 2019</a:t>
            </a:r>
            <a:endParaRPr lang="en-US" dirty="0"/>
          </a:p>
        </p:txBody>
      </p:sp>
    </p:spTree>
    <p:extLst>
      <p:ext uri="{BB962C8B-B14F-4D97-AF65-F5344CB8AC3E}">
        <p14:creationId xmlns:p14="http://schemas.microsoft.com/office/powerpoint/2010/main" val="3343963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609600"/>
          </a:xfrm>
          <a:prstGeom prst="rect">
            <a:avLst/>
          </a:prstGeom>
          <a:noFill/>
          <a:ln>
            <a:noFill/>
          </a:ln>
        </p:spPr>
        <p:txBody>
          <a:bodyPr spcFirstLastPara="1" wrap="square" lIns="92150" tIns="46075" rIns="92150" bIns="46075" anchor="ctr" anchorCtr="0">
            <a:noAutofit/>
          </a:bodyPr>
          <a:lstStyle/>
          <a:p>
            <a:pPr lvl="0"/>
            <a:r>
              <a:rPr lang="en-US" sz="2400" dirty="0" smtClean="0"/>
              <a:t>Agreements made in RAN1#98 on CW adaptation (1)</a:t>
            </a:r>
            <a:endParaRPr lang="en-US" sz="2400" dirty="0"/>
          </a:p>
        </p:txBody>
      </p:sp>
      <p:sp>
        <p:nvSpPr>
          <p:cNvPr id="116" name="Shape 116"/>
          <p:cNvSpPr txBox="1">
            <a:spLocks noGrp="1"/>
          </p:cNvSpPr>
          <p:nvPr>
            <p:ph type="body" idx="1"/>
          </p:nvPr>
        </p:nvSpPr>
        <p:spPr>
          <a:xfrm>
            <a:off x="381000" y="990600"/>
            <a:ext cx="11104525" cy="5410200"/>
          </a:xfrm>
          <a:prstGeom prst="rect">
            <a:avLst/>
          </a:prstGeom>
          <a:noFill/>
          <a:ln>
            <a:noFill/>
          </a:ln>
        </p:spPr>
        <p:txBody>
          <a:bodyPr spcFirstLastPara="1" wrap="square" lIns="92150" tIns="46075" rIns="92150" bIns="46075" anchor="t" anchorCtr="0">
            <a:noAutofit/>
          </a:bodyPr>
          <a:lstStyle/>
          <a:p>
            <a:pPr marL="0" lvl="0" indent="0"/>
            <a:r>
              <a:rPr lang="en-US" sz="1600" dirty="0">
                <a:solidFill>
                  <a:schemeClr val="dk1"/>
                </a:solidFill>
                <a:latin typeface="Times New Roman" panose="02020603050405020304" pitchFamily="18" charset="0"/>
                <a:ea typeface="Arial"/>
                <a:cs typeface="Times New Roman" panose="02020603050405020304" pitchFamily="18" charset="0"/>
                <a:sym typeface="Arial"/>
              </a:rPr>
              <a:t>Agreement:</a:t>
            </a:r>
          </a:p>
          <a:p>
            <a:pPr marL="0" lvl="0" indent="0"/>
            <a:r>
              <a:rPr lang="en-US" sz="1600" b="0" i="1" dirty="0">
                <a:solidFill>
                  <a:schemeClr val="dk1"/>
                </a:solidFill>
                <a:latin typeface="Times New Roman" panose="02020603050405020304" pitchFamily="18" charset="0"/>
                <a:ea typeface="Arial"/>
                <a:cs typeface="Times New Roman" panose="02020603050405020304" pitchFamily="18" charset="0"/>
                <a:sym typeface="Arial"/>
              </a:rPr>
              <a:t>For a </a:t>
            </a:r>
            <a:r>
              <a:rPr lang="en-US" sz="1600" b="0" i="1" dirty="0" err="1">
                <a:solidFill>
                  <a:schemeClr val="dk1"/>
                </a:solidFill>
                <a:latin typeface="Times New Roman" panose="02020603050405020304" pitchFamily="18" charset="0"/>
                <a:ea typeface="Arial"/>
                <a:cs typeface="Times New Roman" panose="02020603050405020304" pitchFamily="18" charset="0"/>
                <a:sym typeface="Arial"/>
              </a:rPr>
              <a:t>gNB</a:t>
            </a:r>
            <a:r>
              <a:rPr lang="en-US" sz="1600" b="0" i="1" dirty="0">
                <a:solidFill>
                  <a:schemeClr val="dk1"/>
                </a:solidFill>
                <a:latin typeface="Times New Roman" panose="02020603050405020304" pitchFamily="18" charset="0"/>
                <a:ea typeface="Arial"/>
                <a:cs typeface="Times New Roman" panose="02020603050405020304" pitchFamily="18" charset="0"/>
                <a:sym typeface="Arial"/>
              </a:rPr>
              <a:t> initiated channel occupancy the reference duration for CWS adjustment is defined as follows.</a:t>
            </a:r>
          </a:p>
          <a:p>
            <a:pPr marL="285750" lvl="0" indent="-285750">
              <a:buFont typeface="Arial" panose="020B0604020202020204" pitchFamily="34" charset="0"/>
              <a:buChar char="•"/>
            </a:pPr>
            <a:r>
              <a:rPr lang="en-US" sz="1600" b="0" i="1" dirty="0" smtClean="0">
                <a:solidFill>
                  <a:schemeClr val="dk1"/>
                </a:solidFill>
                <a:latin typeface="Times New Roman" panose="02020603050405020304" pitchFamily="18" charset="0"/>
                <a:ea typeface="Arial"/>
                <a:cs typeface="Times New Roman" panose="02020603050405020304" pitchFamily="18" charset="0"/>
                <a:sym typeface="Arial"/>
              </a:rPr>
              <a:t>For </a:t>
            </a:r>
            <a:r>
              <a:rPr lang="en-US" sz="1600" b="0" i="1" dirty="0">
                <a:solidFill>
                  <a:schemeClr val="dk1"/>
                </a:solidFill>
                <a:latin typeface="Times New Roman" panose="02020603050405020304" pitchFamily="18" charset="0"/>
                <a:ea typeface="Arial"/>
                <a:cs typeface="Times New Roman" panose="02020603050405020304" pitchFamily="18" charset="0"/>
                <a:sym typeface="Arial"/>
              </a:rPr>
              <a:t>a CO with unicast PDSCH(s) and for each set of LBT bandwidths for which a single contention window is maintained, the reference duration for CWS adjustment is from the beginning of the CO until the end of the first slot where at least one unicast PDSCH is transmitted over all the resources allocated for the PDSCH, or until the end of the first transmission burst by the </a:t>
            </a:r>
            <a:r>
              <a:rPr lang="en-US" sz="1600" b="0" i="1" dirty="0" err="1">
                <a:solidFill>
                  <a:schemeClr val="dk1"/>
                </a:solidFill>
                <a:latin typeface="Times New Roman" panose="02020603050405020304" pitchFamily="18" charset="0"/>
                <a:ea typeface="Arial"/>
                <a:cs typeface="Times New Roman" panose="02020603050405020304" pitchFamily="18" charset="0"/>
                <a:sym typeface="Arial"/>
              </a:rPr>
              <a:t>gNB</a:t>
            </a:r>
            <a:r>
              <a:rPr lang="en-US" sz="1600" b="0" i="1" dirty="0">
                <a:solidFill>
                  <a:schemeClr val="dk1"/>
                </a:solidFill>
                <a:latin typeface="Times New Roman" panose="02020603050405020304" pitchFamily="18" charset="0"/>
                <a:ea typeface="Arial"/>
                <a:cs typeface="Times New Roman" panose="02020603050405020304" pitchFamily="18" charset="0"/>
                <a:sym typeface="Arial"/>
              </a:rPr>
              <a:t> that contains unicast PDSCH(s) transmitted over all the resources allocated for the PDSCH, whichever occurs earlier. </a:t>
            </a:r>
          </a:p>
          <a:p>
            <a:pPr marL="742950" lvl="1" indent="-285750">
              <a:buFont typeface="Arial" panose="020B0604020202020204" pitchFamily="34" charset="0"/>
              <a:buChar char="•"/>
            </a:pPr>
            <a:r>
              <a:rPr lang="en-US" sz="1600" b="0" i="1" dirty="0" smtClean="0">
                <a:solidFill>
                  <a:schemeClr val="dk1"/>
                </a:solidFill>
                <a:latin typeface="Times New Roman" panose="02020603050405020304" pitchFamily="18" charset="0"/>
                <a:ea typeface="Arial"/>
                <a:cs typeface="Times New Roman" panose="02020603050405020304" pitchFamily="18" charset="0"/>
                <a:sym typeface="Arial"/>
              </a:rPr>
              <a:t>If </a:t>
            </a:r>
            <a:r>
              <a:rPr lang="en-US" sz="1600" b="0" i="1" dirty="0">
                <a:solidFill>
                  <a:schemeClr val="dk1"/>
                </a:solidFill>
                <a:latin typeface="Times New Roman" panose="02020603050405020304" pitchFamily="18" charset="0"/>
                <a:ea typeface="Arial"/>
                <a:cs typeface="Times New Roman" panose="02020603050405020304" pitchFamily="18" charset="0"/>
                <a:sym typeface="Arial"/>
              </a:rPr>
              <a:t>the CO has a unicast PDSCH, but doesn’t have any unicast PDSCH transmitted over all the resources allocated for that PDSCH, then, the duration of the first transmission burst by the </a:t>
            </a:r>
            <a:r>
              <a:rPr lang="en-US" sz="1600" b="0" i="1" dirty="0" err="1">
                <a:solidFill>
                  <a:schemeClr val="dk1"/>
                </a:solidFill>
                <a:latin typeface="Times New Roman" panose="02020603050405020304" pitchFamily="18" charset="0"/>
                <a:ea typeface="Arial"/>
                <a:cs typeface="Times New Roman" panose="02020603050405020304" pitchFamily="18" charset="0"/>
                <a:sym typeface="Arial"/>
              </a:rPr>
              <a:t>gNB</a:t>
            </a:r>
            <a:r>
              <a:rPr lang="en-US" sz="1600" b="0" i="1" dirty="0">
                <a:solidFill>
                  <a:schemeClr val="dk1"/>
                </a:solidFill>
                <a:latin typeface="Times New Roman" panose="02020603050405020304" pitchFamily="18" charset="0"/>
                <a:ea typeface="Arial"/>
                <a:cs typeface="Times New Roman" panose="02020603050405020304" pitchFamily="18" charset="0"/>
                <a:sym typeface="Arial"/>
              </a:rPr>
              <a:t> within the CO that contains unicast PDSCH(s) is the reference duration for CWS adjustment.</a:t>
            </a:r>
          </a:p>
          <a:p>
            <a:pPr marL="0" lvl="0" indent="0"/>
            <a:endParaRPr lang="en-US" sz="1600" b="0" dirty="0">
              <a:solidFill>
                <a:schemeClr val="dk1"/>
              </a:solidFill>
              <a:latin typeface="Times New Roman" panose="02020603050405020304" pitchFamily="18" charset="0"/>
              <a:ea typeface="Arial"/>
              <a:cs typeface="Times New Roman" panose="02020603050405020304" pitchFamily="18" charset="0"/>
              <a:sym typeface="Arial"/>
            </a:endParaRPr>
          </a:p>
          <a:p>
            <a:pPr marL="0" lvl="0" indent="0"/>
            <a:r>
              <a:rPr lang="en-US" sz="1600" dirty="0">
                <a:solidFill>
                  <a:schemeClr val="dk1"/>
                </a:solidFill>
                <a:latin typeface="Times New Roman" panose="02020603050405020304" pitchFamily="18" charset="0"/>
                <a:ea typeface="Arial"/>
                <a:cs typeface="Times New Roman" panose="02020603050405020304" pitchFamily="18" charset="0"/>
                <a:sym typeface="Arial"/>
              </a:rPr>
              <a:t>Agreement:</a:t>
            </a:r>
          </a:p>
          <a:p>
            <a:pPr marL="0" lvl="0" indent="0"/>
            <a:r>
              <a:rPr lang="en-US" sz="1600" b="0" i="1" dirty="0">
                <a:solidFill>
                  <a:schemeClr val="dk1"/>
                </a:solidFill>
                <a:latin typeface="Times New Roman" panose="02020603050405020304" pitchFamily="18" charset="0"/>
                <a:ea typeface="Arial"/>
                <a:cs typeface="Times New Roman" panose="02020603050405020304" pitchFamily="18" charset="0"/>
                <a:sym typeface="Arial"/>
              </a:rPr>
              <a:t>For a UE initiated channel occupancy the reference duration for CWS adjustment is defined as follows.</a:t>
            </a:r>
          </a:p>
          <a:p>
            <a:pPr marL="285750" lvl="0" indent="-285750">
              <a:buFont typeface="Arial" panose="020B0604020202020204" pitchFamily="34" charset="0"/>
              <a:buChar char="•"/>
            </a:pPr>
            <a:r>
              <a:rPr lang="en-US" sz="1600" b="0" i="1" dirty="0" smtClean="0">
                <a:solidFill>
                  <a:schemeClr val="dk1"/>
                </a:solidFill>
                <a:latin typeface="Times New Roman" panose="02020603050405020304" pitchFamily="18" charset="0"/>
                <a:ea typeface="Arial"/>
                <a:cs typeface="Times New Roman" panose="02020603050405020304" pitchFamily="18" charset="0"/>
                <a:sym typeface="Arial"/>
              </a:rPr>
              <a:t>For </a:t>
            </a:r>
            <a:r>
              <a:rPr lang="en-US" sz="1600" b="0" i="1" dirty="0">
                <a:solidFill>
                  <a:schemeClr val="dk1"/>
                </a:solidFill>
                <a:latin typeface="Times New Roman" panose="02020603050405020304" pitchFamily="18" charset="0"/>
                <a:ea typeface="Arial"/>
                <a:cs typeface="Times New Roman" panose="02020603050405020304" pitchFamily="18" charset="0"/>
                <a:sym typeface="Arial"/>
              </a:rPr>
              <a:t>a CO with PUSCH(s) and for each set of LBT bandwidths for which a single contention window is maintained, the reference duration for CWS adjustment is from the beginning of the CO until the end of the first slot where at least one PUSCH is transmitted over all the resources allocated for the PUSCH, or until the end of the first transmission burst by the UE that contains PUSCH(s) transmitted over all the resources allocated for the PUSCH, whichever occurs earlier. </a:t>
            </a:r>
          </a:p>
          <a:p>
            <a:pPr marL="742950" lvl="1" indent="-285750">
              <a:buFont typeface="Arial" panose="020B0604020202020204" pitchFamily="34" charset="0"/>
              <a:buChar char="•"/>
            </a:pPr>
            <a:r>
              <a:rPr lang="en-US" sz="1600" b="0" i="1" dirty="0" smtClean="0">
                <a:solidFill>
                  <a:schemeClr val="dk1"/>
                </a:solidFill>
                <a:latin typeface="Times New Roman" panose="02020603050405020304" pitchFamily="18" charset="0"/>
                <a:ea typeface="Arial"/>
                <a:cs typeface="Times New Roman" panose="02020603050405020304" pitchFamily="18" charset="0"/>
                <a:sym typeface="Arial"/>
              </a:rPr>
              <a:t>If </a:t>
            </a:r>
            <a:r>
              <a:rPr lang="en-US" sz="1600" b="0" i="1" dirty="0">
                <a:solidFill>
                  <a:schemeClr val="dk1"/>
                </a:solidFill>
                <a:latin typeface="Times New Roman" panose="02020603050405020304" pitchFamily="18" charset="0"/>
                <a:ea typeface="Arial"/>
                <a:cs typeface="Times New Roman" panose="02020603050405020304" pitchFamily="18" charset="0"/>
                <a:sym typeface="Arial"/>
              </a:rPr>
              <a:t>the CO has a PUSCH, but doesn’t have any PUSCH transmitted over all the resources allocated for that PUSCH, then, the duration of the first transmission burst by the UE within the CO that contains PUSCH(s) is the reference duration for CWS adjustment</a:t>
            </a:r>
            <a:r>
              <a:rPr lang="en-US" sz="1600" b="0" i="1" dirty="0" smtClean="0">
                <a:solidFill>
                  <a:schemeClr val="dk1"/>
                </a:solidFill>
                <a:latin typeface="Times New Roman" panose="02020603050405020304" pitchFamily="18" charset="0"/>
                <a:ea typeface="Arial"/>
                <a:cs typeface="Times New Roman" panose="02020603050405020304" pitchFamily="18" charset="0"/>
                <a:sym typeface="Arial"/>
              </a:rPr>
              <a:t>.</a:t>
            </a:r>
            <a:endParaRPr lang="en-US" sz="1800" b="0" i="1" dirty="0" smtClean="0">
              <a:solidFill>
                <a:schemeClr val="dk1"/>
              </a:solidFill>
              <a:latin typeface="Times New Roman" panose="02020603050405020304" pitchFamily="18" charset="0"/>
              <a:ea typeface="Arial"/>
              <a:cs typeface="Times New Roman" panose="02020603050405020304" pitchFamily="18" charset="0"/>
              <a:sym typeface="Arial"/>
            </a:endParaRPr>
          </a:p>
          <a:p>
            <a:pPr marL="0" lvl="0" indent="0"/>
            <a:endParaRPr lang="en-US" sz="1800" b="0" dirty="0">
              <a:solidFill>
                <a:schemeClr val="dk1"/>
              </a:solidFill>
              <a:latin typeface="Times New Roman" panose="02020603050405020304" pitchFamily="18" charset="0"/>
              <a:ea typeface="Arial"/>
              <a:cs typeface="Times New Roman" panose="02020603050405020304" pitchFamily="18" charset="0"/>
              <a:sym typeface="Arial"/>
            </a:endParaRPr>
          </a:p>
          <a:p>
            <a:pPr marL="0" lvl="0" indent="0"/>
            <a:r>
              <a:rPr lang="en-US" sz="1600" b="0" dirty="0" smtClean="0">
                <a:solidFill>
                  <a:schemeClr val="dk1"/>
                </a:solidFill>
                <a:latin typeface="Times New Roman" panose="02020603050405020304" pitchFamily="18" charset="0"/>
                <a:ea typeface="Arial"/>
                <a:cs typeface="Times New Roman" panose="02020603050405020304" pitchFamily="18" charset="0"/>
                <a:sym typeface="Arial"/>
              </a:rPr>
              <a:t> </a:t>
            </a:r>
          </a:p>
          <a:p>
            <a:pPr marL="285750" lvl="0" indent="-285750">
              <a:spcBef>
                <a:spcPts val="0"/>
              </a:spcBef>
              <a:buFont typeface="Arial" panose="020B0604020202020204" pitchFamily="34" charset="0"/>
              <a:buChar char="•"/>
            </a:pPr>
            <a:endParaRPr lang="en-US" sz="1800" b="0" dirty="0">
              <a:solidFill>
                <a:schemeClr val="dk1"/>
              </a:solidFill>
              <a:latin typeface="Times New Roman" panose="02020603050405020304" pitchFamily="18" charset="0"/>
              <a:ea typeface="Arial"/>
              <a:cs typeface="Times New Roman" panose="02020603050405020304" pitchFamily="18" charset="0"/>
              <a:sym typeface="Arial"/>
            </a:endParaRPr>
          </a:p>
          <a:p>
            <a:pPr marL="0" lvl="0" indent="0">
              <a:spcBef>
                <a:spcPts val="0"/>
              </a:spcBef>
            </a:pPr>
            <a:endParaRPr lang="en-US" sz="1800" b="0" dirty="0" smtClean="0">
              <a:solidFill>
                <a:schemeClr val="dk1"/>
              </a:solidFill>
              <a:latin typeface="Times New Roman" panose="02020603050405020304" pitchFamily="18" charset="0"/>
              <a:ea typeface="Arial"/>
              <a:cs typeface="Times New Roman" panose="02020603050405020304" pitchFamily="18" charset="0"/>
              <a:sym typeface="Arial"/>
            </a:endParaRPr>
          </a:p>
          <a:p>
            <a:pPr marL="0" lvl="0" indent="0">
              <a:spcBef>
                <a:spcPts val="0"/>
              </a:spcBef>
            </a:pPr>
            <a:endParaRPr lang="en-US" sz="1800" b="0" dirty="0" smtClean="0">
              <a:latin typeface="Times New Roman" panose="02020603050405020304" pitchFamily="18" charset="0"/>
              <a:ea typeface="Arial"/>
              <a:cs typeface="Times New Roman" panose="02020603050405020304" pitchFamily="18" charset="0"/>
              <a:sym typeface="Arial"/>
            </a:endParaRPr>
          </a:p>
          <a:p>
            <a:pPr marL="584200" indent="-457200">
              <a:spcBef>
                <a:spcPts val="0"/>
              </a:spcBef>
              <a:buClr>
                <a:schemeClr val="dk1"/>
              </a:buClr>
              <a:buSzPct val="100000"/>
              <a:buFont typeface="+mj-lt"/>
              <a:buAutoNum type="arabicPeriod"/>
            </a:pPr>
            <a:endParaRPr lang="en-US" sz="1800" b="0" dirty="0" smtClean="0">
              <a:latin typeface="Times New Roman" panose="02020603050405020304" pitchFamily="18" charset="0"/>
              <a:ea typeface="Arial"/>
              <a:cs typeface="Times New Roman" panose="02020603050405020304" pitchFamily="18" charset="0"/>
              <a:sym typeface="Arial"/>
            </a:endParaRPr>
          </a:p>
          <a:p>
            <a:pPr marL="584200" indent="-457200">
              <a:spcBef>
                <a:spcPts val="0"/>
              </a:spcBef>
              <a:buClr>
                <a:schemeClr val="dk1"/>
              </a:buClr>
              <a:buSzPct val="100000"/>
              <a:buFont typeface="+mj-lt"/>
              <a:buAutoNum type="arabicPeriod"/>
            </a:pPr>
            <a:endParaRPr lang="en-US" sz="1800" b="0" dirty="0" smtClean="0">
              <a:latin typeface="Times New Roman" panose="02020603050405020304" pitchFamily="18" charset="0"/>
              <a:ea typeface="Arial"/>
              <a:cs typeface="Times New Roman" panose="02020603050405020304" pitchFamily="18" charset="0"/>
              <a:sym typeface="Arial"/>
            </a:endParaRPr>
          </a:p>
          <a:p>
            <a:pPr marL="584200" indent="-457200">
              <a:spcBef>
                <a:spcPts val="0"/>
              </a:spcBef>
              <a:buClr>
                <a:schemeClr val="dk1"/>
              </a:buClr>
              <a:buSzPct val="100000"/>
              <a:buFont typeface="+mj-lt"/>
              <a:buAutoNum type="arabicPeriod"/>
            </a:pPr>
            <a:endParaRPr lang="en-US" sz="1800" b="0" dirty="0" smtClean="0">
              <a:latin typeface="Times New Roman" panose="02020603050405020304" pitchFamily="18" charset="0"/>
              <a:ea typeface="Arial"/>
              <a:cs typeface="Times New Roman" panose="02020603050405020304" pitchFamily="18" charset="0"/>
              <a:sym typeface="Arial"/>
            </a:endParaRPr>
          </a:p>
          <a:p>
            <a:pPr marL="127000" indent="0">
              <a:spcBef>
                <a:spcPts val="0"/>
              </a:spcBef>
              <a:buClr>
                <a:schemeClr val="dk1"/>
              </a:buClr>
              <a:buSzPct val="100000"/>
            </a:pPr>
            <a:endParaRPr lang="en-US" sz="1800" b="0" dirty="0" smtClean="0">
              <a:latin typeface="Times New Roman" panose="02020603050405020304" pitchFamily="18" charset="0"/>
              <a:ea typeface="Arial"/>
              <a:cs typeface="Times New Roman" panose="02020603050405020304" pitchFamily="18" charset="0"/>
              <a:sym typeface="Arial"/>
            </a:endParaRPr>
          </a:p>
          <a:p>
            <a:pPr marL="584200" indent="-457200">
              <a:spcBef>
                <a:spcPts val="0"/>
              </a:spcBef>
              <a:buClr>
                <a:schemeClr val="dk1"/>
              </a:buClr>
              <a:buSzPct val="100000"/>
              <a:buFont typeface="+mj-lt"/>
              <a:buAutoNum type="arabicPeriod"/>
            </a:pPr>
            <a:endParaRPr sz="1800" dirty="0">
              <a:latin typeface="Times New Roman" panose="02020603050405020304" pitchFamily="18" charset="0"/>
              <a:ea typeface="Arial"/>
              <a:cs typeface="Times New Roman" panose="02020603050405020304" pitchFamily="18" charset="0"/>
              <a:sym typeface="Arial"/>
            </a:endParaRPr>
          </a:p>
          <a:p>
            <a:pPr marL="0" marR="0" lvl="0" indent="0" algn="l" rtl="0">
              <a:lnSpc>
                <a:spcPct val="100000"/>
              </a:lnSpc>
              <a:spcBef>
                <a:spcPts val="0"/>
              </a:spcBef>
              <a:spcAft>
                <a:spcPts val="0"/>
              </a:spcAft>
              <a:buNone/>
            </a:pPr>
            <a:endParaRPr sz="1600" dirty="0">
              <a:solidFill>
                <a:schemeClr val="dk1"/>
              </a:solidFill>
              <a:latin typeface="Arial"/>
              <a:ea typeface="Arial"/>
              <a:cs typeface="Arial"/>
              <a:sym typeface="Arial"/>
            </a:endParaRPr>
          </a:p>
          <a:p>
            <a:pPr marL="0" marR="0" lvl="0" indent="0" algn="l" rtl="0">
              <a:spcBef>
                <a:spcPts val="600"/>
              </a:spcBef>
              <a:spcAft>
                <a:spcPts val="0"/>
              </a:spcAft>
              <a:buNone/>
            </a:pPr>
            <a:endParaRPr sz="1600" b="0" dirty="0">
              <a:solidFill>
                <a:schemeClr val="dk1"/>
              </a:solidFill>
              <a:latin typeface="Arial"/>
              <a:ea typeface="Arial"/>
              <a:cs typeface="Arial"/>
              <a:sym typeface="Arial"/>
            </a:endParaRPr>
          </a:p>
          <a:p>
            <a:pPr marL="0" marR="0" lvl="0" indent="0" algn="l" rtl="0">
              <a:spcBef>
                <a:spcPts val="600"/>
              </a:spcBef>
              <a:spcAft>
                <a:spcPts val="0"/>
              </a:spcAft>
              <a:buNone/>
            </a:pPr>
            <a:endParaRPr sz="1600" b="0" dirty="0"/>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6</a:t>
            </a:fld>
            <a:endParaRPr sz="1200">
              <a:solidFill>
                <a:srgbClr val="000000"/>
              </a:solidFill>
              <a:latin typeface="Times New Roman"/>
              <a:ea typeface="Times New Roman"/>
              <a:cs typeface="Times New Roman"/>
              <a:sym typeface="Times New Roman"/>
            </a:endParaRPr>
          </a:p>
        </p:txBody>
      </p:sp>
      <p:sp>
        <p:nvSpPr>
          <p:cNvPr id="118" name="Shape 118"/>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lvl="0"/>
            <a:r>
              <a:rPr lang="en-US" smtClean="0"/>
              <a:t>May 2019</a:t>
            </a:r>
            <a:endParaRPr lang="en-US" dirty="0"/>
          </a:p>
        </p:txBody>
      </p:sp>
    </p:spTree>
    <p:extLst>
      <p:ext uri="{BB962C8B-B14F-4D97-AF65-F5344CB8AC3E}">
        <p14:creationId xmlns:p14="http://schemas.microsoft.com/office/powerpoint/2010/main" val="4544702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609600"/>
          </a:xfrm>
          <a:prstGeom prst="rect">
            <a:avLst/>
          </a:prstGeom>
          <a:noFill/>
          <a:ln>
            <a:noFill/>
          </a:ln>
        </p:spPr>
        <p:txBody>
          <a:bodyPr spcFirstLastPara="1" wrap="square" lIns="92150" tIns="46075" rIns="92150" bIns="46075" anchor="ctr" anchorCtr="0">
            <a:noAutofit/>
          </a:bodyPr>
          <a:lstStyle/>
          <a:p>
            <a:pPr lvl="0"/>
            <a:r>
              <a:rPr lang="en-US" sz="2400" dirty="0" smtClean="0"/>
              <a:t>Agreements made in RAN1#98 on CW adaptation (2)</a:t>
            </a:r>
            <a:endParaRPr lang="en-US" sz="2400" dirty="0"/>
          </a:p>
        </p:txBody>
      </p:sp>
      <p:sp>
        <p:nvSpPr>
          <p:cNvPr id="116" name="Shape 116"/>
          <p:cNvSpPr txBox="1">
            <a:spLocks noGrp="1"/>
          </p:cNvSpPr>
          <p:nvPr>
            <p:ph type="body" idx="1"/>
          </p:nvPr>
        </p:nvSpPr>
        <p:spPr>
          <a:xfrm>
            <a:off x="381000" y="1066800"/>
            <a:ext cx="11104525" cy="5410200"/>
          </a:xfrm>
          <a:prstGeom prst="rect">
            <a:avLst/>
          </a:prstGeom>
          <a:noFill/>
          <a:ln>
            <a:noFill/>
          </a:ln>
        </p:spPr>
        <p:txBody>
          <a:bodyPr spcFirstLastPara="1" wrap="square" lIns="92150" tIns="46075" rIns="92150" bIns="46075" anchor="t" anchorCtr="0">
            <a:noAutofit/>
          </a:bodyPr>
          <a:lstStyle/>
          <a:p>
            <a:pPr marL="0" lvl="0" indent="0"/>
            <a:r>
              <a:rPr lang="en-US" sz="1600" dirty="0" smtClean="0">
                <a:solidFill>
                  <a:schemeClr val="dk1"/>
                </a:solidFill>
                <a:latin typeface="Times New Roman" panose="02020603050405020304" pitchFamily="18" charset="0"/>
                <a:ea typeface="Arial"/>
                <a:cs typeface="Times New Roman" panose="02020603050405020304" pitchFamily="18" charset="0"/>
                <a:sym typeface="Arial"/>
              </a:rPr>
              <a:t>Agreement</a:t>
            </a:r>
            <a:r>
              <a:rPr lang="en-US" sz="1600" dirty="0">
                <a:solidFill>
                  <a:schemeClr val="dk1"/>
                </a:solidFill>
                <a:latin typeface="Times New Roman" panose="02020603050405020304" pitchFamily="18" charset="0"/>
                <a:ea typeface="Arial"/>
                <a:cs typeface="Times New Roman" panose="02020603050405020304" pitchFamily="18" charset="0"/>
                <a:sym typeface="Arial"/>
              </a:rPr>
              <a:t>:</a:t>
            </a:r>
          </a:p>
          <a:p>
            <a:pPr marL="0" lvl="0" indent="0"/>
            <a:r>
              <a:rPr lang="en-US" sz="1600" b="0" i="1" dirty="0">
                <a:solidFill>
                  <a:schemeClr val="dk1"/>
                </a:solidFill>
                <a:latin typeface="Times New Roman" panose="02020603050405020304" pitchFamily="18" charset="0"/>
                <a:ea typeface="Arial"/>
                <a:cs typeface="Times New Roman" panose="02020603050405020304" pitchFamily="18" charset="0"/>
                <a:sym typeface="Arial"/>
              </a:rPr>
              <a:t>For a </a:t>
            </a:r>
            <a:r>
              <a:rPr lang="en-US" sz="1600" b="0" i="1" dirty="0" err="1">
                <a:solidFill>
                  <a:schemeClr val="dk1"/>
                </a:solidFill>
                <a:latin typeface="Times New Roman" panose="02020603050405020304" pitchFamily="18" charset="0"/>
                <a:ea typeface="Arial"/>
                <a:cs typeface="Times New Roman" panose="02020603050405020304" pitchFamily="18" charset="0"/>
                <a:sym typeface="Arial"/>
              </a:rPr>
              <a:t>gNB</a:t>
            </a:r>
            <a:r>
              <a:rPr lang="en-US" sz="1600" b="0" i="1" dirty="0">
                <a:solidFill>
                  <a:schemeClr val="dk1"/>
                </a:solidFill>
                <a:latin typeface="Times New Roman" panose="02020603050405020304" pitchFamily="18" charset="0"/>
                <a:ea typeface="Arial"/>
                <a:cs typeface="Times New Roman" panose="02020603050405020304" pitchFamily="18" charset="0"/>
                <a:sym typeface="Arial"/>
              </a:rPr>
              <a:t> initiated channel occupancy, for a DL burst without unicast PDSCH and with one or multiple UL grants, and for each set of LBT bandwidths for which a single contention window is maintained, CWS adjustment is based on the success or failure (FFS: CB, CBG, or TB) of reception of PUSCH transmissions in the granted resources</a:t>
            </a:r>
          </a:p>
          <a:p>
            <a:pPr marL="285750" lvl="0" indent="-285750">
              <a:buFont typeface="Arial" panose="020B0604020202020204" pitchFamily="34" charset="0"/>
              <a:buChar char="•"/>
            </a:pPr>
            <a:r>
              <a:rPr lang="en-US" sz="1600" b="0" i="1" dirty="0" smtClean="0">
                <a:solidFill>
                  <a:schemeClr val="dk1"/>
                </a:solidFill>
                <a:latin typeface="Times New Roman" panose="02020603050405020304" pitchFamily="18" charset="0"/>
                <a:ea typeface="Arial"/>
                <a:cs typeface="Times New Roman" panose="02020603050405020304" pitchFamily="18" charset="0"/>
                <a:sym typeface="Arial"/>
              </a:rPr>
              <a:t>FFS</a:t>
            </a:r>
            <a:r>
              <a:rPr lang="en-US" sz="1600" b="0" i="1" dirty="0">
                <a:solidFill>
                  <a:schemeClr val="dk1"/>
                </a:solidFill>
                <a:latin typeface="Times New Roman" panose="02020603050405020304" pitchFamily="18" charset="0"/>
                <a:ea typeface="Arial"/>
                <a:cs typeface="Times New Roman" panose="02020603050405020304" pitchFamily="18" charset="0"/>
                <a:sym typeface="Arial"/>
              </a:rPr>
              <a:t>: Details of CWS adjustment based on the reception of a successful transmission</a:t>
            </a:r>
          </a:p>
          <a:p>
            <a:pPr marL="285750" lvl="0" indent="-285750">
              <a:buFont typeface="Arial" panose="020B0604020202020204" pitchFamily="34" charset="0"/>
              <a:buChar char="•"/>
            </a:pPr>
            <a:r>
              <a:rPr lang="en-US" sz="1600" b="0" i="1" dirty="0" smtClean="0">
                <a:solidFill>
                  <a:schemeClr val="dk1"/>
                </a:solidFill>
                <a:latin typeface="Times New Roman" panose="02020603050405020304" pitchFamily="18" charset="0"/>
                <a:ea typeface="Arial"/>
                <a:cs typeface="Times New Roman" panose="02020603050405020304" pitchFamily="18" charset="0"/>
                <a:sym typeface="Arial"/>
              </a:rPr>
              <a:t>FFS</a:t>
            </a:r>
            <a:r>
              <a:rPr lang="en-US" sz="1600" b="0" i="1" dirty="0">
                <a:solidFill>
                  <a:schemeClr val="dk1"/>
                </a:solidFill>
                <a:latin typeface="Times New Roman" panose="02020603050405020304" pitchFamily="18" charset="0"/>
                <a:ea typeface="Arial"/>
                <a:cs typeface="Times New Roman" panose="02020603050405020304" pitchFamily="18" charset="0"/>
                <a:sym typeface="Arial"/>
              </a:rPr>
              <a:t>: Handling of PUCCH/PRACH/SRS and PUSCH without UL-SCH</a:t>
            </a:r>
          </a:p>
          <a:p>
            <a:pPr marL="285750" lvl="0" indent="-285750">
              <a:buFont typeface="Arial" panose="020B0604020202020204" pitchFamily="34" charset="0"/>
              <a:buChar char="•"/>
            </a:pPr>
            <a:endParaRPr lang="en-US" sz="1800" b="0" dirty="0" smtClean="0">
              <a:solidFill>
                <a:schemeClr val="dk1"/>
              </a:solidFill>
              <a:latin typeface="Times New Roman" panose="02020603050405020304" pitchFamily="18" charset="0"/>
              <a:ea typeface="Arial"/>
              <a:cs typeface="Times New Roman" panose="02020603050405020304" pitchFamily="18" charset="0"/>
              <a:sym typeface="Arial"/>
            </a:endParaRPr>
          </a:p>
          <a:p>
            <a:pPr marL="0" lvl="0" indent="0"/>
            <a:endParaRPr lang="en-US" sz="1800" b="0" dirty="0">
              <a:solidFill>
                <a:schemeClr val="dk1"/>
              </a:solidFill>
              <a:latin typeface="Times New Roman" panose="02020603050405020304" pitchFamily="18" charset="0"/>
              <a:ea typeface="Arial"/>
              <a:cs typeface="Times New Roman" panose="02020603050405020304" pitchFamily="18" charset="0"/>
              <a:sym typeface="Arial"/>
            </a:endParaRPr>
          </a:p>
          <a:p>
            <a:pPr marL="0" lvl="0" indent="0"/>
            <a:r>
              <a:rPr lang="en-US" sz="1600" b="0" dirty="0" smtClean="0">
                <a:solidFill>
                  <a:schemeClr val="dk1"/>
                </a:solidFill>
                <a:latin typeface="Times New Roman" panose="02020603050405020304" pitchFamily="18" charset="0"/>
                <a:ea typeface="Arial"/>
                <a:cs typeface="Times New Roman" panose="02020603050405020304" pitchFamily="18" charset="0"/>
                <a:sym typeface="Arial"/>
              </a:rPr>
              <a:t> </a:t>
            </a:r>
          </a:p>
          <a:p>
            <a:pPr marL="285750" lvl="0" indent="-285750">
              <a:spcBef>
                <a:spcPts val="0"/>
              </a:spcBef>
              <a:buFont typeface="Arial" panose="020B0604020202020204" pitchFamily="34" charset="0"/>
              <a:buChar char="•"/>
            </a:pPr>
            <a:endParaRPr lang="en-US" sz="1800" b="0" dirty="0">
              <a:solidFill>
                <a:schemeClr val="dk1"/>
              </a:solidFill>
              <a:latin typeface="Times New Roman" panose="02020603050405020304" pitchFamily="18" charset="0"/>
              <a:ea typeface="Arial"/>
              <a:cs typeface="Times New Roman" panose="02020603050405020304" pitchFamily="18" charset="0"/>
              <a:sym typeface="Arial"/>
            </a:endParaRPr>
          </a:p>
          <a:p>
            <a:pPr marL="0" lvl="0" indent="0">
              <a:spcBef>
                <a:spcPts val="0"/>
              </a:spcBef>
            </a:pPr>
            <a:endParaRPr lang="en-US" sz="1800" b="0" dirty="0" smtClean="0">
              <a:solidFill>
                <a:schemeClr val="dk1"/>
              </a:solidFill>
              <a:latin typeface="Times New Roman" panose="02020603050405020304" pitchFamily="18" charset="0"/>
              <a:ea typeface="Arial"/>
              <a:cs typeface="Times New Roman" panose="02020603050405020304" pitchFamily="18" charset="0"/>
              <a:sym typeface="Arial"/>
            </a:endParaRPr>
          </a:p>
          <a:p>
            <a:pPr marL="0" lvl="0" indent="0">
              <a:spcBef>
                <a:spcPts val="0"/>
              </a:spcBef>
            </a:pPr>
            <a:endParaRPr lang="en-US" sz="1800" b="0" dirty="0" smtClean="0">
              <a:latin typeface="Times New Roman" panose="02020603050405020304" pitchFamily="18" charset="0"/>
              <a:ea typeface="Arial"/>
              <a:cs typeface="Times New Roman" panose="02020603050405020304" pitchFamily="18" charset="0"/>
              <a:sym typeface="Arial"/>
            </a:endParaRPr>
          </a:p>
          <a:p>
            <a:pPr marL="584200" indent="-457200">
              <a:spcBef>
                <a:spcPts val="0"/>
              </a:spcBef>
              <a:buClr>
                <a:schemeClr val="dk1"/>
              </a:buClr>
              <a:buSzPct val="100000"/>
              <a:buFont typeface="+mj-lt"/>
              <a:buAutoNum type="arabicPeriod"/>
            </a:pPr>
            <a:endParaRPr lang="en-US" sz="1800" b="0" dirty="0" smtClean="0">
              <a:latin typeface="Times New Roman" panose="02020603050405020304" pitchFamily="18" charset="0"/>
              <a:ea typeface="Arial"/>
              <a:cs typeface="Times New Roman" panose="02020603050405020304" pitchFamily="18" charset="0"/>
              <a:sym typeface="Arial"/>
            </a:endParaRPr>
          </a:p>
          <a:p>
            <a:pPr marL="584200" indent="-457200">
              <a:spcBef>
                <a:spcPts val="0"/>
              </a:spcBef>
              <a:buClr>
                <a:schemeClr val="dk1"/>
              </a:buClr>
              <a:buSzPct val="100000"/>
              <a:buFont typeface="+mj-lt"/>
              <a:buAutoNum type="arabicPeriod"/>
            </a:pPr>
            <a:endParaRPr lang="en-US" sz="1800" b="0" dirty="0" smtClean="0">
              <a:latin typeface="Times New Roman" panose="02020603050405020304" pitchFamily="18" charset="0"/>
              <a:ea typeface="Arial"/>
              <a:cs typeface="Times New Roman" panose="02020603050405020304" pitchFamily="18" charset="0"/>
              <a:sym typeface="Arial"/>
            </a:endParaRPr>
          </a:p>
          <a:p>
            <a:pPr marL="584200" indent="-457200">
              <a:spcBef>
                <a:spcPts val="0"/>
              </a:spcBef>
              <a:buClr>
                <a:schemeClr val="dk1"/>
              </a:buClr>
              <a:buSzPct val="100000"/>
              <a:buFont typeface="+mj-lt"/>
              <a:buAutoNum type="arabicPeriod"/>
            </a:pPr>
            <a:endParaRPr lang="en-US" sz="1800" b="0" dirty="0" smtClean="0">
              <a:latin typeface="Times New Roman" panose="02020603050405020304" pitchFamily="18" charset="0"/>
              <a:ea typeface="Arial"/>
              <a:cs typeface="Times New Roman" panose="02020603050405020304" pitchFamily="18" charset="0"/>
              <a:sym typeface="Arial"/>
            </a:endParaRPr>
          </a:p>
          <a:p>
            <a:pPr marL="127000" indent="0">
              <a:spcBef>
                <a:spcPts val="0"/>
              </a:spcBef>
              <a:buClr>
                <a:schemeClr val="dk1"/>
              </a:buClr>
              <a:buSzPct val="100000"/>
            </a:pPr>
            <a:endParaRPr lang="en-US" sz="1800" b="0" dirty="0" smtClean="0">
              <a:latin typeface="Times New Roman" panose="02020603050405020304" pitchFamily="18" charset="0"/>
              <a:ea typeface="Arial"/>
              <a:cs typeface="Times New Roman" panose="02020603050405020304" pitchFamily="18" charset="0"/>
              <a:sym typeface="Arial"/>
            </a:endParaRPr>
          </a:p>
          <a:p>
            <a:pPr marL="584200" indent="-457200">
              <a:spcBef>
                <a:spcPts val="0"/>
              </a:spcBef>
              <a:buClr>
                <a:schemeClr val="dk1"/>
              </a:buClr>
              <a:buSzPct val="100000"/>
              <a:buFont typeface="+mj-lt"/>
              <a:buAutoNum type="arabicPeriod"/>
            </a:pPr>
            <a:endParaRPr sz="1800" dirty="0">
              <a:latin typeface="Times New Roman" panose="02020603050405020304" pitchFamily="18" charset="0"/>
              <a:ea typeface="Arial"/>
              <a:cs typeface="Times New Roman" panose="02020603050405020304" pitchFamily="18" charset="0"/>
              <a:sym typeface="Arial"/>
            </a:endParaRPr>
          </a:p>
          <a:p>
            <a:pPr marL="0" marR="0" lvl="0" indent="0" algn="l" rtl="0">
              <a:lnSpc>
                <a:spcPct val="100000"/>
              </a:lnSpc>
              <a:spcBef>
                <a:spcPts val="0"/>
              </a:spcBef>
              <a:spcAft>
                <a:spcPts val="0"/>
              </a:spcAft>
              <a:buNone/>
            </a:pPr>
            <a:endParaRPr sz="1600" dirty="0">
              <a:solidFill>
                <a:schemeClr val="dk1"/>
              </a:solidFill>
              <a:latin typeface="Arial"/>
              <a:ea typeface="Arial"/>
              <a:cs typeface="Arial"/>
              <a:sym typeface="Arial"/>
            </a:endParaRPr>
          </a:p>
          <a:p>
            <a:pPr marL="0" marR="0" lvl="0" indent="0" algn="l" rtl="0">
              <a:spcBef>
                <a:spcPts val="600"/>
              </a:spcBef>
              <a:spcAft>
                <a:spcPts val="0"/>
              </a:spcAft>
              <a:buNone/>
            </a:pPr>
            <a:endParaRPr sz="1600" b="0" dirty="0">
              <a:solidFill>
                <a:schemeClr val="dk1"/>
              </a:solidFill>
              <a:latin typeface="Arial"/>
              <a:ea typeface="Arial"/>
              <a:cs typeface="Arial"/>
              <a:sym typeface="Arial"/>
            </a:endParaRPr>
          </a:p>
          <a:p>
            <a:pPr marL="0" marR="0" lvl="0" indent="0" algn="l" rtl="0">
              <a:spcBef>
                <a:spcPts val="600"/>
              </a:spcBef>
              <a:spcAft>
                <a:spcPts val="0"/>
              </a:spcAft>
              <a:buNone/>
            </a:pPr>
            <a:endParaRPr sz="1600" b="0" dirty="0"/>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7</a:t>
            </a:fld>
            <a:endParaRPr sz="1200">
              <a:solidFill>
                <a:srgbClr val="000000"/>
              </a:solidFill>
              <a:latin typeface="Times New Roman"/>
              <a:ea typeface="Times New Roman"/>
              <a:cs typeface="Times New Roman"/>
              <a:sym typeface="Times New Roman"/>
            </a:endParaRPr>
          </a:p>
        </p:txBody>
      </p:sp>
      <p:sp>
        <p:nvSpPr>
          <p:cNvPr id="118" name="Shape 118"/>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lvl="0"/>
            <a:r>
              <a:rPr lang="en-US" smtClean="0"/>
              <a:t>May 2019</a:t>
            </a:r>
            <a:endParaRPr lang="en-US" dirty="0"/>
          </a:p>
        </p:txBody>
      </p:sp>
    </p:spTree>
    <p:extLst>
      <p:ext uri="{BB962C8B-B14F-4D97-AF65-F5344CB8AC3E}">
        <p14:creationId xmlns:p14="http://schemas.microsoft.com/office/powerpoint/2010/main" val="271569309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10145</TotalTime>
  <Words>1151</Words>
  <Application>Microsoft Office PowerPoint</Application>
  <PresentationFormat>Custom</PresentationFormat>
  <Paragraphs>156</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3GPP RAN1 status on NR-Unlicensed</vt:lpstr>
      <vt:lpstr>Outline</vt:lpstr>
      <vt:lpstr>Contention Window adaptation mechanisms in NR-U</vt:lpstr>
      <vt:lpstr>LBT in the 16us gap after DL transmission and before UL transmission in a gNB-acquired COT in NR-U </vt:lpstr>
      <vt:lpstr>Other important unresolved topics</vt:lpstr>
      <vt:lpstr>Agreements made in RAN1#98 on CW adaptation (1)</vt:lpstr>
      <vt:lpstr>Agreements made in RAN1#98 on CW adaptation (2)</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 RAN1 status on LAA and NR-Unlicensed</dc:title>
  <dc:creator>Shubhodeep Adhikari</dc:creator>
  <cp:lastModifiedBy>BRCM</cp:lastModifiedBy>
  <cp:revision>349</cp:revision>
  <dcterms:modified xsi:type="dcterms:W3CDTF">2019-09-18T18:53:47Z</dcterms:modified>
</cp:coreProperties>
</file>