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319" r:id="rId2"/>
    <p:sldId id="292" r:id="rId3"/>
    <p:sldId id="332" r:id="rId4"/>
    <p:sldId id="340" r:id="rId5"/>
    <p:sldId id="322" r:id="rId6"/>
    <p:sldId id="331" r:id="rId7"/>
    <p:sldId id="338" r:id="rId8"/>
    <p:sldId id="326" r:id="rId9"/>
    <p:sldId id="334" r:id="rId10"/>
    <p:sldId id="333" r:id="rId11"/>
    <p:sldId id="335" r:id="rId12"/>
    <p:sldId id="339" r:id="rId13"/>
    <p:sldId id="293" r:id="rId14"/>
    <p:sldId id="341" r:id="rId15"/>
    <p:sldId id="342" r:id="rId16"/>
    <p:sldId id="337" r:id="rId17"/>
    <p:sldId id="327" r:id="rId18"/>
    <p:sldId id="328" r:id="rId19"/>
    <p:sldId id="330" r:id="rId20"/>
    <p:sldId id="32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2593" autoAdjust="0"/>
  </p:normalViewPr>
  <p:slideViewPr>
    <p:cSldViewPr>
      <p:cViewPr varScale="1">
        <p:scale>
          <a:sx n="55" d="100"/>
          <a:sy n="55" d="100"/>
        </p:scale>
        <p:origin x="979" y="43"/>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41" d="100"/>
          <a:sy n="41" d="100"/>
        </p:scale>
        <p:origin x="2338" y="5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lvl="0"/>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smtClean="0"/>
              <a:t>Alan Jauh (</a:t>
            </a:r>
            <a:r>
              <a:rPr lang="en-GB" altLang="ja-JP" dirty="0" err="1" smtClean="0"/>
              <a:t>Unisoc</a:t>
            </a:r>
            <a:r>
              <a:rPr lang="en-GB" altLang="ja-JP" dirty="0" smtClean="0"/>
              <a:t>)</a:t>
            </a:r>
            <a:endParaRPr lang="en-GB"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smtClean="0"/>
              <a:t>Alan Jauh (Unisoc)</a:t>
            </a:r>
            <a:endParaRPr lang="en-GB" altLang="ja-JP" dirty="0"/>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802.11-19/1678r0</a:t>
            </a:r>
          </a:p>
        </p:txBody>
      </p:sp>
      <p:sp>
        <p:nvSpPr>
          <p:cNvPr id="11" name="Date Placeholder 3"/>
          <p:cNvSpPr txBox="1">
            <a:spLocks/>
          </p:cNvSpPr>
          <p:nvPr userDrawn="1"/>
        </p:nvSpPr>
        <p:spPr bwMode="auto">
          <a:xfrm>
            <a:off x="684213" y="260648"/>
            <a:ext cx="1223492" cy="348952"/>
          </a:xfrm>
          <a:prstGeom prst="rect">
            <a:avLst/>
          </a:prstGeom>
          <a:noFill/>
          <a:ln w="9525">
            <a:noFill/>
            <a:round/>
            <a:headEnd/>
            <a:tailEnd/>
          </a:ln>
          <a:effectLst/>
        </p:spPr>
        <p:txBody>
          <a:bodyPr vert="horz" wrap="square" lIns="0" tIns="0" rIns="0" bIns="0" numCol="1" anchor="ctr" anchorCtr="1"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TW"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Sep</a:t>
            </a:r>
            <a:r>
              <a:rPr kumimoji="0" lang="zh-TW" alt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kumimoji="0" lang="en-US" altLang="zh-TW"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2019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graphicFrame>
        <p:nvGraphicFramePr>
          <p:cNvPr id="6" name="表格 5"/>
          <p:cNvGraphicFramePr>
            <a:graphicFrameLocks noGrp="1"/>
          </p:cNvGraphicFramePr>
          <p:nvPr>
            <p:extLst>
              <p:ext uri="{D42A27DB-BD31-4B8C-83A1-F6EECF244321}">
                <p14:modId xmlns:p14="http://schemas.microsoft.com/office/powerpoint/2010/main" val="1729738308"/>
              </p:ext>
            </p:extLst>
          </p:nvPr>
        </p:nvGraphicFramePr>
        <p:xfrm>
          <a:off x="598884" y="2564904"/>
          <a:ext cx="8005564" cy="3096342"/>
        </p:xfrm>
        <a:graphic>
          <a:graphicData uri="http://schemas.openxmlformats.org/drawingml/2006/table">
            <a:tbl>
              <a:tblPr>
                <a:tableStyleId>{5C22544A-7EE6-4342-B048-85BDC9FD1C3A}</a:tableStyleId>
              </a:tblPr>
              <a:tblGrid>
                <a:gridCol w="1812876"/>
                <a:gridCol w="1512168"/>
                <a:gridCol w="1584176"/>
                <a:gridCol w="1296144"/>
                <a:gridCol w="1800200"/>
              </a:tblGrid>
              <a:tr h="380938">
                <a:tc>
                  <a:txBody>
                    <a:bodyPr/>
                    <a:lstStyle/>
                    <a:p>
                      <a:pPr algn="l" fontAlgn="ctr"/>
                      <a:r>
                        <a:rPr lang="en-US" sz="1800" b="1" u="none" strike="noStrike" dirty="0">
                          <a:effectLst/>
                        </a:rPr>
                        <a:t>Name</a:t>
                      </a:r>
                      <a:endParaRPr lang="zh-CN" sz="1800" b="1"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800" b="1" u="none" strike="noStrike" dirty="0">
                          <a:effectLst/>
                        </a:rPr>
                        <a:t>Affiliations</a:t>
                      </a:r>
                      <a:endParaRPr lang="zh-CN" sz="1800" b="1"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800" b="1" u="none" strike="noStrike">
                          <a:effectLst/>
                        </a:rPr>
                        <a:t>Address</a:t>
                      </a:r>
                      <a:endParaRPr lang="zh-CN" sz="1800" b="1"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800" b="1" u="none" strike="noStrike">
                          <a:effectLst/>
                        </a:rPr>
                        <a:t>Phone</a:t>
                      </a:r>
                      <a:endParaRPr lang="zh-CN" sz="1800" b="1"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800" b="1" u="none" strike="noStrike" dirty="0">
                          <a:effectLst/>
                        </a:rPr>
                        <a:t>email</a:t>
                      </a:r>
                      <a:endParaRPr lang="zh-CN" sz="1800" b="1"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17685">
                <a:tc>
                  <a:txBody>
                    <a:bodyPr/>
                    <a:lstStyle/>
                    <a:p>
                      <a:pPr algn="l" fontAlgn="ctr"/>
                      <a:r>
                        <a:rPr lang="en-US" sz="1600" u="none" strike="noStrike">
                          <a:effectLst/>
                        </a:rPr>
                        <a:t>Alan Jauh</a:t>
                      </a:r>
                      <a:endParaRPr lang="zh-CN" sz="16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fontAlgn="ctr"/>
                      <a:r>
                        <a:rPr lang="en-US" sz="1800" u="none" strike="noStrike" dirty="0">
                          <a:effectLst/>
                        </a:rPr>
                        <a:t>Unisoc</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fontAlgn="ctr"/>
                      <a:r>
                        <a:rPr lang="en-US" sz="1200" u="none" strike="noStrike" dirty="0">
                          <a:effectLst/>
                        </a:rPr>
                        <a:t>　</a:t>
                      </a:r>
                      <a:endParaRPr lang="zh-CN" sz="12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+86-131-6727-1685</a:t>
                      </a:r>
                      <a:endParaRPr lang="zh-CN" sz="12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200" u="none" strike="noStrike" dirty="0">
                          <a:effectLst/>
                        </a:rPr>
                        <a:t>alan.jauh@unisoc.com</a:t>
                      </a:r>
                      <a:endParaRPr lang="zh-CN" sz="12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635">
                <a:tc>
                  <a:txBody>
                    <a:bodyPr/>
                    <a:lstStyle/>
                    <a:p>
                      <a:pPr algn="l" fontAlgn="ctr"/>
                      <a:r>
                        <a:rPr lang="en-US" sz="1600" u="none" strike="noStrike">
                          <a:effectLst/>
                        </a:rPr>
                        <a:t>Yanchao Hsu</a:t>
                      </a:r>
                      <a:endParaRPr lang="zh-CN" sz="16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tc rowSpan="3">
                  <a:txBody>
                    <a:bodyPr/>
                    <a:lstStyle/>
                    <a:p>
                      <a:pPr algn="ctr" fontAlgn="ctr"/>
                      <a:r>
                        <a:rPr lang="en-US" sz="1800" u="none" strike="noStrike">
                          <a:effectLst/>
                        </a:rPr>
                        <a:t>　</a:t>
                      </a:r>
                      <a:endParaRPr lang="zh-CN" sz="18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fontAlgn="ctr"/>
                      <a:r>
                        <a:rPr lang="en-US"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635">
                <a:tc>
                  <a:txBody>
                    <a:bodyPr/>
                    <a:lstStyle/>
                    <a:p>
                      <a:pPr algn="l" fontAlgn="ctr"/>
                      <a:r>
                        <a:rPr lang="en-US" sz="1600" u="none" strike="noStrike">
                          <a:effectLst/>
                        </a:rPr>
                        <a:t>Henry Yu</a:t>
                      </a:r>
                      <a:endParaRPr lang="zh-CN" sz="16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51635">
                <a:tc>
                  <a:txBody>
                    <a:bodyPr/>
                    <a:lstStyle/>
                    <a:p>
                      <a:pPr algn="l" fontAlgn="ctr"/>
                      <a:r>
                        <a:rPr lang="en-US" sz="1600" u="none" strike="noStrike">
                          <a:effectLst/>
                        </a:rPr>
                        <a:t>Long Wang</a:t>
                      </a:r>
                      <a:endParaRPr lang="zh-CN" sz="16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r>
              <a:tr h="380938">
                <a:tc>
                  <a:txBody>
                    <a:bodyPr/>
                    <a:lstStyle/>
                    <a:p>
                      <a:pPr algn="l" fontAlgn="ctr"/>
                      <a:endParaRPr lang="zh-CN" sz="16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zh-CN" sz="1200" u="none" strike="noStrike" dirty="0">
                          <a:effectLst/>
                        </a:rPr>
                        <a:t>　</a:t>
                      </a:r>
                      <a:endParaRPr lang="zh-CN" sz="12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CN"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p>
                      <a:pPr algn="l" fontAlgn="ctr"/>
                      <a:r>
                        <a:rPr lang="zh-CN"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fontAlgn="ctr"/>
                      <a:r>
                        <a:rPr lang="zh-CN"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p>
                      <a:pPr algn="l" fontAlgn="ctr"/>
                      <a:r>
                        <a:rPr lang="zh-CN"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0938">
                <a:tc>
                  <a:txBody>
                    <a:bodyPr/>
                    <a:lstStyle/>
                    <a:p>
                      <a:pPr algn="l" fontAlgn="ctr"/>
                      <a:endParaRPr lang="zh-CN" sz="16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vMerge="1">
                  <a:txBody>
                    <a:bodyPr/>
                    <a:lstStyle/>
                    <a:p>
                      <a:endParaRPr lang="zh-CN" altLang="en-US"/>
                    </a:p>
                  </a:txBody>
                  <a:tcPr/>
                </a:tc>
                <a:tc vMerge="1">
                  <a:txBody>
                    <a:bodyPr/>
                    <a:lstStyle/>
                    <a:p>
                      <a:pPr algn="l" fontAlgn="ct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l" fontAlgn="ct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0938">
                <a:tc>
                  <a:txBody>
                    <a:bodyPr/>
                    <a:lstStyle/>
                    <a:p>
                      <a:pPr algn="l" fontAlgn="ctr"/>
                      <a:r>
                        <a:rPr lang="en-US" sz="1600" u="none" strike="noStrike">
                          <a:effectLst/>
                        </a:rPr>
                        <a:t>　</a:t>
                      </a:r>
                      <a:endParaRPr lang="zh-CN" sz="16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en-US" sz="1800" u="none" strike="noStrike">
                          <a:effectLst/>
                        </a:rPr>
                        <a:t>　</a:t>
                      </a:r>
                      <a:endParaRPr lang="zh-CN" sz="18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sz="1200" u="none" strike="noStrike">
                          <a:effectLst/>
                        </a:rPr>
                        <a:t>　</a:t>
                      </a:r>
                      <a:endParaRPr lang="zh-CN" sz="12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sz="1800" u="none" strike="noStrike">
                          <a:effectLst/>
                        </a:rPr>
                        <a:t>　</a:t>
                      </a:r>
                      <a:endParaRPr lang="zh-CN" sz="1800" b="0" i="0" u="none" strike="noStrike">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ctr"/>
                      <a:r>
                        <a:rPr lang="zh-CN" sz="1800" u="none" strike="noStrike" dirty="0">
                          <a:effectLst/>
                        </a:rPr>
                        <a:t>　</a:t>
                      </a:r>
                      <a:endParaRPr lang="zh-CN" sz="1800" b="0" i="0" u="none" strike="noStrike" dirty="0">
                        <a:solidFill>
                          <a:srgbClr val="000000"/>
                        </a:solidFill>
                        <a:effectLst/>
                        <a:latin typeface="Times New Roman" panose="02020603050405020304" pitchFamily="18" charset="0"/>
                        <a:ea typeface="宋体" panose="02010600030101010101" pitchFamily="2" charset="-122"/>
                      </a:endParaRPr>
                    </a:p>
                  </a:txBody>
                  <a:tcPr marL="7620" marR="7620"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タイトル 1"/>
          <p:cNvSpPr>
            <a:spLocks noGrp="1"/>
          </p:cNvSpPr>
          <p:nvPr>
            <p:ph type="title"/>
          </p:nvPr>
        </p:nvSpPr>
        <p:spPr>
          <a:xfrm>
            <a:off x="685800" y="685800"/>
            <a:ext cx="7770813" cy="1065213"/>
          </a:xfrm>
        </p:spPr>
        <p:txBody>
          <a:bodyPr/>
          <a:lstStyle/>
          <a:p>
            <a:r>
              <a:rPr lang="en-US" altLang="zh-TW" dirty="0" smtClean="0"/>
              <a:t>Multiple</a:t>
            </a:r>
            <a:r>
              <a:rPr lang="zh-TW" altLang="en-US" dirty="0" smtClean="0"/>
              <a:t> </a:t>
            </a:r>
            <a:r>
              <a:rPr lang="en-US" altLang="zh-TW" dirty="0" smtClean="0"/>
              <a:t>Link</a:t>
            </a:r>
            <a:r>
              <a:rPr lang="zh-TW" altLang="en-US" dirty="0" smtClean="0"/>
              <a:t> </a:t>
            </a:r>
            <a:r>
              <a:rPr lang="en-US" altLang="zh-TW" dirty="0" smtClean="0"/>
              <a:t>Asynchronous and Synchronous Transmission</a:t>
            </a:r>
            <a:endParaRPr kumimoji="1" lang="ja-JP" altLang="en-US" dirty="0"/>
          </a:p>
        </p:txBody>
      </p:sp>
      <p:sp>
        <p:nvSpPr>
          <p:cNvPr id="9" name="Rectangle 2"/>
          <p:cNvSpPr txBox="1">
            <a:spLocks noChangeArrowheads="1"/>
          </p:cNvSpPr>
          <p:nvPr/>
        </p:nvSpPr>
        <p:spPr bwMode="auto">
          <a:xfrm>
            <a:off x="685800" y="1807989"/>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smtClean="0"/>
              <a:t>Date:</a:t>
            </a:r>
            <a:r>
              <a:rPr lang="en-GB" sz="2000" b="0" kern="0" dirty="0" smtClean="0"/>
              <a:t> 2019-09-18</a:t>
            </a:r>
            <a:endParaRPr lang="en-GB" sz="2000" b="0" kern="0" dirty="0"/>
          </a:p>
        </p:txBody>
      </p:sp>
      <p:sp>
        <p:nvSpPr>
          <p:cNvPr id="10" name="Rectangle 4"/>
          <p:cNvSpPr>
            <a:spLocks noChangeArrowheads="1"/>
          </p:cNvSpPr>
          <p:nvPr/>
        </p:nvSpPr>
        <p:spPr bwMode="auto">
          <a:xfrm>
            <a:off x="395536" y="21021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extLst>
      <p:ext uri="{BB962C8B-B14F-4D97-AF65-F5344CB8AC3E}">
        <p14:creationId xmlns:p14="http://schemas.microsoft.com/office/powerpoint/2010/main" val="589285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Other Asynchronous/Synchronous Mixed Multiple Links </a:t>
            </a:r>
            <a:r>
              <a:rPr lang="en-US" altLang="zh-CN" dirty="0"/>
              <a:t>Coexistence </a:t>
            </a:r>
            <a:r>
              <a:rPr lang="en-US" altLang="zh-CN" dirty="0" smtClean="0"/>
              <a:t>Examples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7" name="文本框 10"/>
          <p:cNvSpPr txBox="1">
            <a:spLocks noChangeArrowheads="1"/>
          </p:cNvSpPr>
          <p:nvPr/>
        </p:nvSpPr>
        <p:spPr bwMode="auto">
          <a:xfrm>
            <a:off x="4335454" y="2191614"/>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8" name="文本框 15"/>
          <p:cNvSpPr txBox="1">
            <a:spLocks noChangeArrowheads="1"/>
          </p:cNvSpPr>
          <p:nvPr/>
        </p:nvSpPr>
        <p:spPr bwMode="auto">
          <a:xfrm>
            <a:off x="2656963"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9" name="矩形 8"/>
          <p:cNvSpPr/>
          <p:nvPr/>
        </p:nvSpPr>
        <p:spPr>
          <a:xfrm>
            <a:off x="2281537" y="2622000"/>
            <a:ext cx="4505962"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0" name="矩形 9"/>
          <p:cNvSpPr/>
          <p:nvPr/>
        </p:nvSpPr>
        <p:spPr>
          <a:xfrm>
            <a:off x="2278361" y="29183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1" name="矩形 10"/>
          <p:cNvSpPr/>
          <p:nvPr/>
        </p:nvSpPr>
        <p:spPr>
          <a:xfrm>
            <a:off x="3524549"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2" name="矩形 11"/>
          <p:cNvSpPr/>
          <p:nvPr/>
        </p:nvSpPr>
        <p:spPr>
          <a:xfrm>
            <a:off x="1979545"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3" name="矩形 12"/>
          <p:cNvSpPr/>
          <p:nvPr/>
        </p:nvSpPr>
        <p:spPr>
          <a:xfrm>
            <a:off x="1976370"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4" name="矩形 13"/>
          <p:cNvSpPr/>
          <p:nvPr/>
        </p:nvSpPr>
        <p:spPr>
          <a:xfrm>
            <a:off x="3222558"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5" name="直接箭头连接符 14"/>
          <p:cNvCxnSpPr>
            <a:stCxn id="20" idx="2"/>
            <a:endCxn id="21" idx="0"/>
          </p:cNvCxnSpPr>
          <p:nvPr/>
        </p:nvCxnSpPr>
        <p:spPr>
          <a:xfrm flipH="1">
            <a:off x="2387533" y="3527946"/>
            <a:ext cx="1548179" cy="1380108"/>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6" name="直接箭头连接符 15"/>
          <p:cNvCxnSpPr>
            <a:stCxn id="46" idx="2"/>
            <a:endCxn id="22" idx="0"/>
          </p:cNvCxnSpPr>
          <p:nvPr/>
        </p:nvCxnSpPr>
        <p:spPr>
          <a:xfrm flipH="1">
            <a:off x="3633721" y="3527946"/>
            <a:ext cx="1522304" cy="13880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7" name="文本框 15"/>
          <p:cNvSpPr txBox="1">
            <a:spLocks noChangeArrowheads="1"/>
          </p:cNvSpPr>
          <p:nvPr/>
        </p:nvSpPr>
        <p:spPr bwMode="auto">
          <a:xfrm>
            <a:off x="1907704" y="3553271"/>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Ch1</a:t>
            </a:r>
            <a:endParaRPr lang="zh-CN" altLang="en-US" sz="1400" dirty="0"/>
          </a:p>
        </p:txBody>
      </p:sp>
      <p:sp>
        <p:nvSpPr>
          <p:cNvPr id="19" name="矩形 18"/>
          <p:cNvSpPr/>
          <p:nvPr/>
        </p:nvSpPr>
        <p:spPr>
          <a:xfrm>
            <a:off x="2278361" y="32231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0" name="矩形 19"/>
          <p:cNvSpPr/>
          <p:nvPr/>
        </p:nvSpPr>
        <p:spPr>
          <a:xfrm>
            <a:off x="3524549"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1" name="矩形 20"/>
          <p:cNvSpPr/>
          <p:nvPr/>
        </p:nvSpPr>
        <p:spPr>
          <a:xfrm>
            <a:off x="1976370"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2" name="矩形 21"/>
          <p:cNvSpPr/>
          <p:nvPr/>
        </p:nvSpPr>
        <p:spPr>
          <a:xfrm>
            <a:off x="3222558"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4" name="矩形 23"/>
          <p:cNvSpPr/>
          <p:nvPr/>
        </p:nvSpPr>
        <p:spPr>
          <a:xfrm>
            <a:off x="1840066" y="5242371"/>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39"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40" name="矩形 39"/>
          <p:cNvSpPr/>
          <p:nvPr/>
        </p:nvSpPr>
        <p:spPr>
          <a:xfrm>
            <a:off x="5079230" y="5532606"/>
            <a:ext cx="3265603" cy="30572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1" name="矩形 40"/>
          <p:cNvSpPr/>
          <p:nvPr/>
        </p:nvSpPr>
        <p:spPr>
          <a:xfrm>
            <a:off x="5076056"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2" name="矩形 41"/>
          <p:cNvSpPr/>
          <p:nvPr/>
        </p:nvSpPr>
        <p:spPr>
          <a:xfrm>
            <a:off x="6322244"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43" name="矩形 42"/>
          <p:cNvSpPr/>
          <p:nvPr/>
        </p:nvSpPr>
        <p:spPr>
          <a:xfrm>
            <a:off x="5076056"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4" name="矩形 43"/>
          <p:cNvSpPr/>
          <p:nvPr/>
        </p:nvSpPr>
        <p:spPr>
          <a:xfrm>
            <a:off x="6322244"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45" name="矩形 44"/>
          <p:cNvSpPr/>
          <p:nvPr/>
        </p:nvSpPr>
        <p:spPr>
          <a:xfrm>
            <a:off x="4967250" y="5254600"/>
            <a:ext cx="3491659"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56" name="直接箭头连接符 55"/>
          <p:cNvCxnSpPr>
            <a:stCxn id="19" idx="2"/>
            <a:endCxn id="43" idx="0"/>
          </p:cNvCxnSpPr>
          <p:nvPr/>
        </p:nvCxnSpPr>
        <p:spPr>
          <a:xfrm>
            <a:off x="2689524" y="3531121"/>
            <a:ext cx="2797695" cy="1402333"/>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59" name="直接箭头连接符 58"/>
          <p:cNvCxnSpPr>
            <a:stCxn id="48" idx="2"/>
            <a:endCxn id="54" idx="0"/>
          </p:cNvCxnSpPr>
          <p:nvPr/>
        </p:nvCxnSpPr>
        <p:spPr>
          <a:xfrm>
            <a:off x="6376337" y="3539530"/>
            <a:ext cx="1557335" cy="1390942"/>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58" name="文本框 10"/>
          <p:cNvSpPr txBox="1">
            <a:spLocks noChangeArrowheads="1"/>
          </p:cNvSpPr>
          <p:nvPr/>
        </p:nvSpPr>
        <p:spPr bwMode="auto">
          <a:xfrm>
            <a:off x="683568" y="5877272"/>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ch2</a:t>
            </a:r>
            <a:endParaRPr lang="zh-CN" altLang="en-US" sz="1600" b="1" dirty="0"/>
          </a:p>
        </p:txBody>
      </p:sp>
      <p:sp>
        <p:nvSpPr>
          <p:cNvPr id="38" name="矩形 37"/>
          <p:cNvSpPr/>
          <p:nvPr/>
        </p:nvSpPr>
        <p:spPr>
          <a:xfrm>
            <a:off x="4744862"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46" name="矩形 45"/>
          <p:cNvSpPr/>
          <p:nvPr/>
        </p:nvSpPr>
        <p:spPr>
          <a:xfrm>
            <a:off x="4744862"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sp>
        <p:nvSpPr>
          <p:cNvPr id="47" name="矩形 46"/>
          <p:cNvSpPr/>
          <p:nvPr/>
        </p:nvSpPr>
        <p:spPr>
          <a:xfrm>
            <a:off x="5965174" y="29267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LMAC4</a:t>
            </a:r>
            <a:endParaRPr lang="zh-CN" altLang="en-US" sz="1400" dirty="0">
              <a:solidFill>
                <a:schemeClr val="tx1"/>
              </a:solidFill>
              <a:latin typeface="+mn-lt"/>
              <a:ea typeface="+mn-ea"/>
              <a:cs typeface="+mn-cs"/>
              <a:sym typeface="Helvetica"/>
            </a:endParaRPr>
          </a:p>
        </p:txBody>
      </p:sp>
      <p:sp>
        <p:nvSpPr>
          <p:cNvPr id="48" name="矩形 47"/>
          <p:cNvSpPr/>
          <p:nvPr/>
        </p:nvSpPr>
        <p:spPr>
          <a:xfrm>
            <a:off x="5965174" y="32315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PHY4</a:t>
            </a:r>
            <a:endParaRPr lang="zh-CN" altLang="en-US" sz="1400" dirty="0">
              <a:solidFill>
                <a:schemeClr val="tx1"/>
              </a:solidFill>
              <a:latin typeface="+mn-lt"/>
              <a:ea typeface="+mn-ea"/>
              <a:cs typeface="+mn-cs"/>
              <a:sym typeface="Helvetica"/>
            </a:endParaRPr>
          </a:p>
        </p:txBody>
      </p:sp>
      <p:sp>
        <p:nvSpPr>
          <p:cNvPr id="49" name="文本框 15"/>
          <p:cNvSpPr txBox="1">
            <a:spLocks noChangeArrowheads="1"/>
          </p:cNvSpPr>
          <p:nvPr/>
        </p:nvSpPr>
        <p:spPr bwMode="auto">
          <a:xfrm>
            <a:off x="4222229" y="3501008"/>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Ch2</a:t>
            </a:r>
            <a:endParaRPr lang="zh-CN" altLang="en-US" sz="1400" dirty="0"/>
          </a:p>
        </p:txBody>
      </p:sp>
      <p:sp>
        <p:nvSpPr>
          <p:cNvPr id="50" name="文本框 15"/>
          <p:cNvSpPr txBox="1">
            <a:spLocks noChangeArrowheads="1"/>
          </p:cNvSpPr>
          <p:nvPr/>
        </p:nvSpPr>
        <p:spPr bwMode="auto">
          <a:xfrm>
            <a:off x="5151851" y="3541315"/>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Ch3</a:t>
            </a:r>
            <a:endParaRPr lang="zh-CN" altLang="en-US" sz="1400" dirty="0"/>
          </a:p>
        </p:txBody>
      </p:sp>
      <p:sp>
        <p:nvSpPr>
          <p:cNvPr id="51" name="文本框 15"/>
          <p:cNvSpPr txBox="1">
            <a:spLocks noChangeArrowheads="1"/>
          </p:cNvSpPr>
          <p:nvPr/>
        </p:nvSpPr>
        <p:spPr bwMode="auto">
          <a:xfrm>
            <a:off x="6715822" y="3530104"/>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Ch4</a:t>
            </a:r>
            <a:endParaRPr lang="zh-CN" altLang="en-US" sz="1400" dirty="0"/>
          </a:p>
        </p:txBody>
      </p:sp>
      <p:sp>
        <p:nvSpPr>
          <p:cNvPr id="53" name="矩形 52"/>
          <p:cNvSpPr/>
          <p:nvPr/>
        </p:nvSpPr>
        <p:spPr>
          <a:xfrm>
            <a:off x="7522509" y="5219397"/>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54" name="矩形 53"/>
          <p:cNvSpPr/>
          <p:nvPr/>
        </p:nvSpPr>
        <p:spPr>
          <a:xfrm>
            <a:off x="7522509" y="4930472"/>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cxnSp>
        <p:nvCxnSpPr>
          <p:cNvPr id="61" name="直接箭头连接符 60"/>
          <p:cNvCxnSpPr>
            <a:stCxn id="20" idx="2"/>
            <a:endCxn id="44" idx="0"/>
          </p:cNvCxnSpPr>
          <p:nvPr/>
        </p:nvCxnSpPr>
        <p:spPr>
          <a:xfrm>
            <a:off x="3935712" y="3527946"/>
            <a:ext cx="2797695" cy="14134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23" name="矩形 22"/>
          <p:cNvSpPr/>
          <p:nvPr/>
        </p:nvSpPr>
        <p:spPr>
          <a:xfrm>
            <a:off x="2197397" y="2605608"/>
            <a:ext cx="4678859"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55" name="圆角矩形 54"/>
          <p:cNvSpPr/>
          <p:nvPr/>
        </p:nvSpPr>
        <p:spPr bwMode="auto">
          <a:xfrm>
            <a:off x="1882055" y="4844004"/>
            <a:ext cx="2158521" cy="3677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圆角矩形 59"/>
          <p:cNvSpPr/>
          <p:nvPr/>
        </p:nvSpPr>
        <p:spPr bwMode="auto">
          <a:xfrm>
            <a:off x="1960895" y="4879734"/>
            <a:ext cx="810905" cy="374866"/>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圆角矩形 61"/>
          <p:cNvSpPr/>
          <p:nvPr/>
        </p:nvSpPr>
        <p:spPr bwMode="auto">
          <a:xfrm>
            <a:off x="332117" y="4653136"/>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圆角矩形 62"/>
          <p:cNvSpPr/>
          <p:nvPr/>
        </p:nvSpPr>
        <p:spPr bwMode="auto">
          <a:xfrm>
            <a:off x="321836" y="4293096"/>
            <a:ext cx="292935" cy="135213"/>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文本框 10"/>
          <p:cNvSpPr txBox="1">
            <a:spLocks noChangeArrowheads="1"/>
          </p:cNvSpPr>
          <p:nvPr/>
        </p:nvSpPr>
        <p:spPr bwMode="auto">
          <a:xfrm>
            <a:off x="611560" y="458112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65" name="文本框 10"/>
          <p:cNvSpPr txBox="1">
            <a:spLocks noChangeArrowheads="1"/>
          </p:cNvSpPr>
          <p:nvPr/>
        </p:nvSpPr>
        <p:spPr bwMode="auto">
          <a:xfrm>
            <a:off x="582382" y="422108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
        <p:nvSpPr>
          <p:cNvPr id="66" name="文本框 10"/>
          <p:cNvSpPr txBox="1">
            <a:spLocks noChangeArrowheads="1"/>
          </p:cNvSpPr>
          <p:nvPr/>
        </p:nvSpPr>
        <p:spPr bwMode="auto">
          <a:xfrm>
            <a:off x="1882055" y="1996126"/>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70" name="圆角矩形 69"/>
          <p:cNvSpPr/>
          <p:nvPr/>
        </p:nvSpPr>
        <p:spPr bwMode="auto">
          <a:xfrm>
            <a:off x="4996483" y="4888905"/>
            <a:ext cx="3348350" cy="392449"/>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文本框 10"/>
          <p:cNvSpPr txBox="1">
            <a:spLocks noChangeArrowheads="1"/>
          </p:cNvSpPr>
          <p:nvPr/>
        </p:nvSpPr>
        <p:spPr bwMode="auto">
          <a:xfrm>
            <a:off x="4732628" y="5899998"/>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ch4</a:t>
            </a:r>
            <a:endParaRPr lang="zh-CN" altLang="en-US" sz="1600" b="1" dirty="0"/>
          </a:p>
        </p:txBody>
      </p:sp>
      <p:sp>
        <p:nvSpPr>
          <p:cNvPr id="69" name="圆角矩形 68"/>
          <p:cNvSpPr/>
          <p:nvPr/>
        </p:nvSpPr>
        <p:spPr bwMode="auto">
          <a:xfrm>
            <a:off x="7505511" y="4907152"/>
            <a:ext cx="810905" cy="374866"/>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42511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Other Asynchronous/Synchronous Mixed Multiple Links </a:t>
            </a:r>
            <a:r>
              <a:rPr lang="en-US" altLang="zh-CN" dirty="0"/>
              <a:t>Coexistence </a:t>
            </a:r>
            <a:r>
              <a:rPr lang="en-US" altLang="zh-CN" dirty="0" smtClean="0"/>
              <a:t>Examples (2/)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7" name="文本框 10"/>
          <p:cNvSpPr txBox="1">
            <a:spLocks noChangeArrowheads="1"/>
          </p:cNvSpPr>
          <p:nvPr/>
        </p:nvSpPr>
        <p:spPr bwMode="auto">
          <a:xfrm>
            <a:off x="4335454" y="2191614"/>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8" name="文本框 15"/>
          <p:cNvSpPr txBox="1">
            <a:spLocks noChangeArrowheads="1"/>
          </p:cNvSpPr>
          <p:nvPr/>
        </p:nvSpPr>
        <p:spPr bwMode="auto">
          <a:xfrm>
            <a:off x="2656963"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9" name="矩形 8"/>
          <p:cNvSpPr/>
          <p:nvPr/>
        </p:nvSpPr>
        <p:spPr>
          <a:xfrm>
            <a:off x="2281537" y="2622000"/>
            <a:ext cx="4505962"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0" name="矩形 9"/>
          <p:cNvSpPr/>
          <p:nvPr/>
        </p:nvSpPr>
        <p:spPr>
          <a:xfrm>
            <a:off x="2278361" y="29183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1" name="矩形 10"/>
          <p:cNvSpPr/>
          <p:nvPr/>
        </p:nvSpPr>
        <p:spPr>
          <a:xfrm>
            <a:off x="3524549"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2" name="矩形 11"/>
          <p:cNvSpPr/>
          <p:nvPr/>
        </p:nvSpPr>
        <p:spPr>
          <a:xfrm>
            <a:off x="1979545"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3" name="矩形 12"/>
          <p:cNvSpPr/>
          <p:nvPr/>
        </p:nvSpPr>
        <p:spPr>
          <a:xfrm>
            <a:off x="1976370"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4" name="矩形 13"/>
          <p:cNvSpPr/>
          <p:nvPr/>
        </p:nvSpPr>
        <p:spPr>
          <a:xfrm>
            <a:off x="3222558"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5" name="直接箭头连接符 14"/>
          <p:cNvCxnSpPr>
            <a:stCxn id="20" idx="2"/>
            <a:endCxn id="21" idx="0"/>
          </p:cNvCxnSpPr>
          <p:nvPr/>
        </p:nvCxnSpPr>
        <p:spPr>
          <a:xfrm flipH="1">
            <a:off x="2387533" y="3527946"/>
            <a:ext cx="1548179" cy="1380108"/>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6" name="直接箭头连接符 15"/>
          <p:cNvCxnSpPr>
            <a:stCxn id="46" idx="2"/>
            <a:endCxn id="22" idx="0"/>
          </p:cNvCxnSpPr>
          <p:nvPr/>
        </p:nvCxnSpPr>
        <p:spPr>
          <a:xfrm flipH="1">
            <a:off x="3633721" y="3527946"/>
            <a:ext cx="1522304" cy="13880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7" name="文本框 15"/>
          <p:cNvSpPr txBox="1">
            <a:spLocks noChangeArrowheads="1"/>
          </p:cNvSpPr>
          <p:nvPr/>
        </p:nvSpPr>
        <p:spPr bwMode="auto">
          <a:xfrm>
            <a:off x="1907704" y="3553271"/>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Ch1</a:t>
            </a:r>
            <a:endParaRPr lang="zh-CN" altLang="en-US" sz="1400" dirty="0"/>
          </a:p>
        </p:txBody>
      </p:sp>
      <p:sp>
        <p:nvSpPr>
          <p:cNvPr id="19" name="矩形 18"/>
          <p:cNvSpPr/>
          <p:nvPr/>
        </p:nvSpPr>
        <p:spPr>
          <a:xfrm>
            <a:off x="2278361" y="32231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0" name="矩形 19"/>
          <p:cNvSpPr/>
          <p:nvPr/>
        </p:nvSpPr>
        <p:spPr>
          <a:xfrm>
            <a:off x="3524549"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1" name="矩形 20"/>
          <p:cNvSpPr/>
          <p:nvPr/>
        </p:nvSpPr>
        <p:spPr>
          <a:xfrm>
            <a:off x="1976370"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2" name="矩形 21"/>
          <p:cNvSpPr/>
          <p:nvPr/>
        </p:nvSpPr>
        <p:spPr>
          <a:xfrm>
            <a:off x="3222558"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4" name="矩形 23"/>
          <p:cNvSpPr/>
          <p:nvPr/>
        </p:nvSpPr>
        <p:spPr>
          <a:xfrm>
            <a:off x="1840066" y="5242371"/>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39"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40" name="矩形 39"/>
          <p:cNvSpPr/>
          <p:nvPr/>
        </p:nvSpPr>
        <p:spPr>
          <a:xfrm>
            <a:off x="5079230" y="5532606"/>
            <a:ext cx="3265603" cy="30572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1" name="矩形 40"/>
          <p:cNvSpPr/>
          <p:nvPr/>
        </p:nvSpPr>
        <p:spPr>
          <a:xfrm>
            <a:off x="5076056"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2" name="矩形 41"/>
          <p:cNvSpPr/>
          <p:nvPr/>
        </p:nvSpPr>
        <p:spPr>
          <a:xfrm>
            <a:off x="6322244"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43" name="矩形 42"/>
          <p:cNvSpPr/>
          <p:nvPr/>
        </p:nvSpPr>
        <p:spPr>
          <a:xfrm>
            <a:off x="5076056"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4" name="矩形 43"/>
          <p:cNvSpPr/>
          <p:nvPr/>
        </p:nvSpPr>
        <p:spPr>
          <a:xfrm>
            <a:off x="6322244"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45" name="矩形 44"/>
          <p:cNvSpPr/>
          <p:nvPr/>
        </p:nvSpPr>
        <p:spPr>
          <a:xfrm>
            <a:off x="4967250" y="5254600"/>
            <a:ext cx="3491659"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56" name="直接箭头连接符 55"/>
          <p:cNvCxnSpPr>
            <a:stCxn id="19" idx="2"/>
            <a:endCxn id="43" idx="0"/>
          </p:cNvCxnSpPr>
          <p:nvPr/>
        </p:nvCxnSpPr>
        <p:spPr>
          <a:xfrm>
            <a:off x="2689524" y="3531121"/>
            <a:ext cx="2797695" cy="1402333"/>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59" name="直接箭头连接符 58"/>
          <p:cNvCxnSpPr>
            <a:stCxn id="48" idx="2"/>
            <a:endCxn id="54" idx="0"/>
          </p:cNvCxnSpPr>
          <p:nvPr/>
        </p:nvCxnSpPr>
        <p:spPr>
          <a:xfrm>
            <a:off x="6376337" y="3539530"/>
            <a:ext cx="1557335" cy="1390942"/>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58" name="文本框 10"/>
          <p:cNvSpPr txBox="1">
            <a:spLocks noChangeArrowheads="1"/>
          </p:cNvSpPr>
          <p:nvPr/>
        </p:nvSpPr>
        <p:spPr bwMode="auto">
          <a:xfrm>
            <a:off x="683568" y="5877272"/>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ch2</a:t>
            </a:r>
            <a:endParaRPr lang="zh-CN" altLang="en-US" sz="1600" b="1" dirty="0"/>
          </a:p>
        </p:txBody>
      </p:sp>
      <p:sp>
        <p:nvSpPr>
          <p:cNvPr id="38" name="矩形 37"/>
          <p:cNvSpPr/>
          <p:nvPr/>
        </p:nvSpPr>
        <p:spPr>
          <a:xfrm>
            <a:off x="4744862"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46" name="矩形 45"/>
          <p:cNvSpPr/>
          <p:nvPr/>
        </p:nvSpPr>
        <p:spPr>
          <a:xfrm>
            <a:off x="4744862"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sp>
        <p:nvSpPr>
          <p:cNvPr id="47" name="矩形 46"/>
          <p:cNvSpPr/>
          <p:nvPr/>
        </p:nvSpPr>
        <p:spPr>
          <a:xfrm>
            <a:off x="5965174" y="29267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LMAC4</a:t>
            </a:r>
            <a:endParaRPr lang="zh-CN" altLang="en-US" sz="1400" dirty="0">
              <a:solidFill>
                <a:schemeClr val="tx1"/>
              </a:solidFill>
              <a:latin typeface="+mn-lt"/>
              <a:ea typeface="+mn-ea"/>
              <a:cs typeface="+mn-cs"/>
              <a:sym typeface="Helvetica"/>
            </a:endParaRPr>
          </a:p>
        </p:txBody>
      </p:sp>
      <p:sp>
        <p:nvSpPr>
          <p:cNvPr id="48" name="矩形 47"/>
          <p:cNvSpPr/>
          <p:nvPr/>
        </p:nvSpPr>
        <p:spPr>
          <a:xfrm>
            <a:off x="5965174" y="32315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PHY4</a:t>
            </a:r>
            <a:endParaRPr lang="zh-CN" altLang="en-US" sz="1400" dirty="0">
              <a:solidFill>
                <a:schemeClr val="tx1"/>
              </a:solidFill>
              <a:latin typeface="+mn-lt"/>
              <a:ea typeface="+mn-ea"/>
              <a:cs typeface="+mn-cs"/>
              <a:sym typeface="Helvetica"/>
            </a:endParaRPr>
          </a:p>
        </p:txBody>
      </p:sp>
      <p:sp>
        <p:nvSpPr>
          <p:cNvPr id="49" name="文本框 15"/>
          <p:cNvSpPr txBox="1">
            <a:spLocks noChangeArrowheads="1"/>
          </p:cNvSpPr>
          <p:nvPr/>
        </p:nvSpPr>
        <p:spPr bwMode="auto">
          <a:xfrm>
            <a:off x="4222229" y="3501008"/>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Ch2</a:t>
            </a:r>
            <a:endParaRPr lang="zh-CN" altLang="en-US" sz="1400" dirty="0"/>
          </a:p>
        </p:txBody>
      </p:sp>
      <p:sp>
        <p:nvSpPr>
          <p:cNvPr id="50" name="文本框 15"/>
          <p:cNvSpPr txBox="1">
            <a:spLocks noChangeArrowheads="1"/>
          </p:cNvSpPr>
          <p:nvPr/>
        </p:nvSpPr>
        <p:spPr bwMode="auto">
          <a:xfrm>
            <a:off x="5151851" y="3541315"/>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Ch3</a:t>
            </a:r>
            <a:endParaRPr lang="zh-CN" altLang="en-US" sz="1400" dirty="0"/>
          </a:p>
        </p:txBody>
      </p:sp>
      <p:sp>
        <p:nvSpPr>
          <p:cNvPr id="51" name="文本框 15"/>
          <p:cNvSpPr txBox="1">
            <a:spLocks noChangeArrowheads="1"/>
          </p:cNvSpPr>
          <p:nvPr/>
        </p:nvSpPr>
        <p:spPr bwMode="auto">
          <a:xfrm>
            <a:off x="6715822" y="3530104"/>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Ch4</a:t>
            </a:r>
            <a:endParaRPr lang="zh-CN" altLang="en-US" sz="1400" dirty="0"/>
          </a:p>
        </p:txBody>
      </p:sp>
      <p:sp>
        <p:nvSpPr>
          <p:cNvPr id="53" name="矩形 52"/>
          <p:cNvSpPr/>
          <p:nvPr/>
        </p:nvSpPr>
        <p:spPr>
          <a:xfrm>
            <a:off x="7522509" y="5219397"/>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54" name="矩形 53"/>
          <p:cNvSpPr/>
          <p:nvPr/>
        </p:nvSpPr>
        <p:spPr>
          <a:xfrm>
            <a:off x="7522509" y="4930472"/>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cxnSp>
        <p:nvCxnSpPr>
          <p:cNvPr id="61" name="直接箭头连接符 60"/>
          <p:cNvCxnSpPr>
            <a:stCxn id="20" idx="2"/>
            <a:endCxn id="44" idx="0"/>
          </p:cNvCxnSpPr>
          <p:nvPr/>
        </p:nvCxnSpPr>
        <p:spPr>
          <a:xfrm>
            <a:off x="3935712" y="3527946"/>
            <a:ext cx="2797695" cy="14134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23" name="矩形 22"/>
          <p:cNvSpPr/>
          <p:nvPr/>
        </p:nvSpPr>
        <p:spPr>
          <a:xfrm>
            <a:off x="2197397" y="2605608"/>
            <a:ext cx="4678859"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55" name="圆角矩形 54"/>
          <p:cNvSpPr/>
          <p:nvPr/>
        </p:nvSpPr>
        <p:spPr bwMode="auto">
          <a:xfrm>
            <a:off x="1882055" y="4844004"/>
            <a:ext cx="2158521" cy="3677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圆角矩形 59"/>
          <p:cNvSpPr/>
          <p:nvPr/>
        </p:nvSpPr>
        <p:spPr bwMode="auto">
          <a:xfrm>
            <a:off x="1965703" y="4879734"/>
            <a:ext cx="810905" cy="374866"/>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圆角矩形 61"/>
          <p:cNvSpPr/>
          <p:nvPr/>
        </p:nvSpPr>
        <p:spPr bwMode="auto">
          <a:xfrm>
            <a:off x="332117" y="4653136"/>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圆角矩形 62"/>
          <p:cNvSpPr/>
          <p:nvPr/>
        </p:nvSpPr>
        <p:spPr bwMode="auto">
          <a:xfrm>
            <a:off x="321836" y="4293096"/>
            <a:ext cx="292935" cy="135213"/>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文本框 10"/>
          <p:cNvSpPr txBox="1">
            <a:spLocks noChangeArrowheads="1"/>
          </p:cNvSpPr>
          <p:nvPr/>
        </p:nvSpPr>
        <p:spPr bwMode="auto">
          <a:xfrm>
            <a:off x="611560" y="458112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65" name="文本框 10"/>
          <p:cNvSpPr txBox="1">
            <a:spLocks noChangeArrowheads="1"/>
          </p:cNvSpPr>
          <p:nvPr/>
        </p:nvSpPr>
        <p:spPr bwMode="auto">
          <a:xfrm>
            <a:off x="582382" y="422108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
        <p:nvSpPr>
          <p:cNvPr id="66" name="文本框 10"/>
          <p:cNvSpPr txBox="1">
            <a:spLocks noChangeArrowheads="1"/>
          </p:cNvSpPr>
          <p:nvPr/>
        </p:nvSpPr>
        <p:spPr bwMode="auto">
          <a:xfrm>
            <a:off x="1882055" y="1996126"/>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57" name="文本框 10"/>
          <p:cNvSpPr txBox="1">
            <a:spLocks noChangeArrowheads="1"/>
          </p:cNvSpPr>
          <p:nvPr/>
        </p:nvSpPr>
        <p:spPr bwMode="auto">
          <a:xfrm>
            <a:off x="4744862" y="5947058"/>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Tree>
    <p:extLst>
      <p:ext uri="{BB962C8B-B14F-4D97-AF65-F5344CB8AC3E}">
        <p14:creationId xmlns:p14="http://schemas.microsoft.com/office/powerpoint/2010/main" val="5430413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Asynchronous multiple links system can have better performance but need good isolation between links</a:t>
            </a:r>
          </a:p>
          <a:p>
            <a:pPr>
              <a:buFont typeface="Arial" panose="020B0604020202020204" pitchFamily="34" charset="0"/>
              <a:buChar char="•"/>
            </a:pPr>
            <a:r>
              <a:rPr lang="en-US" altLang="zh-CN" dirty="0" smtClean="0"/>
              <a:t>Synchronous multiple links system can avoid the requirement of isolation between links, although the performance is worse</a:t>
            </a:r>
          </a:p>
          <a:p>
            <a:pPr>
              <a:buFont typeface="Arial" panose="020B0604020202020204" pitchFamily="34" charset="0"/>
              <a:buChar char="•"/>
            </a:pPr>
            <a:r>
              <a:rPr lang="en-US" altLang="zh-CN" dirty="0" smtClean="0"/>
              <a:t>Besides pure synchronous/asynchronous configuration/connection, we may also need to support mixed configuration/connection</a:t>
            </a:r>
          </a:p>
          <a:p>
            <a:pPr>
              <a:buFont typeface="Arial" panose="020B0604020202020204" pitchFamily="34" charset="0"/>
              <a:buChar char="•"/>
            </a:pPr>
            <a:r>
              <a:rPr lang="en-US" altLang="zh-CN" dirty="0" smtClean="0"/>
              <a:t>We propose a mixed multiple links system that can support mixed configuration and mixed connection </a:t>
            </a:r>
          </a:p>
          <a:p>
            <a:pPr marL="0" indent="0"/>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422513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GB" altLang="ja-JP" dirty="0"/>
              <a:t>References</a:t>
            </a:r>
            <a:endParaRPr lang="zh-CN" altLang="en-US" dirty="0"/>
          </a:p>
        </p:txBody>
      </p:sp>
      <p:sp>
        <p:nvSpPr>
          <p:cNvPr id="3" name="内容占位符 2"/>
          <p:cNvSpPr>
            <a:spLocks noGrp="1"/>
          </p:cNvSpPr>
          <p:nvPr>
            <p:ph idx="1"/>
          </p:nvPr>
        </p:nvSpPr>
        <p:spPr/>
        <p:txBody>
          <a:bodyPr/>
          <a:lstStyle/>
          <a:p>
            <a:pPr marL="0" indent="0">
              <a:buNone/>
            </a:pPr>
            <a:r>
              <a:rPr lang="en-US" altLang="ko-KR" sz="2000" dirty="0"/>
              <a:t>[1] </a:t>
            </a:r>
            <a:r>
              <a:rPr lang="en-US" altLang="ko-KR" sz="2000" dirty="0" smtClean="0">
                <a:solidFill>
                  <a:schemeClr val="tx1"/>
                </a:solidFill>
                <a:ea typeface="굴림" panose="020B0600000101010101" pitchFamily="50" charset="-127"/>
              </a:rPr>
              <a:t>11-19/</a:t>
            </a:r>
            <a:r>
              <a:rPr lang="en-US" altLang="zh-TW" sz="2000" dirty="0" smtClean="0">
                <a:solidFill>
                  <a:schemeClr val="tx1"/>
                </a:solidFill>
                <a:ea typeface="굴림" panose="020B0600000101010101" pitchFamily="50" charset="-127"/>
              </a:rPr>
              <a:t>7</a:t>
            </a:r>
            <a:r>
              <a:rPr lang="en-US" altLang="ko-KR" sz="2000" dirty="0" smtClean="0">
                <a:solidFill>
                  <a:schemeClr val="tx1"/>
                </a:solidFill>
                <a:ea typeface="굴림" panose="020B0600000101010101" pitchFamily="50" charset="-127"/>
              </a:rPr>
              <a:t>60r</a:t>
            </a:r>
            <a:r>
              <a:rPr lang="en-US" altLang="zh-TW" sz="2000" dirty="0" smtClean="0">
                <a:solidFill>
                  <a:schemeClr val="tx1"/>
                </a:solidFill>
                <a:ea typeface="굴림" panose="020B0600000101010101" pitchFamily="50" charset="-127"/>
              </a:rPr>
              <a:t>1</a:t>
            </a:r>
            <a:r>
              <a:rPr lang="en-US" altLang="ko-KR" sz="2000" dirty="0" smtClean="0">
                <a:solidFill>
                  <a:schemeClr val="tx1"/>
                </a:solidFill>
                <a:ea typeface="굴림" panose="020B0600000101010101" pitchFamily="50" charset="-127"/>
              </a:rPr>
              <a:t> Multi-band Op</a:t>
            </a:r>
            <a:r>
              <a:rPr lang="en-US" altLang="zh-TW" sz="2000" dirty="0" smtClean="0">
                <a:solidFill>
                  <a:schemeClr val="tx1"/>
                </a:solidFill>
                <a:ea typeface="굴림" panose="020B0600000101010101" pitchFamily="50" charset="-127"/>
              </a:rPr>
              <a:t>inion</a:t>
            </a:r>
          </a:p>
          <a:p>
            <a:pPr marL="0" indent="0"/>
            <a:r>
              <a:rPr lang="en-US" altLang="zh-TW" sz="2000" dirty="0" smtClean="0">
                <a:solidFill>
                  <a:schemeClr val="tx1"/>
                </a:solidFill>
                <a:ea typeface="굴림" panose="020B0600000101010101" pitchFamily="50" charset="-127"/>
              </a:rPr>
              <a:t>[2] </a:t>
            </a:r>
            <a:r>
              <a:rPr lang="en-GB" altLang="zh-CN" sz="2000" dirty="0" smtClean="0"/>
              <a:t>11-19/1116r1 Channel </a:t>
            </a:r>
            <a:r>
              <a:rPr lang="en-GB" altLang="zh-CN" sz="2000" dirty="0"/>
              <a:t>Access in Multi-band </a:t>
            </a:r>
            <a:r>
              <a:rPr lang="en-GB" altLang="zh-CN" sz="2000" dirty="0" smtClean="0"/>
              <a:t>operation</a:t>
            </a:r>
          </a:p>
          <a:p>
            <a:pPr marL="0" indent="0"/>
            <a:r>
              <a:rPr lang="en-GB" altLang="ko-KR" sz="2000" dirty="0" smtClean="0"/>
              <a:t>[3] </a:t>
            </a:r>
            <a:r>
              <a:rPr lang="en-GB" altLang="zh-CN" sz="2000" dirty="0" smtClean="0"/>
              <a:t>11-19/1144r1 Channel Access </a:t>
            </a:r>
            <a:r>
              <a:rPr lang="en-GB" altLang="zh-CN" sz="2000" dirty="0"/>
              <a:t>for Multi-link </a:t>
            </a:r>
            <a:r>
              <a:rPr lang="en-GB" altLang="zh-CN" sz="2000" dirty="0" smtClean="0"/>
              <a:t>Operation</a:t>
            </a:r>
          </a:p>
          <a:p>
            <a:pPr marL="0" indent="0"/>
            <a:r>
              <a:rPr lang="en-GB" altLang="ko-KR" sz="2000" dirty="0" smtClean="0"/>
              <a:t>[4] </a:t>
            </a:r>
            <a:r>
              <a:rPr lang="en-US" altLang="ko-KR" sz="2000" dirty="0" smtClean="0"/>
              <a:t>11-19/0821r0 </a:t>
            </a:r>
            <a:r>
              <a:rPr lang="en-GB" altLang="ko-KR" sz="2000" dirty="0"/>
              <a:t>Multiple Band Operation Discussion</a:t>
            </a:r>
            <a:endParaRPr lang="en-US" altLang="ko-KR" sz="2000" dirty="0"/>
          </a:p>
          <a:p>
            <a:pPr marL="0" indent="0">
              <a:buNone/>
            </a:pPr>
            <a:endParaRPr lang="en-US" altLang="zh-TW" sz="2000" dirty="0" smtClean="0">
              <a:solidFill>
                <a:schemeClr val="tx1"/>
              </a:solidFill>
              <a:ea typeface="굴림" panose="020B0600000101010101" pitchFamily="50" charset="-127"/>
            </a:endParaRPr>
          </a:p>
          <a:p>
            <a:pPr marL="0" indent="0">
              <a:buNone/>
            </a:pPr>
            <a:endParaRPr lang="en-US" altLang="ko-KR" sz="2000" dirty="0" smtClean="0">
              <a:solidFill>
                <a:schemeClr val="tx1"/>
              </a:solidFill>
              <a:ea typeface="굴림" panose="020B0600000101010101" pitchFamily="50" charset="-127"/>
            </a:endParaRPr>
          </a:p>
          <a:p>
            <a:pPr marL="0" indent="0">
              <a:buNone/>
            </a:pPr>
            <a:endParaRPr lang="en-US" altLang="ko-KR" sz="2000" dirty="0" smtClean="0">
              <a:solidFill>
                <a:schemeClr val="tx1"/>
              </a:solidFill>
              <a:ea typeface="굴림" panose="020B0600000101010101" pitchFamily="50" charset="-127"/>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163213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support mixed synchronous </a:t>
            </a:r>
            <a:r>
              <a:rPr lang="en-US" altLang="zh-CN" dirty="0"/>
              <a:t>&amp; </a:t>
            </a:r>
            <a:r>
              <a:rPr lang="en-US" altLang="zh-CN" dirty="0" smtClean="0"/>
              <a:t>asynchronous configuration in TGbe multiple links operation</a:t>
            </a:r>
          </a:p>
          <a:p>
            <a:pPr>
              <a:buFont typeface="Arial" panose="020B0604020202020204" pitchFamily="34" charset="0"/>
              <a:buChar char="•"/>
            </a:pPr>
            <a:endParaRPr lang="en-US" altLang="zh-CN" dirty="0" smtClean="0"/>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smtClean="0"/>
              <a:t>Y:</a:t>
            </a:r>
          </a:p>
          <a:p>
            <a:pPr>
              <a:buFont typeface="Arial" panose="020B0604020202020204" pitchFamily="34" charset="0"/>
              <a:buChar char="•"/>
            </a:pPr>
            <a:r>
              <a:rPr lang="en-US" altLang="zh-CN" dirty="0" smtClean="0"/>
              <a:t>N:</a:t>
            </a:r>
          </a:p>
          <a:p>
            <a:pPr>
              <a:buFont typeface="Arial" panose="020B0604020202020204" pitchFamily="34" charset="0"/>
              <a:buChar char="•"/>
            </a:pPr>
            <a:r>
              <a:rPr lang="en-US" altLang="zh-CN" dirty="0" smtClean="0"/>
              <a:t>A:</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1016848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Do you agree to support mixed synchronous </a:t>
            </a:r>
            <a:r>
              <a:rPr lang="en-US" altLang="zh-CN" dirty="0"/>
              <a:t>&amp; </a:t>
            </a:r>
            <a:r>
              <a:rPr lang="en-US" altLang="zh-CN" dirty="0" smtClean="0"/>
              <a:t>asynchronous connection in TGbe multiple links operation</a:t>
            </a:r>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smtClean="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a:t>
            </a:r>
          </a:p>
          <a:p>
            <a:pPr>
              <a:buFont typeface="Arial" panose="020B0604020202020204" pitchFamily="34" charset="0"/>
              <a:buChar char="•"/>
            </a:pPr>
            <a:r>
              <a:rPr lang="en-US" altLang="zh-CN" dirty="0"/>
              <a:t>N:</a:t>
            </a:r>
          </a:p>
          <a:p>
            <a:pPr>
              <a:buFont typeface="Arial" panose="020B0604020202020204" pitchFamily="34" charset="0"/>
              <a:buChar char="•"/>
            </a:pPr>
            <a:r>
              <a:rPr lang="en-US" altLang="zh-CN" dirty="0"/>
              <a:t>A:</a:t>
            </a:r>
            <a:endParaRPr lang="zh-CN" altLang="en-US" dirty="0"/>
          </a:p>
          <a:p>
            <a:pPr>
              <a:buFont typeface="Arial" panose="020B0604020202020204" pitchFamily="34" charset="0"/>
              <a:buChar char="•"/>
            </a:pPr>
            <a:endParaRPr lang="en-US" altLang="zh-CN" dirty="0" smtClean="0"/>
          </a:p>
          <a:p>
            <a:pPr>
              <a:buFont typeface="Arial" panose="020B0604020202020204"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42352776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799" y="2924944"/>
            <a:ext cx="7770813" cy="1065213"/>
          </a:xfrm>
        </p:spPr>
        <p:txBody>
          <a:bodyPr/>
          <a:lstStyle/>
          <a:p>
            <a:r>
              <a:rPr lang="en-US" altLang="zh-CN" dirty="0" smtClean="0"/>
              <a:t>Backup Slides</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2593664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Fairness in</a:t>
            </a:r>
            <a:br>
              <a:rPr lang="en-US" altLang="zh-CN" dirty="0" smtClean="0"/>
            </a:br>
            <a:r>
              <a:rPr lang="en-US" altLang="zh-CN" dirty="0"/>
              <a:t>Asynchronous/Synchronous </a:t>
            </a:r>
            <a:r>
              <a:rPr lang="en-US" altLang="zh-CN" dirty="0" smtClean="0"/>
              <a:t>Mixed Mode</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Definition:</a:t>
            </a:r>
          </a:p>
          <a:p>
            <a:pPr lvl="1">
              <a:buFont typeface="Arial" panose="020B0604020202020204" pitchFamily="34" charset="0"/>
              <a:buChar char="•"/>
            </a:pPr>
            <a:r>
              <a:rPr lang="en-US" altLang="zh-CN" dirty="0" smtClean="0"/>
              <a:t>Primary link data: the data that can be sent out without further constraint on other link</a:t>
            </a:r>
          </a:p>
          <a:p>
            <a:pPr lvl="1">
              <a:buFont typeface="Arial" panose="020B0604020202020204" pitchFamily="34" charset="0"/>
              <a:buChar char="•"/>
            </a:pPr>
            <a:r>
              <a:rPr lang="en-US" altLang="zh-CN" dirty="0" smtClean="0"/>
              <a:t>Secondary link data: the data that can be sent out together with its corresponding primary link data</a:t>
            </a:r>
          </a:p>
          <a:p>
            <a:pPr lvl="1">
              <a:buFont typeface="Arial" panose="020B0604020202020204" pitchFamily="34" charset="0"/>
              <a:buChar char="•"/>
            </a:pPr>
            <a:r>
              <a:rPr lang="en-US" altLang="zh-CN" dirty="0" smtClean="0"/>
              <a:t>Asynchronous transmission data can be treated as primary link data</a:t>
            </a:r>
          </a:p>
          <a:p>
            <a:pPr>
              <a:buFont typeface="Arial" panose="020B0604020202020204" pitchFamily="34" charset="0"/>
              <a:buChar char="•"/>
            </a:pPr>
            <a:r>
              <a:rPr lang="en-US" altLang="zh-CN" dirty="0" smtClean="0"/>
              <a:t>For a synchronous transmission, when its primary link data get the TXOP, if there is other primary link data in front of its secondary link queuing list, the transmission in secondary link is not allowed</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4262599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Mixed Multiple Links</a:t>
            </a:r>
            <a:br>
              <a:rPr lang="en-US" altLang="zh-CN" dirty="0" smtClean="0"/>
            </a:br>
            <a:r>
              <a:rPr lang="en-US" altLang="zh-CN" dirty="0" smtClean="0"/>
              <a:t>Fairness Example(1/)</a:t>
            </a:r>
            <a:endParaRPr lang="zh-CN" altLang="en-US" dirty="0"/>
          </a:p>
        </p:txBody>
      </p:sp>
      <p:sp>
        <p:nvSpPr>
          <p:cNvPr id="4" name="灯片编号占位符 3"/>
          <p:cNvSpPr>
            <a:spLocks noGrp="1"/>
          </p:cNvSpPr>
          <p:nvPr>
            <p:ph type="sldNum" idx="12"/>
          </p:nvPr>
        </p:nvSpPr>
        <p:spPr>
          <a:xfrm>
            <a:off x="4175162" y="6489268"/>
            <a:ext cx="792088" cy="363537"/>
          </a:xfrm>
        </p:spPr>
        <p:txBody>
          <a:bodyPr/>
          <a:lstStyle/>
          <a:p>
            <a:r>
              <a:rPr lang="en-GB" smtClean="0"/>
              <a:t>Slide </a:t>
            </a:r>
            <a:fld id="{440F5867-744E-4AA6-B0ED-4C44D2DFBB7B}" type="slidenum">
              <a:rPr lang="en-GB" smtClean="0"/>
              <a:pPr/>
              <a:t>18</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6" name="文本框 10"/>
          <p:cNvSpPr txBox="1">
            <a:spLocks noChangeArrowheads="1"/>
          </p:cNvSpPr>
          <p:nvPr/>
        </p:nvSpPr>
        <p:spPr bwMode="auto">
          <a:xfrm>
            <a:off x="4454773" y="2101255"/>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7" name="文本框 15"/>
          <p:cNvSpPr txBox="1">
            <a:spLocks noChangeArrowheads="1"/>
          </p:cNvSpPr>
          <p:nvPr/>
        </p:nvSpPr>
        <p:spPr bwMode="auto">
          <a:xfrm>
            <a:off x="3888400"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8" name="矩形 7"/>
          <p:cNvSpPr/>
          <p:nvPr/>
        </p:nvSpPr>
        <p:spPr>
          <a:xfrm>
            <a:off x="3500546" y="2500723"/>
            <a:ext cx="2065338"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9" name="矩形 8"/>
          <p:cNvSpPr/>
          <p:nvPr/>
        </p:nvSpPr>
        <p:spPr>
          <a:xfrm>
            <a:off x="3497370" y="280563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0" name="矩形 9"/>
          <p:cNvSpPr/>
          <p:nvPr/>
        </p:nvSpPr>
        <p:spPr>
          <a:xfrm>
            <a:off x="4743558" y="280245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1" name="矩形 10"/>
          <p:cNvSpPr/>
          <p:nvPr/>
        </p:nvSpPr>
        <p:spPr>
          <a:xfrm>
            <a:off x="3210982"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2" name="矩形 11"/>
          <p:cNvSpPr/>
          <p:nvPr/>
        </p:nvSpPr>
        <p:spPr>
          <a:xfrm>
            <a:off x="3207807"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3" name="矩形 12"/>
          <p:cNvSpPr/>
          <p:nvPr/>
        </p:nvSpPr>
        <p:spPr>
          <a:xfrm>
            <a:off x="4453995"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4" name="直接箭头连接符 13"/>
          <p:cNvCxnSpPr>
            <a:stCxn id="18" idx="2"/>
            <a:endCxn id="20" idx="0"/>
          </p:cNvCxnSpPr>
          <p:nvPr/>
        </p:nvCxnSpPr>
        <p:spPr>
          <a:xfrm flipH="1">
            <a:off x="3618970" y="3418409"/>
            <a:ext cx="289563" cy="14896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5" name="直接箭头连接符 14"/>
          <p:cNvCxnSpPr>
            <a:stCxn id="19" idx="2"/>
            <a:endCxn id="21" idx="0"/>
          </p:cNvCxnSpPr>
          <p:nvPr/>
        </p:nvCxnSpPr>
        <p:spPr>
          <a:xfrm flipH="1">
            <a:off x="4865158" y="3415234"/>
            <a:ext cx="289563" cy="1500757"/>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6" name="文本框 15"/>
          <p:cNvSpPr txBox="1">
            <a:spLocks noChangeArrowheads="1"/>
          </p:cNvSpPr>
          <p:nvPr/>
        </p:nvSpPr>
        <p:spPr bwMode="auto">
          <a:xfrm>
            <a:off x="3126714" y="3388296"/>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1</a:t>
            </a:r>
            <a:endParaRPr lang="zh-CN" altLang="en-US" sz="1400" dirty="0"/>
          </a:p>
        </p:txBody>
      </p:sp>
      <p:sp>
        <p:nvSpPr>
          <p:cNvPr id="17" name="文本框 15"/>
          <p:cNvSpPr txBox="1">
            <a:spLocks noChangeArrowheads="1"/>
          </p:cNvSpPr>
          <p:nvPr/>
        </p:nvSpPr>
        <p:spPr bwMode="auto">
          <a:xfrm>
            <a:off x="5706678" y="3285035"/>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2</a:t>
            </a:r>
            <a:endParaRPr lang="zh-CN" altLang="en-US" sz="1400" dirty="0"/>
          </a:p>
        </p:txBody>
      </p:sp>
      <p:sp>
        <p:nvSpPr>
          <p:cNvPr id="18" name="矩形 17"/>
          <p:cNvSpPr/>
          <p:nvPr/>
        </p:nvSpPr>
        <p:spPr>
          <a:xfrm>
            <a:off x="3497370" y="311043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19" name="矩形 18"/>
          <p:cNvSpPr/>
          <p:nvPr/>
        </p:nvSpPr>
        <p:spPr>
          <a:xfrm>
            <a:off x="4743558" y="310725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0" name="矩形 19"/>
          <p:cNvSpPr/>
          <p:nvPr/>
        </p:nvSpPr>
        <p:spPr>
          <a:xfrm>
            <a:off x="3207807"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1" name="矩形 20"/>
          <p:cNvSpPr/>
          <p:nvPr/>
        </p:nvSpPr>
        <p:spPr>
          <a:xfrm>
            <a:off x="4453995"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2" name="矩形 21"/>
          <p:cNvSpPr/>
          <p:nvPr/>
        </p:nvSpPr>
        <p:spPr>
          <a:xfrm>
            <a:off x="3126844" y="52292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23"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24" name="矩形 23"/>
          <p:cNvSpPr/>
          <p:nvPr/>
        </p:nvSpPr>
        <p:spPr>
          <a:xfrm>
            <a:off x="6311022" y="55303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25" name="矩形 24"/>
          <p:cNvSpPr/>
          <p:nvPr/>
        </p:nvSpPr>
        <p:spPr>
          <a:xfrm>
            <a:off x="6307847"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26" name="矩形 25"/>
          <p:cNvSpPr/>
          <p:nvPr/>
        </p:nvSpPr>
        <p:spPr>
          <a:xfrm>
            <a:off x="7554035"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27" name="矩形 26"/>
          <p:cNvSpPr/>
          <p:nvPr/>
        </p:nvSpPr>
        <p:spPr>
          <a:xfrm>
            <a:off x="6307847"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8" name="矩形 27"/>
          <p:cNvSpPr/>
          <p:nvPr/>
        </p:nvSpPr>
        <p:spPr>
          <a:xfrm>
            <a:off x="7554035"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9" name="矩形 28"/>
          <p:cNvSpPr/>
          <p:nvPr/>
        </p:nvSpPr>
        <p:spPr>
          <a:xfrm>
            <a:off x="6226884" y="52546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30" name="直接箭头连接符 29"/>
          <p:cNvCxnSpPr>
            <a:stCxn id="18" idx="2"/>
            <a:endCxn id="27" idx="0"/>
          </p:cNvCxnSpPr>
          <p:nvPr/>
        </p:nvCxnSpPr>
        <p:spPr>
          <a:xfrm>
            <a:off x="3908533" y="3418409"/>
            <a:ext cx="2810477" cy="15150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31" name="直接箭头连接符 30"/>
          <p:cNvCxnSpPr>
            <a:stCxn id="19" idx="2"/>
            <a:endCxn id="28" idx="0"/>
          </p:cNvCxnSpPr>
          <p:nvPr/>
        </p:nvCxnSpPr>
        <p:spPr>
          <a:xfrm>
            <a:off x="5154721" y="3415234"/>
            <a:ext cx="2810477" cy="1526157"/>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34" name="矩形 33"/>
          <p:cNvSpPr/>
          <p:nvPr/>
        </p:nvSpPr>
        <p:spPr>
          <a:xfrm>
            <a:off x="3416407" y="2492896"/>
            <a:ext cx="2235713"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37" name="文本框 10"/>
          <p:cNvSpPr txBox="1">
            <a:spLocks noChangeArrowheads="1"/>
          </p:cNvSpPr>
          <p:nvPr/>
        </p:nvSpPr>
        <p:spPr bwMode="auto">
          <a:xfrm>
            <a:off x="2195736" y="2068873"/>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38" name="文本框 10"/>
          <p:cNvSpPr txBox="1">
            <a:spLocks noChangeArrowheads="1"/>
          </p:cNvSpPr>
          <p:nvPr/>
        </p:nvSpPr>
        <p:spPr bwMode="auto">
          <a:xfrm>
            <a:off x="7426492" y="4339312"/>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39" name="文本框 10"/>
          <p:cNvSpPr txBox="1">
            <a:spLocks noChangeArrowheads="1"/>
          </p:cNvSpPr>
          <p:nvPr/>
        </p:nvSpPr>
        <p:spPr bwMode="auto">
          <a:xfrm>
            <a:off x="1915005" y="5877272"/>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ch1</a:t>
            </a:r>
            <a:endParaRPr lang="zh-CN" altLang="en-US" sz="1600" b="1" dirty="0"/>
          </a:p>
        </p:txBody>
      </p:sp>
      <p:sp>
        <p:nvSpPr>
          <p:cNvPr id="43" name="矩形 42"/>
          <p:cNvSpPr/>
          <p:nvPr/>
        </p:nvSpPr>
        <p:spPr>
          <a:xfrm>
            <a:off x="530680" y="5533395"/>
            <a:ext cx="819150"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4" name="矩形 43"/>
          <p:cNvSpPr/>
          <p:nvPr/>
        </p:nvSpPr>
        <p:spPr>
          <a:xfrm>
            <a:off x="527505" y="5209208"/>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6" name="矩形 45"/>
          <p:cNvSpPr/>
          <p:nvPr/>
        </p:nvSpPr>
        <p:spPr>
          <a:xfrm>
            <a:off x="527505" y="4920283"/>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8" name="矩形 47"/>
          <p:cNvSpPr/>
          <p:nvPr/>
        </p:nvSpPr>
        <p:spPr>
          <a:xfrm>
            <a:off x="446543" y="5241429"/>
            <a:ext cx="1029114"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49" name="直接箭头连接符 48"/>
          <p:cNvCxnSpPr>
            <a:stCxn id="46" idx="0"/>
            <a:endCxn id="19" idx="2"/>
          </p:cNvCxnSpPr>
          <p:nvPr/>
        </p:nvCxnSpPr>
        <p:spPr>
          <a:xfrm flipV="1">
            <a:off x="938668" y="3415234"/>
            <a:ext cx="4216053" cy="1505049"/>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40" name="圆角矩形 39"/>
          <p:cNvSpPr/>
          <p:nvPr/>
        </p:nvSpPr>
        <p:spPr bwMode="auto">
          <a:xfrm>
            <a:off x="6783659" y="3501008"/>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 name="圆角矩形 40"/>
          <p:cNvSpPr/>
          <p:nvPr/>
        </p:nvSpPr>
        <p:spPr bwMode="auto">
          <a:xfrm>
            <a:off x="6773379" y="3140968"/>
            <a:ext cx="289724" cy="144067"/>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文本框 10"/>
          <p:cNvSpPr txBox="1">
            <a:spLocks noChangeArrowheads="1"/>
          </p:cNvSpPr>
          <p:nvPr/>
        </p:nvSpPr>
        <p:spPr bwMode="auto">
          <a:xfrm>
            <a:off x="7063102" y="3429000"/>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45" name="文本框 10"/>
          <p:cNvSpPr txBox="1">
            <a:spLocks noChangeArrowheads="1"/>
          </p:cNvSpPr>
          <p:nvPr/>
        </p:nvSpPr>
        <p:spPr bwMode="auto">
          <a:xfrm>
            <a:off x="7033924" y="3068960"/>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
        <p:nvSpPr>
          <p:cNvPr id="47" name="圆角矩形 46"/>
          <p:cNvSpPr/>
          <p:nvPr/>
        </p:nvSpPr>
        <p:spPr bwMode="auto">
          <a:xfrm>
            <a:off x="3131840" y="4844004"/>
            <a:ext cx="2158521" cy="3931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1" name="圆角矩形 50"/>
          <p:cNvSpPr/>
          <p:nvPr/>
        </p:nvSpPr>
        <p:spPr bwMode="auto">
          <a:xfrm>
            <a:off x="3203848" y="4879734"/>
            <a:ext cx="810905" cy="342645"/>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文本框 15"/>
          <p:cNvSpPr txBox="1">
            <a:spLocks noChangeArrowheads="1"/>
          </p:cNvSpPr>
          <p:nvPr/>
        </p:nvSpPr>
        <p:spPr bwMode="auto">
          <a:xfrm>
            <a:off x="566003" y="6015770"/>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STA3</a:t>
            </a:r>
            <a:endParaRPr lang="zh-CN" altLang="en-US" sz="1400" dirty="0"/>
          </a:p>
        </p:txBody>
      </p:sp>
    </p:spTree>
    <p:extLst>
      <p:ext uri="{BB962C8B-B14F-4D97-AF65-F5344CB8AC3E}">
        <p14:creationId xmlns:p14="http://schemas.microsoft.com/office/powerpoint/2010/main" val="182978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Multiple Links</a:t>
            </a:r>
            <a:br>
              <a:rPr lang="en-US" altLang="zh-CN" dirty="0"/>
            </a:br>
            <a:r>
              <a:rPr lang="en-US" altLang="zh-CN" dirty="0"/>
              <a:t>Fairness </a:t>
            </a:r>
            <a:r>
              <a:rPr lang="en-US" altLang="zh-CN" dirty="0" smtClean="0"/>
              <a:t>Example(2/)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26" name="矩形 25"/>
          <p:cNvSpPr/>
          <p:nvPr/>
        </p:nvSpPr>
        <p:spPr bwMode="auto">
          <a:xfrm>
            <a:off x="4961774" y="601559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A1</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27" name="矩形 26"/>
          <p:cNvSpPr/>
          <p:nvPr/>
        </p:nvSpPr>
        <p:spPr bwMode="auto">
          <a:xfrm>
            <a:off x="4961774" y="579956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strike="sngStrike" dirty="0" smtClean="0">
                <a:solidFill>
                  <a:schemeClr val="bg2"/>
                </a:solidFill>
              </a:rPr>
              <a:t>A2</a:t>
            </a:r>
            <a:endParaRPr kumimoji="0" lang="zh-CN" altLang="en-US" sz="1200" b="0" i="0" u="none" strike="sngStrike" cap="none" normalizeH="0" baseline="0" dirty="0" smtClean="0">
              <a:ln>
                <a:noFill/>
              </a:ln>
              <a:solidFill>
                <a:schemeClr val="bg2"/>
              </a:solidFill>
              <a:effectLst/>
            </a:endParaRPr>
          </a:p>
        </p:txBody>
      </p:sp>
      <p:sp>
        <p:nvSpPr>
          <p:cNvPr id="28" name="矩形 27"/>
          <p:cNvSpPr/>
          <p:nvPr/>
        </p:nvSpPr>
        <p:spPr bwMode="auto">
          <a:xfrm>
            <a:off x="4961774" y="558924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b="1" dirty="0" smtClean="0">
                <a:solidFill>
                  <a:srgbClr val="FF0000"/>
                </a:solidFill>
              </a:rPr>
              <a:t>B1</a:t>
            </a:r>
            <a:endParaRPr kumimoji="0" lang="zh-CN" altLang="en-US" sz="1200" b="1" i="0" u="none" strike="noStrike" cap="none" normalizeH="0" baseline="0" dirty="0" smtClean="0">
              <a:ln>
                <a:noFill/>
              </a:ln>
              <a:solidFill>
                <a:srgbClr val="FF0000"/>
              </a:solidFill>
              <a:effectLst/>
            </a:endParaRPr>
          </a:p>
        </p:txBody>
      </p:sp>
      <p:sp>
        <p:nvSpPr>
          <p:cNvPr id="29" name="矩形 28"/>
          <p:cNvSpPr/>
          <p:nvPr/>
        </p:nvSpPr>
        <p:spPr bwMode="auto">
          <a:xfrm>
            <a:off x="4961774" y="537015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1" i="0" u="none" strike="sngStrike" cap="none" normalizeH="0" baseline="0" dirty="0" smtClean="0">
                <a:ln>
                  <a:noFill/>
                </a:ln>
                <a:solidFill>
                  <a:schemeClr val="bg2"/>
                </a:solidFill>
                <a:effectLst/>
                <a:latin typeface="Times New Roman" pitchFamily="16" charset="0"/>
                <a:ea typeface="MS Gothic" charset="-128"/>
              </a:rPr>
              <a:t>B2</a:t>
            </a:r>
            <a:endParaRPr kumimoji="0" lang="zh-CN" altLang="en-US" sz="1200" b="1" i="0" u="none" strike="sngStrike" cap="none" normalizeH="0" baseline="0" dirty="0" smtClean="0">
              <a:ln>
                <a:noFill/>
              </a:ln>
              <a:solidFill>
                <a:schemeClr val="bg2"/>
              </a:solidFill>
              <a:effectLst/>
              <a:latin typeface="Times New Roman" pitchFamily="16" charset="0"/>
              <a:ea typeface="MS Gothic" charset="-128"/>
            </a:endParaRPr>
          </a:p>
        </p:txBody>
      </p:sp>
      <p:sp>
        <p:nvSpPr>
          <p:cNvPr id="30" name="矩形 29"/>
          <p:cNvSpPr/>
          <p:nvPr/>
        </p:nvSpPr>
        <p:spPr bwMode="auto">
          <a:xfrm>
            <a:off x="4961774" y="515719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1" name="文本框 30"/>
          <p:cNvSpPr txBox="1"/>
          <p:nvPr/>
        </p:nvSpPr>
        <p:spPr>
          <a:xfrm>
            <a:off x="5724128" y="5264277"/>
            <a:ext cx="1317281" cy="584775"/>
          </a:xfrm>
          <a:prstGeom prst="rect">
            <a:avLst/>
          </a:prstGeom>
          <a:noFill/>
        </p:spPr>
        <p:txBody>
          <a:bodyPr wrap="square" rtlCol="0">
            <a:spAutoFit/>
          </a:bodyPr>
          <a:lstStyle/>
          <a:p>
            <a:r>
              <a:rPr lang="en-US" altLang="zh-CN" sz="1600" dirty="0" smtClean="0">
                <a:solidFill>
                  <a:schemeClr val="tx1"/>
                </a:solidFill>
              </a:rPr>
              <a:t>Channel 1 queuing list</a:t>
            </a:r>
            <a:endParaRPr lang="zh-CN" altLang="en-US" sz="1600" dirty="0">
              <a:solidFill>
                <a:schemeClr val="tx1"/>
              </a:solidFill>
            </a:endParaRPr>
          </a:p>
        </p:txBody>
      </p:sp>
      <p:sp>
        <p:nvSpPr>
          <p:cNvPr id="33" name="矩形 32"/>
          <p:cNvSpPr/>
          <p:nvPr/>
        </p:nvSpPr>
        <p:spPr bwMode="auto">
          <a:xfrm>
            <a:off x="6876256" y="602128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sngStrike" cap="none" normalizeH="0" baseline="0" dirty="0" smtClean="0">
                <a:ln>
                  <a:noFill/>
                </a:ln>
                <a:solidFill>
                  <a:schemeClr val="bg2"/>
                </a:solidFill>
                <a:effectLst/>
                <a:latin typeface="Times New Roman" pitchFamily="16" charset="0"/>
                <a:ea typeface="MS Gothic" charset="-128"/>
              </a:rPr>
              <a:t>A1</a:t>
            </a:r>
            <a:endParaRPr kumimoji="0" lang="zh-CN" altLang="en-US" sz="1200" b="0" i="0" u="none" strike="sngStrike" cap="none" normalizeH="0" baseline="0" dirty="0" smtClean="0">
              <a:ln>
                <a:noFill/>
              </a:ln>
              <a:solidFill>
                <a:schemeClr val="bg2"/>
              </a:solidFill>
              <a:effectLst/>
              <a:latin typeface="Times New Roman" pitchFamily="16" charset="0"/>
              <a:ea typeface="MS Gothic" charset="-128"/>
            </a:endParaRPr>
          </a:p>
        </p:txBody>
      </p:sp>
      <p:sp>
        <p:nvSpPr>
          <p:cNvPr id="34" name="矩形 33"/>
          <p:cNvSpPr/>
          <p:nvPr/>
        </p:nvSpPr>
        <p:spPr bwMode="auto">
          <a:xfrm>
            <a:off x="6876256" y="5805264"/>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A2</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37" name="矩形 36"/>
          <p:cNvSpPr/>
          <p:nvPr/>
        </p:nvSpPr>
        <p:spPr bwMode="auto">
          <a:xfrm>
            <a:off x="6876256" y="559493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sngStrike" cap="none" normalizeH="0" baseline="0" dirty="0" smtClean="0">
                <a:ln>
                  <a:noFill/>
                </a:ln>
                <a:solidFill>
                  <a:schemeClr val="bg2"/>
                </a:solidFill>
                <a:effectLst/>
                <a:latin typeface="Times New Roman" pitchFamily="16" charset="0"/>
                <a:ea typeface="MS Gothic" charset="-128"/>
              </a:rPr>
              <a:t>B1(S)</a:t>
            </a:r>
            <a:endParaRPr kumimoji="0" lang="zh-CN" altLang="en-US" sz="1200" b="0" i="0" u="none" strike="sngStrike" cap="none" normalizeH="0" baseline="0" dirty="0" smtClean="0">
              <a:ln>
                <a:noFill/>
              </a:ln>
              <a:solidFill>
                <a:schemeClr val="bg2"/>
              </a:solidFill>
              <a:effectLst/>
              <a:latin typeface="Times New Roman" pitchFamily="16" charset="0"/>
              <a:ea typeface="MS Gothic" charset="-128"/>
            </a:endParaRPr>
          </a:p>
        </p:txBody>
      </p:sp>
      <p:sp>
        <p:nvSpPr>
          <p:cNvPr id="40" name="文本框 39"/>
          <p:cNvSpPr txBox="1"/>
          <p:nvPr/>
        </p:nvSpPr>
        <p:spPr>
          <a:xfrm>
            <a:off x="7753295" y="5292497"/>
            <a:ext cx="1283201" cy="584775"/>
          </a:xfrm>
          <a:prstGeom prst="rect">
            <a:avLst/>
          </a:prstGeom>
          <a:noFill/>
        </p:spPr>
        <p:txBody>
          <a:bodyPr wrap="square" rtlCol="0">
            <a:spAutoFit/>
          </a:bodyPr>
          <a:lstStyle/>
          <a:p>
            <a:r>
              <a:rPr lang="en-US" altLang="zh-CN" sz="1600" dirty="0" smtClean="0">
                <a:solidFill>
                  <a:schemeClr val="tx1"/>
                </a:solidFill>
              </a:rPr>
              <a:t>Channel 2 queuing list</a:t>
            </a:r>
            <a:endParaRPr lang="zh-CN" altLang="en-US" sz="1600" dirty="0">
              <a:solidFill>
                <a:schemeClr val="tx1"/>
              </a:solidFill>
            </a:endParaRPr>
          </a:p>
        </p:txBody>
      </p:sp>
      <p:sp>
        <p:nvSpPr>
          <p:cNvPr id="41" name="内容占位符 2"/>
          <p:cNvSpPr>
            <a:spLocks noGrp="1"/>
          </p:cNvSpPr>
          <p:nvPr>
            <p:ph idx="1"/>
          </p:nvPr>
        </p:nvSpPr>
        <p:spPr>
          <a:xfrm>
            <a:off x="685800" y="1981200"/>
            <a:ext cx="4131958" cy="4113213"/>
          </a:xfrm>
        </p:spPr>
        <p:txBody>
          <a:bodyPr/>
          <a:lstStyle/>
          <a:p>
            <a:pPr>
              <a:buFont typeface="Arial" panose="020B0604020202020204" pitchFamily="34" charset="0"/>
              <a:buChar char="•"/>
            </a:pPr>
            <a:r>
              <a:rPr lang="en-US" altLang="zh-CN" sz="2000" dirty="0" smtClean="0"/>
              <a:t>In this example, ch1 and ch2 has transmit opportunity in a round robin manner. The transmission sequence is as below:</a:t>
            </a:r>
          </a:p>
          <a:p>
            <a:pPr>
              <a:buFont typeface="Arial" panose="020B0604020202020204" pitchFamily="34" charset="0"/>
              <a:buChar char="•"/>
            </a:pPr>
            <a:r>
              <a:rPr lang="en-US" altLang="zh-CN" sz="2000" dirty="0" smtClean="0"/>
              <a:t>A1 in ch1</a:t>
            </a:r>
          </a:p>
          <a:p>
            <a:pPr>
              <a:buFont typeface="Arial" panose="020B0604020202020204" pitchFamily="34" charset="0"/>
              <a:buChar char="•"/>
            </a:pPr>
            <a:r>
              <a:rPr lang="en-US" altLang="zh-CN" sz="2000" dirty="0" smtClean="0"/>
              <a:t>A2 in ch2</a:t>
            </a:r>
          </a:p>
          <a:p>
            <a:pPr>
              <a:buFont typeface="Arial" panose="020B0604020202020204" pitchFamily="34" charset="0"/>
              <a:buChar char="•"/>
            </a:pPr>
            <a:r>
              <a:rPr lang="en-US" altLang="zh-CN" sz="2000" dirty="0" smtClean="0"/>
              <a:t>B1 in ch1 and B2 in ch2 synchronously (ch2 is also idle) </a:t>
            </a:r>
          </a:p>
        </p:txBody>
      </p:sp>
      <p:sp>
        <p:nvSpPr>
          <p:cNvPr id="45" name="文本框 44"/>
          <p:cNvSpPr txBox="1"/>
          <p:nvPr/>
        </p:nvSpPr>
        <p:spPr>
          <a:xfrm>
            <a:off x="7020272" y="4369433"/>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46" name="文本框 45"/>
          <p:cNvSpPr txBox="1"/>
          <p:nvPr/>
        </p:nvSpPr>
        <p:spPr>
          <a:xfrm>
            <a:off x="5131533" y="4389788"/>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32" name="日期占位符 5"/>
          <p:cNvSpPr>
            <a:spLocks noGrp="1"/>
          </p:cNvSpPr>
          <p:nvPr>
            <p:ph type="dt" idx="4294967295"/>
          </p:nvPr>
        </p:nvSpPr>
        <p:spPr>
          <a:xfrm>
            <a:off x="696912" y="333375"/>
            <a:ext cx="1874823" cy="273050"/>
          </a:xfrm>
          <a:prstGeom prst="rect">
            <a:avLst/>
          </a:prstGeom>
        </p:spPr>
        <p:txBody>
          <a:bodyPr/>
          <a:lstStyle/>
          <a:p>
            <a:r>
              <a:rPr lang="en-US" altLang="ja-JP" dirty="0" smtClean="0"/>
              <a:t>May 2019</a:t>
            </a:r>
            <a:endParaRPr lang="en-GB" altLang="ja-JP" dirty="0"/>
          </a:p>
        </p:txBody>
      </p:sp>
      <p:sp>
        <p:nvSpPr>
          <p:cNvPr id="43" name="文本框 42"/>
          <p:cNvSpPr txBox="1"/>
          <p:nvPr/>
        </p:nvSpPr>
        <p:spPr>
          <a:xfrm>
            <a:off x="5978400" y="4107266"/>
            <a:ext cx="1143530" cy="338554"/>
          </a:xfrm>
          <a:prstGeom prst="rect">
            <a:avLst/>
          </a:prstGeom>
          <a:noFill/>
        </p:spPr>
        <p:txBody>
          <a:bodyPr wrap="square" rtlCol="0">
            <a:spAutoFit/>
          </a:bodyPr>
          <a:lstStyle/>
          <a:p>
            <a:r>
              <a:rPr lang="en-US" altLang="zh-CN" sz="1600" dirty="0" smtClean="0">
                <a:solidFill>
                  <a:schemeClr val="tx1"/>
                </a:solidFill>
              </a:rPr>
              <a:t>Dispatch</a:t>
            </a:r>
            <a:endParaRPr lang="zh-CN" altLang="en-US" sz="1600" dirty="0">
              <a:solidFill>
                <a:schemeClr val="tx1"/>
              </a:solidFill>
            </a:endParaRPr>
          </a:p>
        </p:txBody>
      </p:sp>
      <p:sp>
        <p:nvSpPr>
          <p:cNvPr id="44" name="文本框 43"/>
          <p:cNvSpPr txBox="1"/>
          <p:nvPr/>
        </p:nvSpPr>
        <p:spPr>
          <a:xfrm>
            <a:off x="6228184" y="1844824"/>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47" name="文本框 46"/>
          <p:cNvSpPr txBox="1"/>
          <p:nvPr/>
        </p:nvSpPr>
        <p:spPr>
          <a:xfrm>
            <a:off x="6867625" y="2316837"/>
            <a:ext cx="1143530" cy="338554"/>
          </a:xfrm>
          <a:prstGeom prst="rect">
            <a:avLst/>
          </a:prstGeom>
          <a:noFill/>
        </p:spPr>
        <p:txBody>
          <a:bodyPr wrap="square" rtlCol="0">
            <a:spAutoFit/>
          </a:bodyPr>
          <a:lstStyle/>
          <a:p>
            <a:r>
              <a:rPr lang="en-US" altLang="zh-CN" sz="1600" dirty="0" smtClean="0">
                <a:solidFill>
                  <a:schemeClr val="tx1"/>
                </a:solidFill>
              </a:rPr>
              <a:t>Descriptors</a:t>
            </a:r>
            <a:endParaRPr lang="zh-CN" altLang="en-US" sz="1600" dirty="0">
              <a:solidFill>
                <a:schemeClr val="tx1"/>
              </a:solidFill>
            </a:endParaRPr>
          </a:p>
        </p:txBody>
      </p:sp>
      <p:sp>
        <p:nvSpPr>
          <p:cNvPr id="48" name="矩形 47"/>
          <p:cNvSpPr/>
          <p:nvPr/>
        </p:nvSpPr>
        <p:spPr bwMode="auto">
          <a:xfrm>
            <a:off x="6084168" y="356847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A1(1,2)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矩形 48"/>
          <p:cNvSpPr/>
          <p:nvPr/>
        </p:nvSpPr>
        <p:spPr bwMode="auto">
          <a:xfrm>
            <a:off x="6084168" y="335244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A2(1,2)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矩形 49"/>
          <p:cNvSpPr/>
          <p:nvPr/>
        </p:nvSpPr>
        <p:spPr bwMode="auto">
          <a:xfrm>
            <a:off x="6084168" y="270892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effectLst/>
              </a:rPr>
              <a:t>C1(2)</a:t>
            </a:r>
            <a:endParaRPr kumimoji="0" lang="zh-CN" altLang="en-US" sz="1200" b="0" i="0" u="none" strike="noStrike" cap="none" normalizeH="0" baseline="0" dirty="0" smtClean="0">
              <a:ln>
                <a:noFill/>
              </a:ln>
              <a:effectLst/>
            </a:endParaRPr>
          </a:p>
        </p:txBody>
      </p:sp>
      <p:sp>
        <p:nvSpPr>
          <p:cNvPr id="51" name="矩形 50"/>
          <p:cNvSpPr/>
          <p:nvPr/>
        </p:nvSpPr>
        <p:spPr bwMode="auto">
          <a:xfrm>
            <a:off x="6084168" y="249289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rgbClr val="7030A0"/>
              </a:solidFill>
              <a:effectLst/>
              <a:latin typeface="Times New Roman" pitchFamily="16" charset="0"/>
              <a:ea typeface="MS Gothic" charset="-128"/>
            </a:endParaRPr>
          </a:p>
        </p:txBody>
      </p:sp>
      <p:sp>
        <p:nvSpPr>
          <p:cNvPr id="52" name="矩形 51"/>
          <p:cNvSpPr/>
          <p:nvPr/>
        </p:nvSpPr>
        <p:spPr bwMode="auto">
          <a:xfrm>
            <a:off x="6084168" y="314096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B1(P1S2)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6" name="直接箭头连接符 5"/>
          <p:cNvCxnSpPr>
            <a:stCxn id="48" idx="2"/>
            <a:endCxn id="46" idx="0"/>
          </p:cNvCxnSpPr>
          <p:nvPr/>
        </p:nvCxnSpPr>
        <p:spPr bwMode="auto">
          <a:xfrm flipH="1">
            <a:off x="5470087" y="3784496"/>
            <a:ext cx="1010125" cy="6052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直接箭头连接符 53"/>
          <p:cNvCxnSpPr>
            <a:stCxn id="48" idx="2"/>
            <a:endCxn id="45" idx="0"/>
          </p:cNvCxnSpPr>
          <p:nvPr/>
        </p:nvCxnSpPr>
        <p:spPr bwMode="auto">
          <a:xfrm>
            <a:off x="6480212" y="3784496"/>
            <a:ext cx="878614" cy="58493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矩形 37"/>
          <p:cNvSpPr/>
          <p:nvPr/>
        </p:nvSpPr>
        <p:spPr bwMode="auto">
          <a:xfrm>
            <a:off x="6084168" y="292379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B2(P1S2)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9" name="矩形 38"/>
          <p:cNvSpPr/>
          <p:nvPr/>
        </p:nvSpPr>
        <p:spPr bwMode="auto">
          <a:xfrm>
            <a:off x="6876256" y="537891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B2(S)</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42" name="矩形 41"/>
          <p:cNvSpPr/>
          <p:nvPr/>
        </p:nvSpPr>
        <p:spPr bwMode="auto">
          <a:xfrm>
            <a:off x="6876256" y="516288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C1</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5" name="右大括号 54"/>
          <p:cNvSpPr/>
          <p:nvPr/>
        </p:nvSpPr>
        <p:spPr bwMode="auto">
          <a:xfrm>
            <a:off x="6948264" y="3359624"/>
            <a:ext cx="122530" cy="42941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文本框 55"/>
          <p:cNvSpPr txBox="1"/>
          <p:nvPr/>
        </p:nvSpPr>
        <p:spPr>
          <a:xfrm>
            <a:off x="7092280" y="3391480"/>
            <a:ext cx="1478513" cy="338554"/>
          </a:xfrm>
          <a:prstGeom prst="rect">
            <a:avLst/>
          </a:prstGeom>
          <a:noFill/>
        </p:spPr>
        <p:txBody>
          <a:bodyPr wrap="square" rtlCol="0">
            <a:spAutoFit/>
          </a:bodyPr>
          <a:lstStyle/>
          <a:p>
            <a:r>
              <a:rPr lang="en-US" altLang="zh-CN" sz="1600" dirty="0" smtClean="0">
                <a:solidFill>
                  <a:schemeClr val="tx1"/>
                </a:solidFill>
              </a:rPr>
              <a:t>Asynchronous</a:t>
            </a:r>
            <a:endParaRPr lang="zh-CN" altLang="en-US" sz="1600" dirty="0">
              <a:solidFill>
                <a:schemeClr val="tx1"/>
              </a:solidFill>
            </a:endParaRPr>
          </a:p>
        </p:txBody>
      </p:sp>
      <p:sp>
        <p:nvSpPr>
          <p:cNvPr id="58" name="文本框 57"/>
          <p:cNvSpPr txBox="1"/>
          <p:nvPr/>
        </p:nvSpPr>
        <p:spPr>
          <a:xfrm>
            <a:off x="7269951" y="3018438"/>
            <a:ext cx="1478513" cy="338554"/>
          </a:xfrm>
          <a:prstGeom prst="rect">
            <a:avLst/>
          </a:prstGeom>
          <a:noFill/>
        </p:spPr>
        <p:txBody>
          <a:bodyPr wrap="square" rtlCol="0">
            <a:spAutoFit/>
          </a:bodyPr>
          <a:lstStyle/>
          <a:p>
            <a:r>
              <a:rPr lang="en-US" altLang="zh-CN" sz="1600" dirty="0" smtClean="0">
                <a:solidFill>
                  <a:schemeClr val="tx1"/>
                </a:solidFill>
              </a:rPr>
              <a:t>Synchronous</a:t>
            </a:r>
            <a:endParaRPr lang="zh-CN" altLang="en-US" sz="1600" dirty="0">
              <a:solidFill>
                <a:schemeClr val="tx1"/>
              </a:solidFill>
            </a:endParaRPr>
          </a:p>
        </p:txBody>
      </p:sp>
      <p:sp>
        <p:nvSpPr>
          <p:cNvPr id="59" name="右大括号 58"/>
          <p:cNvSpPr/>
          <p:nvPr/>
        </p:nvSpPr>
        <p:spPr bwMode="auto">
          <a:xfrm>
            <a:off x="7089446" y="2955657"/>
            <a:ext cx="122530" cy="42941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文本框 35"/>
          <p:cNvSpPr txBox="1"/>
          <p:nvPr/>
        </p:nvSpPr>
        <p:spPr>
          <a:xfrm>
            <a:off x="2992688" y="6063679"/>
            <a:ext cx="1075256" cy="461665"/>
          </a:xfrm>
          <a:prstGeom prst="rect">
            <a:avLst/>
          </a:prstGeom>
          <a:noFill/>
        </p:spPr>
        <p:txBody>
          <a:bodyPr wrap="square" rtlCol="0">
            <a:spAutoFit/>
          </a:bodyPr>
          <a:lstStyle/>
          <a:p>
            <a:r>
              <a:rPr lang="en-US" altLang="zh-CN" dirty="0" smtClean="0">
                <a:solidFill>
                  <a:srgbClr val="00B050"/>
                </a:solidFill>
              </a:rPr>
              <a:t>Ks(</a:t>
            </a:r>
            <a:r>
              <a:rPr lang="en-US" altLang="zh-CN" dirty="0" err="1" smtClean="0">
                <a:solidFill>
                  <a:srgbClr val="00B050"/>
                </a:solidFill>
              </a:rPr>
              <a:t>i,j</a:t>
            </a:r>
            <a:r>
              <a:rPr lang="en-US" altLang="zh-CN" dirty="0" smtClean="0">
                <a:solidFill>
                  <a:srgbClr val="00B050"/>
                </a:solidFill>
              </a:rPr>
              <a:t>)</a:t>
            </a:r>
            <a:endParaRPr lang="zh-CN" altLang="en-US" dirty="0">
              <a:solidFill>
                <a:srgbClr val="00B050"/>
              </a:solidFill>
            </a:endParaRPr>
          </a:p>
        </p:txBody>
      </p:sp>
      <p:cxnSp>
        <p:nvCxnSpPr>
          <p:cNvPr id="53" name="直接箭头连接符 52"/>
          <p:cNvCxnSpPr>
            <a:stCxn id="57" idx="3"/>
          </p:cNvCxnSpPr>
          <p:nvPr/>
        </p:nvCxnSpPr>
        <p:spPr bwMode="auto">
          <a:xfrm>
            <a:off x="2920680" y="6018329"/>
            <a:ext cx="190952" cy="141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7" name="文本框 56"/>
          <p:cNvSpPr txBox="1"/>
          <p:nvPr/>
        </p:nvSpPr>
        <p:spPr>
          <a:xfrm>
            <a:off x="1777150" y="5849052"/>
            <a:ext cx="1143530" cy="338554"/>
          </a:xfrm>
          <a:prstGeom prst="rect">
            <a:avLst/>
          </a:prstGeom>
          <a:noFill/>
        </p:spPr>
        <p:txBody>
          <a:bodyPr wrap="square" rtlCol="0">
            <a:spAutoFit/>
          </a:bodyPr>
          <a:lstStyle/>
          <a:p>
            <a:r>
              <a:rPr lang="en-US" altLang="zh-CN" sz="1600" dirty="0" smtClean="0">
                <a:solidFill>
                  <a:schemeClr val="tx1"/>
                </a:solidFill>
              </a:rPr>
              <a:t>Destination</a:t>
            </a:r>
            <a:endParaRPr lang="zh-CN" altLang="en-US" sz="1600" dirty="0">
              <a:solidFill>
                <a:schemeClr val="tx1"/>
              </a:solidFill>
            </a:endParaRPr>
          </a:p>
        </p:txBody>
      </p:sp>
      <p:cxnSp>
        <p:nvCxnSpPr>
          <p:cNvPr id="60" name="直接箭头连接符 59"/>
          <p:cNvCxnSpPr/>
          <p:nvPr/>
        </p:nvCxnSpPr>
        <p:spPr bwMode="auto">
          <a:xfrm>
            <a:off x="3295085" y="5985366"/>
            <a:ext cx="52779" cy="1799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1" name="文本框 60"/>
          <p:cNvSpPr txBox="1"/>
          <p:nvPr/>
        </p:nvSpPr>
        <p:spPr>
          <a:xfrm>
            <a:off x="2732648" y="5682734"/>
            <a:ext cx="1143530" cy="338554"/>
          </a:xfrm>
          <a:prstGeom prst="rect">
            <a:avLst/>
          </a:prstGeom>
          <a:noFill/>
        </p:spPr>
        <p:txBody>
          <a:bodyPr wrap="square" rtlCol="0">
            <a:spAutoFit/>
          </a:bodyPr>
          <a:lstStyle/>
          <a:p>
            <a:r>
              <a:rPr lang="en-US" altLang="zh-CN" sz="1600" dirty="0" smtClean="0">
                <a:solidFill>
                  <a:schemeClr val="tx1"/>
                </a:solidFill>
              </a:rPr>
              <a:t>sequence</a:t>
            </a:r>
            <a:endParaRPr lang="zh-CN" altLang="en-US" sz="1600" dirty="0">
              <a:solidFill>
                <a:schemeClr val="tx1"/>
              </a:solidFill>
            </a:endParaRPr>
          </a:p>
        </p:txBody>
      </p:sp>
      <p:cxnSp>
        <p:nvCxnSpPr>
          <p:cNvPr id="62" name="直接箭头连接符 61"/>
          <p:cNvCxnSpPr>
            <a:stCxn id="64" idx="2"/>
          </p:cNvCxnSpPr>
          <p:nvPr/>
        </p:nvCxnSpPr>
        <p:spPr bwMode="auto">
          <a:xfrm flipH="1">
            <a:off x="3613604" y="5716180"/>
            <a:ext cx="562824" cy="4375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3" name="直接箭头连接符 62"/>
          <p:cNvCxnSpPr>
            <a:stCxn id="64" idx="2"/>
          </p:cNvCxnSpPr>
          <p:nvPr/>
        </p:nvCxnSpPr>
        <p:spPr bwMode="auto">
          <a:xfrm flipH="1">
            <a:off x="3792068" y="5716180"/>
            <a:ext cx="384360" cy="4834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4" name="文本框 63"/>
          <p:cNvSpPr txBox="1"/>
          <p:nvPr/>
        </p:nvSpPr>
        <p:spPr>
          <a:xfrm>
            <a:off x="3438832" y="5377626"/>
            <a:ext cx="1475192" cy="338554"/>
          </a:xfrm>
          <a:prstGeom prst="rect">
            <a:avLst/>
          </a:prstGeom>
          <a:noFill/>
        </p:spPr>
        <p:txBody>
          <a:bodyPr wrap="square" rtlCol="0">
            <a:spAutoFit/>
          </a:bodyPr>
          <a:lstStyle/>
          <a:p>
            <a:r>
              <a:rPr lang="en-US" altLang="zh-CN" sz="1600" dirty="0" smtClean="0">
                <a:solidFill>
                  <a:schemeClr val="tx1"/>
                </a:solidFill>
              </a:rPr>
              <a:t>Assigned links</a:t>
            </a:r>
            <a:endParaRPr lang="zh-CN" altLang="en-US" sz="1600" dirty="0">
              <a:solidFill>
                <a:schemeClr val="tx1"/>
              </a:solidFill>
            </a:endParaRPr>
          </a:p>
        </p:txBody>
      </p:sp>
      <p:sp>
        <p:nvSpPr>
          <p:cNvPr id="65" name="文本框 64"/>
          <p:cNvSpPr txBox="1"/>
          <p:nvPr/>
        </p:nvSpPr>
        <p:spPr>
          <a:xfrm>
            <a:off x="7675588" y="3962697"/>
            <a:ext cx="1360908" cy="954107"/>
          </a:xfrm>
          <a:prstGeom prst="rect">
            <a:avLst/>
          </a:prstGeom>
          <a:noFill/>
        </p:spPr>
        <p:txBody>
          <a:bodyPr wrap="square" rtlCol="0">
            <a:spAutoFit/>
          </a:bodyPr>
          <a:lstStyle/>
          <a:p>
            <a:r>
              <a:rPr lang="en-US" altLang="zh-CN" sz="1400" dirty="0" smtClean="0">
                <a:solidFill>
                  <a:srgbClr val="FF0000"/>
                </a:solidFill>
              </a:rPr>
              <a:t>When ch2 is also idle, B2 can be sent with B1</a:t>
            </a:r>
            <a:endParaRPr lang="zh-CN" altLang="en-US" sz="1400" dirty="0">
              <a:solidFill>
                <a:srgbClr val="FF0000"/>
              </a:solidFill>
            </a:endParaRPr>
          </a:p>
        </p:txBody>
      </p:sp>
      <p:cxnSp>
        <p:nvCxnSpPr>
          <p:cNvPr id="66" name="直接箭头连接符 65"/>
          <p:cNvCxnSpPr>
            <a:stCxn id="65" idx="2"/>
            <a:endCxn id="39" idx="3"/>
          </p:cNvCxnSpPr>
          <p:nvPr/>
        </p:nvCxnSpPr>
        <p:spPr bwMode="auto">
          <a:xfrm flipH="1">
            <a:off x="7668344" y="4916804"/>
            <a:ext cx="687698" cy="57012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132835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ja-JP" dirty="0" smtClean="0"/>
              <a:t>Introduction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In multiple link transmission, the </a:t>
            </a:r>
            <a:r>
              <a:rPr lang="en-US" altLang="zh-CN" dirty="0"/>
              <a:t>asynchronous </a:t>
            </a:r>
            <a:r>
              <a:rPr lang="en-US" altLang="zh-CN" dirty="0" smtClean="0"/>
              <a:t>mode has </a:t>
            </a:r>
            <a:r>
              <a:rPr lang="en-US" altLang="zh-CN" dirty="0"/>
              <a:t>better performance compared </a:t>
            </a:r>
            <a:r>
              <a:rPr lang="en-US" altLang="zh-CN" dirty="0" smtClean="0"/>
              <a:t>to synchronous mode</a:t>
            </a:r>
            <a:endParaRPr lang="en-US" altLang="zh-CN" dirty="0"/>
          </a:p>
          <a:p>
            <a:pPr>
              <a:buFont typeface="Arial" panose="020B0604020202020204" pitchFamily="34" charset="0"/>
              <a:buChar char="•"/>
            </a:pPr>
            <a:r>
              <a:rPr lang="en-US" altLang="zh-CN" dirty="0" smtClean="0"/>
              <a:t>When the isolation between two links is not good enough, the TX in one link will have significant interference to the other link. In this case, asynchronous transmission is not possible and synchronous mode is required</a:t>
            </a:r>
          </a:p>
          <a:p>
            <a:pPr>
              <a:buFont typeface="Arial" panose="020B0604020202020204" pitchFamily="34" charset="0"/>
              <a:buChar char="•"/>
            </a:pPr>
            <a:r>
              <a:rPr lang="en-US" altLang="zh-CN" dirty="0" smtClean="0"/>
              <a:t>We propose a mixed asynchronous and synchronous transmission mode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34030919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Multiple Links</a:t>
            </a:r>
            <a:br>
              <a:rPr lang="en-US" altLang="zh-CN" dirty="0"/>
            </a:br>
            <a:r>
              <a:rPr lang="en-US" altLang="zh-CN" dirty="0"/>
              <a:t>Fairness </a:t>
            </a:r>
            <a:r>
              <a:rPr lang="en-US" altLang="zh-CN" dirty="0" smtClean="0"/>
              <a:t>Example(3/)</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26" name="矩形 25"/>
          <p:cNvSpPr/>
          <p:nvPr/>
        </p:nvSpPr>
        <p:spPr bwMode="auto">
          <a:xfrm>
            <a:off x="4961774" y="609329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A1</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27" name="矩形 26"/>
          <p:cNvSpPr/>
          <p:nvPr/>
        </p:nvSpPr>
        <p:spPr bwMode="auto">
          <a:xfrm>
            <a:off x="4961774" y="587727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strike="sngStrike" dirty="0" smtClean="0">
                <a:solidFill>
                  <a:schemeClr val="bg2"/>
                </a:solidFill>
              </a:rPr>
              <a:t>A2</a:t>
            </a:r>
            <a:endParaRPr kumimoji="0" lang="zh-CN" altLang="en-US" sz="1200" b="0" i="0" u="none" strike="sngStrike" cap="none" normalizeH="0" baseline="0" dirty="0" smtClean="0">
              <a:ln>
                <a:noFill/>
              </a:ln>
              <a:solidFill>
                <a:schemeClr val="bg2"/>
              </a:solidFill>
              <a:effectLst/>
            </a:endParaRPr>
          </a:p>
        </p:txBody>
      </p:sp>
      <p:sp>
        <p:nvSpPr>
          <p:cNvPr id="28" name="矩形 27"/>
          <p:cNvSpPr/>
          <p:nvPr/>
        </p:nvSpPr>
        <p:spPr bwMode="auto">
          <a:xfrm>
            <a:off x="4961774" y="5666944"/>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b="1" dirty="0" smtClean="0">
                <a:solidFill>
                  <a:srgbClr val="FF0000"/>
                </a:solidFill>
              </a:rPr>
              <a:t>B1</a:t>
            </a:r>
            <a:endParaRPr kumimoji="0" lang="zh-CN" altLang="en-US" sz="1200" b="1" i="0" u="none" strike="noStrike" cap="none" normalizeH="0" baseline="0" dirty="0" smtClean="0">
              <a:ln>
                <a:noFill/>
              </a:ln>
              <a:solidFill>
                <a:srgbClr val="FF0000"/>
              </a:solidFill>
              <a:effectLst/>
            </a:endParaRPr>
          </a:p>
        </p:txBody>
      </p:sp>
      <p:sp>
        <p:nvSpPr>
          <p:cNvPr id="29" name="矩形 28"/>
          <p:cNvSpPr/>
          <p:nvPr/>
        </p:nvSpPr>
        <p:spPr bwMode="auto">
          <a:xfrm>
            <a:off x="4961774" y="544785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1" i="0" u="none" strike="noStrike" cap="none" normalizeH="0" baseline="0" dirty="0" smtClean="0">
                <a:ln>
                  <a:noFill/>
                </a:ln>
                <a:effectLst/>
                <a:latin typeface="Times New Roman" pitchFamily="16" charset="0"/>
                <a:ea typeface="MS Gothic" charset="-128"/>
              </a:rPr>
              <a:t>B2</a:t>
            </a:r>
            <a:endParaRPr kumimoji="0" lang="zh-CN" altLang="en-US" sz="1200" b="1" i="0" u="none" strike="noStrike" cap="none" normalizeH="0" baseline="0" dirty="0" smtClean="0">
              <a:ln>
                <a:noFill/>
              </a:ln>
              <a:effectLst/>
              <a:latin typeface="Times New Roman" pitchFamily="16" charset="0"/>
              <a:ea typeface="MS Gothic" charset="-128"/>
            </a:endParaRPr>
          </a:p>
        </p:txBody>
      </p:sp>
      <p:sp>
        <p:nvSpPr>
          <p:cNvPr id="30" name="矩形 29"/>
          <p:cNvSpPr/>
          <p:nvPr/>
        </p:nvSpPr>
        <p:spPr bwMode="auto">
          <a:xfrm>
            <a:off x="4961774" y="523489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1" name="文本框 30"/>
          <p:cNvSpPr txBox="1"/>
          <p:nvPr/>
        </p:nvSpPr>
        <p:spPr>
          <a:xfrm>
            <a:off x="5724128" y="5264277"/>
            <a:ext cx="1317281" cy="584775"/>
          </a:xfrm>
          <a:prstGeom prst="rect">
            <a:avLst/>
          </a:prstGeom>
          <a:noFill/>
        </p:spPr>
        <p:txBody>
          <a:bodyPr wrap="square" rtlCol="0">
            <a:spAutoFit/>
          </a:bodyPr>
          <a:lstStyle/>
          <a:p>
            <a:r>
              <a:rPr lang="en-US" altLang="zh-CN" sz="1600" dirty="0" smtClean="0">
                <a:solidFill>
                  <a:schemeClr val="tx1"/>
                </a:solidFill>
              </a:rPr>
              <a:t>Channel 1 queuing list</a:t>
            </a:r>
            <a:endParaRPr lang="zh-CN" altLang="en-US" sz="1600" dirty="0">
              <a:solidFill>
                <a:schemeClr val="tx1"/>
              </a:solidFill>
            </a:endParaRPr>
          </a:p>
        </p:txBody>
      </p:sp>
      <p:sp>
        <p:nvSpPr>
          <p:cNvPr id="33" name="矩形 32"/>
          <p:cNvSpPr/>
          <p:nvPr/>
        </p:nvSpPr>
        <p:spPr bwMode="auto">
          <a:xfrm>
            <a:off x="6839458" y="608760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sngStrike" cap="none" normalizeH="0" baseline="0" dirty="0" smtClean="0">
                <a:ln>
                  <a:noFill/>
                </a:ln>
                <a:solidFill>
                  <a:schemeClr val="bg2"/>
                </a:solidFill>
                <a:effectLst/>
                <a:latin typeface="Times New Roman" pitchFamily="16" charset="0"/>
                <a:ea typeface="MS Gothic" charset="-128"/>
              </a:rPr>
              <a:t>A1</a:t>
            </a:r>
            <a:endParaRPr kumimoji="0" lang="zh-CN" altLang="en-US" sz="1200" b="0" i="0" u="none" strike="sngStrike" cap="none" normalizeH="0" baseline="0" dirty="0" smtClean="0">
              <a:ln>
                <a:noFill/>
              </a:ln>
              <a:solidFill>
                <a:schemeClr val="bg2"/>
              </a:solidFill>
              <a:effectLst/>
              <a:latin typeface="Times New Roman" pitchFamily="16" charset="0"/>
              <a:ea typeface="MS Gothic" charset="-128"/>
            </a:endParaRPr>
          </a:p>
        </p:txBody>
      </p:sp>
      <p:sp>
        <p:nvSpPr>
          <p:cNvPr id="34" name="矩形 33"/>
          <p:cNvSpPr/>
          <p:nvPr/>
        </p:nvSpPr>
        <p:spPr bwMode="auto">
          <a:xfrm>
            <a:off x="6839458" y="587157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FF0000"/>
                </a:solidFill>
                <a:effectLst/>
                <a:latin typeface="Times New Roman" pitchFamily="16" charset="0"/>
                <a:ea typeface="MS Gothic" charset="-128"/>
              </a:rPr>
              <a:t>A2</a:t>
            </a:r>
            <a:endParaRPr kumimoji="0" lang="zh-CN" altLang="en-US" sz="1200" b="0" i="0" u="none" strike="noStrike" cap="none" normalizeH="0" baseline="0" dirty="0" smtClean="0">
              <a:ln>
                <a:noFill/>
              </a:ln>
              <a:solidFill>
                <a:srgbClr val="FF0000"/>
              </a:solidFill>
              <a:effectLst/>
              <a:latin typeface="Times New Roman" pitchFamily="16" charset="0"/>
              <a:ea typeface="MS Gothic" charset="-128"/>
            </a:endParaRPr>
          </a:p>
        </p:txBody>
      </p:sp>
      <p:sp>
        <p:nvSpPr>
          <p:cNvPr id="35" name="矩形 34"/>
          <p:cNvSpPr/>
          <p:nvPr/>
        </p:nvSpPr>
        <p:spPr bwMode="auto">
          <a:xfrm>
            <a:off x="6839458" y="566124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rgbClr val="FF0000"/>
                </a:solidFill>
              </a:rPr>
              <a:t>C1</a:t>
            </a:r>
            <a:endParaRPr kumimoji="0" lang="zh-CN" altLang="en-US" sz="1200" b="0" i="0" u="none" strike="noStrike" cap="none" normalizeH="0" baseline="0" dirty="0" smtClean="0">
              <a:ln>
                <a:noFill/>
              </a:ln>
              <a:solidFill>
                <a:srgbClr val="FF0000"/>
              </a:solidFill>
              <a:effectLst/>
            </a:endParaRPr>
          </a:p>
        </p:txBody>
      </p:sp>
      <p:sp>
        <p:nvSpPr>
          <p:cNvPr id="36" name="矩形 35"/>
          <p:cNvSpPr/>
          <p:nvPr/>
        </p:nvSpPr>
        <p:spPr bwMode="auto">
          <a:xfrm>
            <a:off x="6839458" y="544216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C2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7" name="矩形 36"/>
          <p:cNvSpPr/>
          <p:nvPr/>
        </p:nvSpPr>
        <p:spPr bwMode="auto">
          <a:xfrm>
            <a:off x="6839458" y="522920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sngStrike" cap="none" normalizeH="0" baseline="0" dirty="0" smtClean="0">
                <a:ln>
                  <a:noFill/>
                </a:ln>
                <a:solidFill>
                  <a:schemeClr val="bg2"/>
                </a:solidFill>
                <a:effectLst/>
                <a:latin typeface="Times New Roman" pitchFamily="16" charset="0"/>
                <a:ea typeface="MS Gothic" charset="-128"/>
              </a:rPr>
              <a:t>B1(S)</a:t>
            </a:r>
            <a:endParaRPr kumimoji="0" lang="zh-CN" altLang="en-US" sz="1200" b="0" i="0" u="none" strike="sngStrike" cap="none" normalizeH="0" baseline="0" dirty="0" smtClean="0">
              <a:ln>
                <a:noFill/>
              </a:ln>
              <a:solidFill>
                <a:schemeClr val="bg2"/>
              </a:solidFill>
              <a:effectLst/>
              <a:latin typeface="Times New Roman" pitchFamily="16" charset="0"/>
              <a:ea typeface="MS Gothic" charset="-128"/>
            </a:endParaRPr>
          </a:p>
        </p:txBody>
      </p:sp>
      <p:sp>
        <p:nvSpPr>
          <p:cNvPr id="40" name="文本框 39"/>
          <p:cNvSpPr txBox="1"/>
          <p:nvPr/>
        </p:nvSpPr>
        <p:spPr>
          <a:xfrm>
            <a:off x="7609279" y="5269165"/>
            <a:ext cx="1283201" cy="584775"/>
          </a:xfrm>
          <a:prstGeom prst="rect">
            <a:avLst/>
          </a:prstGeom>
          <a:noFill/>
        </p:spPr>
        <p:txBody>
          <a:bodyPr wrap="square" rtlCol="0">
            <a:spAutoFit/>
          </a:bodyPr>
          <a:lstStyle/>
          <a:p>
            <a:r>
              <a:rPr lang="en-US" altLang="zh-CN" sz="1600" dirty="0" smtClean="0">
                <a:solidFill>
                  <a:schemeClr val="tx1"/>
                </a:solidFill>
              </a:rPr>
              <a:t>Channel 2 queuing list</a:t>
            </a:r>
            <a:endParaRPr lang="zh-CN" altLang="en-US" sz="1600" dirty="0">
              <a:solidFill>
                <a:schemeClr val="tx1"/>
              </a:solidFill>
            </a:endParaRPr>
          </a:p>
        </p:txBody>
      </p:sp>
      <p:sp>
        <p:nvSpPr>
          <p:cNvPr id="41" name="内容占位符 2"/>
          <p:cNvSpPr>
            <a:spLocks noGrp="1"/>
          </p:cNvSpPr>
          <p:nvPr>
            <p:ph idx="1"/>
          </p:nvPr>
        </p:nvSpPr>
        <p:spPr>
          <a:xfrm>
            <a:off x="685800" y="1981201"/>
            <a:ext cx="4131958" cy="3460960"/>
          </a:xfrm>
        </p:spPr>
        <p:txBody>
          <a:bodyPr/>
          <a:lstStyle/>
          <a:p>
            <a:pPr>
              <a:buFont typeface="Arial" panose="020B0604020202020204" pitchFamily="34" charset="0"/>
              <a:buChar char="•"/>
            </a:pPr>
            <a:r>
              <a:rPr lang="en-US" altLang="zh-CN" sz="2000" dirty="0" smtClean="0"/>
              <a:t>In this example, ch1 and ch2 has transmit opportunity in a round robin manner. The transmission sequence is as below:</a:t>
            </a:r>
          </a:p>
          <a:p>
            <a:pPr>
              <a:buFont typeface="Arial" panose="020B0604020202020204" pitchFamily="34" charset="0"/>
              <a:buChar char="•"/>
            </a:pPr>
            <a:r>
              <a:rPr lang="en-US" altLang="zh-CN" sz="2000" dirty="0" smtClean="0"/>
              <a:t>A1 in ch1</a:t>
            </a:r>
          </a:p>
          <a:p>
            <a:pPr>
              <a:buFont typeface="Arial" panose="020B0604020202020204" pitchFamily="34" charset="0"/>
              <a:buChar char="•"/>
            </a:pPr>
            <a:r>
              <a:rPr lang="en-US" altLang="zh-CN" sz="2000" dirty="0" smtClean="0"/>
              <a:t>A2 in ch2</a:t>
            </a:r>
          </a:p>
          <a:p>
            <a:pPr>
              <a:buFont typeface="Arial" panose="020B0604020202020204" pitchFamily="34" charset="0"/>
              <a:buChar char="•"/>
            </a:pPr>
            <a:r>
              <a:rPr lang="en-US" altLang="zh-CN" sz="2000" dirty="0" smtClean="0"/>
              <a:t>B1 in ch1 (in ch2 queuing list, C1 and C2 are in front of B1 and B2, no secondary transmission to B) </a:t>
            </a:r>
          </a:p>
          <a:p>
            <a:pPr>
              <a:buFont typeface="Arial" panose="020B0604020202020204" pitchFamily="34" charset="0"/>
              <a:buChar char="•"/>
            </a:pPr>
            <a:r>
              <a:rPr lang="en-US" altLang="zh-CN" sz="2000" dirty="0" smtClean="0"/>
              <a:t>C1 in ch2</a:t>
            </a:r>
            <a:endParaRPr lang="zh-CN" altLang="en-US" sz="2000" dirty="0"/>
          </a:p>
        </p:txBody>
      </p:sp>
      <p:sp>
        <p:nvSpPr>
          <p:cNvPr id="45" name="文本框 44"/>
          <p:cNvSpPr txBox="1"/>
          <p:nvPr/>
        </p:nvSpPr>
        <p:spPr>
          <a:xfrm>
            <a:off x="7020272" y="4369433"/>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46" name="文本框 45"/>
          <p:cNvSpPr txBox="1"/>
          <p:nvPr/>
        </p:nvSpPr>
        <p:spPr>
          <a:xfrm>
            <a:off x="5131533" y="4389788"/>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32" name="日期占位符 5"/>
          <p:cNvSpPr>
            <a:spLocks noGrp="1"/>
          </p:cNvSpPr>
          <p:nvPr>
            <p:ph type="dt" idx="4294967295"/>
          </p:nvPr>
        </p:nvSpPr>
        <p:spPr>
          <a:xfrm>
            <a:off x="696912" y="333375"/>
            <a:ext cx="1874823" cy="273050"/>
          </a:xfrm>
          <a:prstGeom prst="rect">
            <a:avLst/>
          </a:prstGeom>
        </p:spPr>
        <p:txBody>
          <a:bodyPr/>
          <a:lstStyle/>
          <a:p>
            <a:r>
              <a:rPr lang="en-US" altLang="ja-JP" dirty="0" smtClean="0"/>
              <a:t>May 2019</a:t>
            </a:r>
            <a:endParaRPr lang="en-GB" altLang="ja-JP" dirty="0"/>
          </a:p>
        </p:txBody>
      </p:sp>
      <p:sp>
        <p:nvSpPr>
          <p:cNvPr id="43" name="文本框 42"/>
          <p:cNvSpPr txBox="1"/>
          <p:nvPr/>
        </p:nvSpPr>
        <p:spPr>
          <a:xfrm>
            <a:off x="5978400" y="4107266"/>
            <a:ext cx="1143530" cy="338554"/>
          </a:xfrm>
          <a:prstGeom prst="rect">
            <a:avLst/>
          </a:prstGeom>
          <a:noFill/>
        </p:spPr>
        <p:txBody>
          <a:bodyPr wrap="square" rtlCol="0">
            <a:spAutoFit/>
          </a:bodyPr>
          <a:lstStyle/>
          <a:p>
            <a:r>
              <a:rPr lang="en-US" altLang="zh-CN" sz="1600" dirty="0" smtClean="0">
                <a:solidFill>
                  <a:schemeClr val="tx1"/>
                </a:solidFill>
              </a:rPr>
              <a:t>Dispatch</a:t>
            </a:r>
            <a:endParaRPr lang="zh-CN" altLang="en-US" sz="1600" dirty="0">
              <a:solidFill>
                <a:schemeClr val="tx1"/>
              </a:solidFill>
            </a:endParaRPr>
          </a:p>
        </p:txBody>
      </p:sp>
      <p:sp>
        <p:nvSpPr>
          <p:cNvPr id="44" name="文本框 43"/>
          <p:cNvSpPr txBox="1"/>
          <p:nvPr/>
        </p:nvSpPr>
        <p:spPr>
          <a:xfrm>
            <a:off x="6228184" y="1844824"/>
            <a:ext cx="677108" cy="747579"/>
          </a:xfrm>
          <a:prstGeom prst="rect">
            <a:avLst/>
          </a:prstGeom>
          <a:noFill/>
        </p:spPr>
        <p:txBody>
          <a:bodyPr vert="vert" wrap="square" rtlCol="0" anchor="b" anchorCtr="0">
            <a:spAutoFit/>
          </a:bodyPr>
          <a:lstStyle/>
          <a:p>
            <a:pPr algn="ctr"/>
            <a:r>
              <a:rPr lang="en-US" altLang="zh-CN" sz="3200" b="1" dirty="0" smtClean="0">
                <a:solidFill>
                  <a:schemeClr val="tx1"/>
                </a:solidFill>
              </a:rPr>
              <a:t>...</a:t>
            </a:r>
            <a:endParaRPr lang="zh-CN" altLang="en-US" sz="3200" b="1" dirty="0">
              <a:solidFill>
                <a:schemeClr val="tx1"/>
              </a:solidFill>
            </a:endParaRPr>
          </a:p>
        </p:txBody>
      </p:sp>
      <p:sp>
        <p:nvSpPr>
          <p:cNvPr id="47" name="文本框 46"/>
          <p:cNvSpPr txBox="1"/>
          <p:nvPr/>
        </p:nvSpPr>
        <p:spPr>
          <a:xfrm>
            <a:off x="7028870" y="2060848"/>
            <a:ext cx="1143530" cy="338554"/>
          </a:xfrm>
          <a:prstGeom prst="rect">
            <a:avLst/>
          </a:prstGeom>
          <a:noFill/>
        </p:spPr>
        <p:txBody>
          <a:bodyPr wrap="square" rtlCol="0">
            <a:spAutoFit/>
          </a:bodyPr>
          <a:lstStyle/>
          <a:p>
            <a:r>
              <a:rPr lang="en-US" altLang="zh-CN" sz="1600" dirty="0" smtClean="0">
                <a:solidFill>
                  <a:schemeClr val="tx1"/>
                </a:solidFill>
              </a:rPr>
              <a:t>Descriptors</a:t>
            </a:r>
            <a:endParaRPr lang="zh-CN" altLang="en-US" sz="1600" dirty="0">
              <a:solidFill>
                <a:schemeClr val="tx1"/>
              </a:solidFill>
            </a:endParaRPr>
          </a:p>
        </p:txBody>
      </p:sp>
      <p:sp>
        <p:nvSpPr>
          <p:cNvPr id="48" name="矩形 47"/>
          <p:cNvSpPr/>
          <p:nvPr/>
        </p:nvSpPr>
        <p:spPr bwMode="auto">
          <a:xfrm>
            <a:off x="6084168" y="356847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A1(1,2)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9" name="矩形 48"/>
          <p:cNvSpPr/>
          <p:nvPr/>
        </p:nvSpPr>
        <p:spPr bwMode="auto">
          <a:xfrm>
            <a:off x="6084168" y="335244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A2(1,2)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0" name="矩形 49"/>
          <p:cNvSpPr/>
          <p:nvPr/>
        </p:nvSpPr>
        <p:spPr bwMode="auto">
          <a:xfrm>
            <a:off x="6084168" y="3142120"/>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rgbClr val="7030A0"/>
                </a:solidFill>
              </a:rPr>
              <a:t>C1(2)</a:t>
            </a:r>
            <a:endParaRPr kumimoji="0" lang="zh-CN" altLang="en-US" sz="1200" b="0" i="0" u="none" strike="noStrike" cap="none" normalizeH="0" baseline="0" dirty="0" smtClean="0">
              <a:ln>
                <a:noFill/>
              </a:ln>
              <a:solidFill>
                <a:srgbClr val="7030A0"/>
              </a:solidFill>
              <a:effectLst/>
            </a:endParaRPr>
          </a:p>
        </p:txBody>
      </p:sp>
      <p:sp>
        <p:nvSpPr>
          <p:cNvPr id="51" name="矩形 50"/>
          <p:cNvSpPr/>
          <p:nvPr/>
        </p:nvSpPr>
        <p:spPr bwMode="auto">
          <a:xfrm>
            <a:off x="6084168" y="292303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rgbClr val="7030A0"/>
                </a:solidFill>
                <a:effectLst/>
                <a:latin typeface="Times New Roman" pitchFamily="16" charset="0"/>
                <a:ea typeface="MS Gothic" charset="-128"/>
              </a:rPr>
              <a:t>C2(2)</a:t>
            </a:r>
            <a:endParaRPr kumimoji="0" lang="zh-CN" altLang="en-US" sz="1200" b="0" i="0" u="none" strike="noStrike" cap="none" normalizeH="0" baseline="0" dirty="0" smtClean="0">
              <a:ln>
                <a:noFill/>
              </a:ln>
              <a:solidFill>
                <a:srgbClr val="7030A0"/>
              </a:solidFill>
              <a:effectLst/>
              <a:latin typeface="Times New Roman" pitchFamily="16" charset="0"/>
              <a:ea typeface="MS Gothic" charset="-128"/>
            </a:endParaRPr>
          </a:p>
        </p:txBody>
      </p:sp>
      <p:sp>
        <p:nvSpPr>
          <p:cNvPr id="52" name="矩形 51"/>
          <p:cNvSpPr/>
          <p:nvPr/>
        </p:nvSpPr>
        <p:spPr bwMode="auto">
          <a:xfrm>
            <a:off x="6084168" y="2710072"/>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B1(P1S2)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6" name="直接箭头连接符 5"/>
          <p:cNvCxnSpPr>
            <a:stCxn id="48" idx="2"/>
            <a:endCxn id="46" idx="0"/>
          </p:cNvCxnSpPr>
          <p:nvPr/>
        </p:nvCxnSpPr>
        <p:spPr bwMode="auto">
          <a:xfrm flipH="1">
            <a:off x="5470087" y="3784496"/>
            <a:ext cx="1010125" cy="60529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4" name="直接箭头连接符 53"/>
          <p:cNvCxnSpPr>
            <a:stCxn id="48" idx="2"/>
            <a:endCxn id="45" idx="0"/>
          </p:cNvCxnSpPr>
          <p:nvPr/>
        </p:nvCxnSpPr>
        <p:spPr bwMode="auto">
          <a:xfrm>
            <a:off x="6480212" y="3784496"/>
            <a:ext cx="878614" cy="58493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8" name="矩形 37"/>
          <p:cNvSpPr/>
          <p:nvPr/>
        </p:nvSpPr>
        <p:spPr bwMode="auto">
          <a:xfrm>
            <a:off x="6084168" y="249289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B2(P1S2)</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9" name="矩形 38"/>
          <p:cNvSpPr/>
          <p:nvPr/>
        </p:nvSpPr>
        <p:spPr bwMode="auto">
          <a:xfrm>
            <a:off x="6839458" y="4995638"/>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bg1"/>
                </a:solidFill>
                <a:effectLst/>
                <a:latin typeface="Times New Roman" pitchFamily="16" charset="0"/>
                <a:ea typeface="MS Gothic" charset="-128"/>
              </a:rPr>
              <a:t>B2(S)</a:t>
            </a: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2" name="矩形 41"/>
          <p:cNvSpPr/>
          <p:nvPr/>
        </p:nvSpPr>
        <p:spPr bwMode="auto">
          <a:xfrm>
            <a:off x="4957013" y="5013176"/>
            <a:ext cx="792088"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 name="右大括号 2"/>
          <p:cNvSpPr/>
          <p:nvPr/>
        </p:nvSpPr>
        <p:spPr bwMode="auto">
          <a:xfrm>
            <a:off x="6948264" y="3359624"/>
            <a:ext cx="122530" cy="42941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文本框 54"/>
          <p:cNvSpPr txBox="1"/>
          <p:nvPr/>
        </p:nvSpPr>
        <p:spPr>
          <a:xfrm>
            <a:off x="7092280" y="3391480"/>
            <a:ext cx="1478513" cy="338554"/>
          </a:xfrm>
          <a:prstGeom prst="rect">
            <a:avLst/>
          </a:prstGeom>
          <a:noFill/>
        </p:spPr>
        <p:txBody>
          <a:bodyPr wrap="square" rtlCol="0">
            <a:spAutoFit/>
          </a:bodyPr>
          <a:lstStyle/>
          <a:p>
            <a:r>
              <a:rPr lang="en-US" altLang="zh-CN" sz="1600" dirty="0" smtClean="0">
                <a:solidFill>
                  <a:schemeClr val="tx1"/>
                </a:solidFill>
              </a:rPr>
              <a:t>Asynchronous</a:t>
            </a:r>
            <a:endParaRPr lang="zh-CN" altLang="en-US" sz="1600" dirty="0">
              <a:solidFill>
                <a:schemeClr val="tx1"/>
              </a:solidFill>
            </a:endParaRPr>
          </a:p>
        </p:txBody>
      </p:sp>
      <p:sp>
        <p:nvSpPr>
          <p:cNvPr id="56" name="右大括号 55"/>
          <p:cNvSpPr/>
          <p:nvPr/>
        </p:nvSpPr>
        <p:spPr bwMode="auto">
          <a:xfrm>
            <a:off x="6926778" y="2499597"/>
            <a:ext cx="122530" cy="42941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文本框 56"/>
          <p:cNvSpPr txBox="1"/>
          <p:nvPr/>
        </p:nvSpPr>
        <p:spPr>
          <a:xfrm>
            <a:off x="7070794" y="2531453"/>
            <a:ext cx="1478513" cy="338554"/>
          </a:xfrm>
          <a:prstGeom prst="rect">
            <a:avLst/>
          </a:prstGeom>
          <a:noFill/>
        </p:spPr>
        <p:txBody>
          <a:bodyPr wrap="square" rtlCol="0">
            <a:spAutoFit/>
          </a:bodyPr>
          <a:lstStyle/>
          <a:p>
            <a:r>
              <a:rPr lang="en-US" altLang="zh-CN" sz="1600" dirty="0" smtClean="0">
                <a:solidFill>
                  <a:schemeClr val="tx1"/>
                </a:solidFill>
              </a:rPr>
              <a:t>Synchronous</a:t>
            </a:r>
            <a:endParaRPr lang="zh-CN" altLang="en-US" sz="1600" dirty="0">
              <a:solidFill>
                <a:schemeClr val="tx1"/>
              </a:solidFill>
            </a:endParaRPr>
          </a:p>
        </p:txBody>
      </p:sp>
      <p:sp>
        <p:nvSpPr>
          <p:cNvPr id="58" name="右大括号 57"/>
          <p:cNvSpPr/>
          <p:nvPr/>
        </p:nvSpPr>
        <p:spPr bwMode="auto">
          <a:xfrm>
            <a:off x="7089446" y="2955657"/>
            <a:ext cx="122530" cy="42941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文本框 58"/>
          <p:cNvSpPr txBox="1"/>
          <p:nvPr/>
        </p:nvSpPr>
        <p:spPr>
          <a:xfrm>
            <a:off x="7233462" y="2987513"/>
            <a:ext cx="1478513" cy="338554"/>
          </a:xfrm>
          <a:prstGeom prst="rect">
            <a:avLst/>
          </a:prstGeom>
          <a:noFill/>
        </p:spPr>
        <p:txBody>
          <a:bodyPr wrap="square" rtlCol="0">
            <a:spAutoFit/>
          </a:bodyPr>
          <a:lstStyle/>
          <a:p>
            <a:r>
              <a:rPr lang="en-US" altLang="zh-CN" sz="1600" dirty="0" smtClean="0">
                <a:solidFill>
                  <a:schemeClr val="tx1"/>
                </a:solidFill>
              </a:rPr>
              <a:t>Single link</a:t>
            </a:r>
            <a:endParaRPr lang="zh-CN" altLang="en-US" sz="1600" dirty="0">
              <a:solidFill>
                <a:schemeClr val="tx1"/>
              </a:solidFill>
            </a:endParaRPr>
          </a:p>
        </p:txBody>
      </p:sp>
      <p:sp>
        <p:nvSpPr>
          <p:cNvPr id="7" name="文本框 6"/>
          <p:cNvSpPr txBox="1"/>
          <p:nvPr/>
        </p:nvSpPr>
        <p:spPr>
          <a:xfrm>
            <a:off x="2992688" y="6063679"/>
            <a:ext cx="1075256" cy="461665"/>
          </a:xfrm>
          <a:prstGeom prst="rect">
            <a:avLst/>
          </a:prstGeom>
          <a:noFill/>
        </p:spPr>
        <p:txBody>
          <a:bodyPr wrap="square" rtlCol="0">
            <a:spAutoFit/>
          </a:bodyPr>
          <a:lstStyle/>
          <a:p>
            <a:r>
              <a:rPr lang="en-US" altLang="zh-CN" dirty="0" smtClean="0">
                <a:solidFill>
                  <a:srgbClr val="00B050"/>
                </a:solidFill>
              </a:rPr>
              <a:t>Ks(</a:t>
            </a:r>
            <a:r>
              <a:rPr lang="en-US" altLang="zh-CN" dirty="0" err="1" smtClean="0">
                <a:solidFill>
                  <a:srgbClr val="00B050"/>
                </a:solidFill>
              </a:rPr>
              <a:t>i,j</a:t>
            </a:r>
            <a:r>
              <a:rPr lang="en-US" altLang="zh-CN" dirty="0" smtClean="0">
                <a:solidFill>
                  <a:srgbClr val="00B050"/>
                </a:solidFill>
              </a:rPr>
              <a:t>)</a:t>
            </a:r>
            <a:endParaRPr lang="zh-CN" altLang="en-US" dirty="0">
              <a:solidFill>
                <a:srgbClr val="00B050"/>
              </a:solidFill>
            </a:endParaRPr>
          </a:p>
        </p:txBody>
      </p:sp>
      <p:cxnSp>
        <p:nvCxnSpPr>
          <p:cNvPr id="53" name="直接箭头连接符 52"/>
          <p:cNvCxnSpPr>
            <a:stCxn id="60" idx="3"/>
          </p:cNvCxnSpPr>
          <p:nvPr/>
        </p:nvCxnSpPr>
        <p:spPr bwMode="auto">
          <a:xfrm>
            <a:off x="2920680" y="6018329"/>
            <a:ext cx="190952" cy="14119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0" name="文本框 59"/>
          <p:cNvSpPr txBox="1"/>
          <p:nvPr/>
        </p:nvSpPr>
        <p:spPr>
          <a:xfrm>
            <a:off x="1777150" y="5849052"/>
            <a:ext cx="1143530" cy="338554"/>
          </a:xfrm>
          <a:prstGeom prst="rect">
            <a:avLst/>
          </a:prstGeom>
          <a:noFill/>
        </p:spPr>
        <p:txBody>
          <a:bodyPr wrap="square" rtlCol="0">
            <a:spAutoFit/>
          </a:bodyPr>
          <a:lstStyle/>
          <a:p>
            <a:r>
              <a:rPr lang="en-US" altLang="zh-CN" sz="1600" dirty="0" smtClean="0">
                <a:solidFill>
                  <a:schemeClr val="tx1"/>
                </a:solidFill>
              </a:rPr>
              <a:t>Destination</a:t>
            </a:r>
            <a:endParaRPr lang="zh-CN" altLang="en-US" sz="1600" dirty="0">
              <a:solidFill>
                <a:schemeClr val="tx1"/>
              </a:solidFill>
            </a:endParaRPr>
          </a:p>
        </p:txBody>
      </p:sp>
      <p:cxnSp>
        <p:nvCxnSpPr>
          <p:cNvPr id="61" name="直接箭头连接符 60"/>
          <p:cNvCxnSpPr/>
          <p:nvPr/>
        </p:nvCxnSpPr>
        <p:spPr bwMode="auto">
          <a:xfrm>
            <a:off x="3295085" y="5985366"/>
            <a:ext cx="52779" cy="17993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2" name="文本框 61"/>
          <p:cNvSpPr txBox="1"/>
          <p:nvPr/>
        </p:nvSpPr>
        <p:spPr>
          <a:xfrm>
            <a:off x="2732648" y="5682734"/>
            <a:ext cx="1143530" cy="338554"/>
          </a:xfrm>
          <a:prstGeom prst="rect">
            <a:avLst/>
          </a:prstGeom>
          <a:noFill/>
        </p:spPr>
        <p:txBody>
          <a:bodyPr wrap="square" rtlCol="0">
            <a:spAutoFit/>
          </a:bodyPr>
          <a:lstStyle/>
          <a:p>
            <a:r>
              <a:rPr lang="en-US" altLang="zh-CN" sz="1600" dirty="0" smtClean="0">
                <a:solidFill>
                  <a:schemeClr val="tx1"/>
                </a:solidFill>
              </a:rPr>
              <a:t>sequence</a:t>
            </a:r>
            <a:endParaRPr lang="zh-CN" altLang="en-US" sz="1600" dirty="0">
              <a:solidFill>
                <a:schemeClr val="tx1"/>
              </a:solidFill>
            </a:endParaRPr>
          </a:p>
        </p:txBody>
      </p:sp>
      <p:cxnSp>
        <p:nvCxnSpPr>
          <p:cNvPr id="63" name="直接箭头连接符 62"/>
          <p:cNvCxnSpPr>
            <a:stCxn id="65" idx="2"/>
          </p:cNvCxnSpPr>
          <p:nvPr/>
        </p:nvCxnSpPr>
        <p:spPr bwMode="auto">
          <a:xfrm flipH="1">
            <a:off x="3613604" y="5716180"/>
            <a:ext cx="562824" cy="437587"/>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4" name="直接箭头连接符 63"/>
          <p:cNvCxnSpPr>
            <a:stCxn id="65" idx="2"/>
          </p:cNvCxnSpPr>
          <p:nvPr/>
        </p:nvCxnSpPr>
        <p:spPr bwMode="auto">
          <a:xfrm flipH="1">
            <a:off x="3792068" y="5716180"/>
            <a:ext cx="384360" cy="4834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5" name="文本框 64"/>
          <p:cNvSpPr txBox="1"/>
          <p:nvPr/>
        </p:nvSpPr>
        <p:spPr>
          <a:xfrm>
            <a:off x="3438832" y="5377626"/>
            <a:ext cx="1475192" cy="338554"/>
          </a:xfrm>
          <a:prstGeom prst="rect">
            <a:avLst/>
          </a:prstGeom>
          <a:noFill/>
        </p:spPr>
        <p:txBody>
          <a:bodyPr wrap="square" rtlCol="0">
            <a:spAutoFit/>
          </a:bodyPr>
          <a:lstStyle/>
          <a:p>
            <a:r>
              <a:rPr lang="en-US" altLang="zh-CN" sz="1600" dirty="0" smtClean="0">
                <a:solidFill>
                  <a:schemeClr val="tx1"/>
                </a:solidFill>
              </a:rPr>
              <a:t>Assigned links</a:t>
            </a:r>
            <a:endParaRPr lang="zh-CN" altLang="en-US" sz="1600" dirty="0">
              <a:solidFill>
                <a:schemeClr val="tx1"/>
              </a:solidFill>
            </a:endParaRPr>
          </a:p>
        </p:txBody>
      </p:sp>
      <p:sp>
        <p:nvSpPr>
          <p:cNvPr id="66" name="文本框 65"/>
          <p:cNvSpPr txBox="1"/>
          <p:nvPr/>
        </p:nvSpPr>
        <p:spPr>
          <a:xfrm>
            <a:off x="7675588" y="3843045"/>
            <a:ext cx="1468412" cy="954107"/>
          </a:xfrm>
          <a:prstGeom prst="rect">
            <a:avLst/>
          </a:prstGeom>
          <a:noFill/>
        </p:spPr>
        <p:txBody>
          <a:bodyPr wrap="square" rtlCol="0">
            <a:spAutoFit/>
          </a:bodyPr>
          <a:lstStyle/>
          <a:p>
            <a:r>
              <a:rPr lang="en-US" altLang="zh-CN" sz="1400" dirty="0" smtClean="0">
                <a:solidFill>
                  <a:srgbClr val="FF0000"/>
                </a:solidFill>
              </a:rPr>
              <a:t>B2 cannot be sent with B1 since there are C1, C2 in front of it</a:t>
            </a:r>
            <a:endParaRPr lang="zh-CN" altLang="en-US" sz="1400" dirty="0">
              <a:solidFill>
                <a:srgbClr val="FF0000"/>
              </a:solidFill>
            </a:endParaRPr>
          </a:p>
        </p:txBody>
      </p:sp>
      <p:cxnSp>
        <p:nvCxnSpPr>
          <p:cNvPr id="67" name="直接箭头连接符 66"/>
          <p:cNvCxnSpPr>
            <a:stCxn id="66" idx="2"/>
            <a:endCxn id="39" idx="3"/>
          </p:cNvCxnSpPr>
          <p:nvPr/>
        </p:nvCxnSpPr>
        <p:spPr bwMode="auto">
          <a:xfrm flipH="1">
            <a:off x="7631546" y="4797152"/>
            <a:ext cx="778248" cy="3064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698834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Asynchronous vs. Synchronous </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Asynchronous:</a:t>
            </a:r>
          </a:p>
          <a:p>
            <a:pPr lvl="1">
              <a:buFont typeface="Arial" panose="020B0604020202020204" pitchFamily="34" charset="0"/>
              <a:buChar char="•"/>
            </a:pPr>
            <a:r>
              <a:rPr lang="en-US" altLang="zh-CN" sz="2200" dirty="0" smtClean="0"/>
              <a:t>In </a:t>
            </a:r>
            <a:r>
              <a:rPr lang="en-US" altLang="zh-CN" sz="2200" dirty="0"/>
              <a:t>an asynchronous multiple </a:t>
            </a:r>
            <a:r>
              <a:rPr lang="en-US" altLang="zh-CN" sz="2200" dirty="0" smtClean="0"/>
              <a:t>links </a:t>
            </a:r>
            <a:r>
              <a:rPr lang="en-US" altLang="zh-CN" sz="2200" dirty="0"/>
              <a:t>mode, the transmission between links is independent</a:t>
            </a:r>
          </a:p>
          <a:p>
            <a:pPr>
              <a:buFont typeface="Arial" panose="020B0604020202020204" pitchFamily="34" charset="0"/>
              <a:buChar char="•"/>
            </a:pPr>
            <a:r>
              <a:rPr lang="en-US" altLang="zh-CN" dirty="0" smtClean="0"/>
              <a:t>Synchronous:</a:t>
            </a:r>
          </a:p>
          <a:p>
            <a:pPr marL="742950" lvl="2" indent="-342900">
              <a:spcBef>
                <a:spcPts val="600"/>
              </a:spcBef>
              <a:buFont typeface="Arial" panose="020B0604020202020204" pitchFamily="34" charset="0"/>
              <a:buChar char="•"/>
            </a:pPr>
            <a:r>
              <a:rPr lang="en-US" altLang="zh-CN" sz="2200" dirty="0">
                <a:cs typeface="+mn-cs"/>
              </a:rPr>
              <a:t>Several</a:t>
            </a:r>
            <a:r>
              <a:rPr lang="en-US" altLang="zh-CN" sz="2200" dirty="0"/>
              <a:t> links in a synchronous mode </a:t>
            </a:r>
            <a:r>
              <a:rPr lang="en-US" altLang="zh-CN" sz="2200" dirty="0" smtClean="0"/>
              <a:t>form </a:t>
            </a:r>
            <a:r>
              <a:rPr lang="en-US" altLang="zh-CN" sz="2200" dirty="0"/>
              <a:t>a synchronous </a:t>
            </a:r>
            <a:r>
              <a:rPr lang="en-US" altLang="zh-CN" sz="2200" dirty="0" smtClean="0"/>
              <a:t>group</a:t>
            </a:r>
          </a:p>
          <a:p>
            <a:pPr marL="742950" lvl="2" indent="-342900">
              <a:spcBef>
                <a:spcPts val="600"/>
              </a:spcBef>
              <a:buFont typeface="Arial" panose="020B0604020202020204" pitchFamily="34" charset="0"/>
              <a:buChar char="•"/>
            </a:pPr>
            <a:r>
              <a:rPr lang="en-US" altLang="zh-CN" sz="2200" dirty="0" smtClean="0"/>
              <a:t>The transmission in a synchronous group is synchronized</a:t>
            </a:r>
          </a:p>
          <a:p>
            <a:pPr marL="1200150" lvl="3" indent="-342900">
              <a:spcBef>
                <a:spcPts val="600"/>
              </a:spcBef>
              <a:buFont typeface="Arial" panose="020B0604020202020204" pitchFamily="34" charset="0"/>
              <a:buChar char="•"/>
            </a:pPr>
            <a:r>
              <a:rPr lang="en-US" altLang="zh-CN" sz="2000" dirty="0" smtClean="0"/>
              <a:t>“Synchronized” means to </a:t>
            </a:r>
            <a:r>
              <a:rPr lang="en-US" altLang="zh-CN" sz="2000" dirty="0"/>
              <a:t>avoid simultaneous TX and RX within a synchronous group</a:t>
            </a:r>
          </a:p>
          <a:p>
            <a:pPr marL="742950" lvl="2" indent="-342900">
              <a:spcBef>
                <a:spcPts val="600"/>
              </a:spcBef>
              <a:buFont typeface="Arial" panose="020B0604020202020204" pitchFamily="34" charset="0"/>
              <a:buChar char="•"/>
            </a:pPr>
            <a:r>
              <a:rPr lang="en-US" altLang="zh-CN" sz="2200" dirty="0" smtClean="0"/>
              <a:t>The </a:t>
            </a:r>
            <a:r>
              <a:rPr lang="en-US" altLang="zh-CN" sz="2200" dirty="0" err="1" smtClean="0"/>
              <a:t>backoff</a:t>
            </a:r>
            <a:r>
              <a:rPr lang="en-US" altLang="zh-CN" sz="2200" dirty="0" smtClean="0"/>
              <a:t> process is TBD. In a single primary case, the </a:t>
            </a:r>
            <a:r>
              <a:rPr lang="en-US" altLang="zh-CN" sz="2200" dirty="0" err="1" smtClean="0"/>
              <a:t>backoff</a:t>
            </a:r>
            <a:r>
              <a:rPr lang="en-US" altLang="zh-CN" sz="2200" dirty="0" smtClean="0"/>
              <a:t> process is in primary link</a:t>
            </a:r>
            <a:endParaRPr lang="en-US" altLang="zh-CN" sz="2200" dirty="0"/>
          </a:p>
          <a:p>
            <a:pPr>
              <a:buFont typeface="Arial" panose="020B0604020202020204" pitchFamily="34" charset="0"/>
              <a:buChar char="•"/>
            </a:pP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2476962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Primary Channel in Synchronous Mode</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Single primary channel and Multiple primary channels have been proposed. </a:t>
            </a:r>
          </a:p>
          <a:p>
            <a:pPr>
              <a:buFont typeface="Arial" panose="020B0604020202020204" pitchFamily="34" charset="0"/>
              <a:buChar char="•"/>
            </a:pPr>
            <a:r>
              <a:rPr lang="en-US" altLang="zh-CN" dirty="0" smtClean="0"/>
              <a:t>The proposed mixed synchronous and asynchronous solution do not have the limitation on the number of primary channels in a synchronous group </a:t>
            </a:r>
          </a:p>
          <a:p>
            <a:pPr>
              <a:buFont typeface="Arial" panose="020B0604020202020204" pitchFamily="34" charset="0"/>
              <a:buChar char="•"/>
            </a:pPr>
            <a:r>
              <a:rPr lang="en-US" altLang="zh-CN" dirty="0"/>
              <a:t>Single primary channel in a synchronous group is </a:t>
            </a:r>
            <a:r>
              <a:rPr lang="en-US" altLang="zh-CN" dirty="0" smtClean="0"/>
              <a:t>slightly preferred due to</a:t>
            </a:r>
            <a:endParaRPr lang="en-US" altLang="zh-CN" dirty="0"/>
          </a:p>
          <a:p>
            <a:pPr lvl="1">
              <a:buFont typeface="Arial" panose="020B0604020202020204" pitchFamily="34" charset="0"/>
              <a:buChar char="•"/>
            </a:pPr>
            <a:r>
              <a:rPr lang="en-US" altLang="zh-CN" sz="2200" dirty="0"/>
              <a:t>The operation is similar to 80+80 mode and the interoperability is proved</a:t>
            </a:r>
          </a:p>
          <a:p>
            <a:pPr>
              <a:buFont typeface="Arial" panose="020B0604020202020204" pitchFamily="34" charset="0"/>
              <a:buChar char="•"/>
            </a:pPr>
            <a:endParaRPr lang="zh-CN" altLang="en-US" sz="20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124332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Mixed Synchronous &amp; Asynchronous Configuration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A synchronous group can be an asynchronous multiple link element</a:t>
            </a:r>
            <a:r>
              <a:rPr lang="en-US" altLang="zh-CN" dirty="0"/>
              <a:t>, </a:t>
            </a:r>
            <a:r>
              <a:rPr lang="en-US" altLang="zh-CN" dirty="0" smtClean="0"/>
              <a:t>(here use primary link to represent the synchronous group) e.g.</a:t>
            </a:r>
          </a:p>
          <a:p>
            <a:pPr lvl="1">
              <a:buFont typeface="Arial" panose="020B0604020202020204" pitchFamily="34" charset="0"/>
              <a:buChar char="•"/>
            </a:pPr>
            <a:r>
              <a:rPr lang="en-US" altLang="zh-CN" dirty="0" smtClean="0"/>
              <a:t>A multiple links system is configured having links A, B, C and D</a:t>
            </a:r>
          </a:p>
          <a:p>
            <a:pPr lvl="1">
              <a:buFont typeface="Arial" panose="020B0604020202020204" pitchFamily="34" charset="0"/>
              <a:buChar char="•"/>
            </a:pPr>
            <a:r>
              <a:rPr lang="en-US" altLang="zh-CN" dirty="0" smtClean="0"/>
              <a:t>The isolation between link B and link C is not good enough, so link B and link C form a synchronous group and link B is the primary link</a:t>
            </a:r>
          </a:p>
          <a:p>
            <a:pPr lvl="1">
              <a:buFont typeface="Arial" panose="020B0604020202020204" pitchFamily="34" charset="0"/>
              <a:buChar char="•"/>
            </a:pPr>
            <a:r>
              <a:rPr lang="en-US" altLang="zh-CN" dirty="0" smtClean="0"/>
              <a:t>In this case, the transmission between link A, B, D is asynchronous</a:t>
            </a:r>
          </a:p>
          <a:p>
            <a:pPr lvl="1">
              <a:buFont typeface="Arial" panose="020B0604020202020204" pitchFamily="34" charset="0"/>
              <a:buChar char="•"/>
            </a:pPr>
            <a:r>
              <a:rPr lang="en-US" altLang="zh-CN" dirty="0" smtClean="0"/>
              <a:t>Link C is the secondary link of a synchronous group with primary link B. The transmission of link C will be based on the primary link B   </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455835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Synchronous &amp; Asynchronous Configuration</a:t>
            </a:r>
            <a:r>
              <a:rPr lang="en-US" altLang="zh-CN" dirty="0" smtClean="0"/>
              <a:t> Example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7" name="文本框 10"/>
          <p:cNvSpPr txBox="1">
            <a:spLocks noChangeArrowheads="1"/>
          </p:cNvSpPr>
          <p:nvPr/>
        </p:nvSpPr>
        <p:spPr bwMode="auto">
          <a:xfrm>
            <a:off x="5298245" y="2191614"/>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8" name="文本框 15"/>
          <p:cNvSpPr txBox="1">
            <a:spLocks noChangeArrowheads="1"/>
          </p:cNvSpPr>
          <p:nvPr/>
        </p:nvSpPr>
        <p:spPr bwMode="auto">
          <a:xfrm>
            <a:off x="2656963"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9" name="矩形 8"/>
          <p:cNvSpPr/>
          <p:nvPr/>
        </p:nvSpPr>
        <p:spPr>
          <a:xfrm>
            <a:off x="3244328" y="2622000"/>
            <a:ext cx="4505962"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0" name="矩形 9"/>
          <p:cNvSpPr/>
          <p:nvPr/>
        </p:nvSpPr>
        <p:spPr>
          <a:xfrm>
            <a:off x="3241152" y="29183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1" name="矩形 10"/>
          <p:cNvSpPr/>
          <p:nvPr/>
        </p:nvSpPr>
        <p:spPr>
          <a:xfrm>
            <a:off x="4487340"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2" name="矩形 11"/>
          <p:cNvSpPr/>
          <p:nvPr/>
        </p:nvSpPr>
        <p:spPr>
          <a:xfrm>
            <a:off x="1979545"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3" name="矩形 12"/>
          <p:cNvSpPr/>
          <p:nvPr/>
        </p:nvSpPr>
        <p:spPr>
          <a:xfrm>
            <a:off x="1976370"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4" name="矩形 13"/>
          <p:cNvSpPr/>
          <p:nvPr/>
        </p:nvSpPr>
        <p:spPr>
          <a:xfrm>
            <a:off x="3222558"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5" name="直接箭头连接符 14"/>
          <p:cNvCxnSpPr>
            <a:stCxn id="20" idx="2"/>
            <a:endCxn id="21" idx="0"/>
          </p:cNvCxnSpPr>
          <p:nvPr/>
        </p:nvCxnSpPr>
        <p:spPr>
          <a:xfrm flipH="1">
            <a:off x="2387533" y="3527946"/>
            <a:ext cx="2510970" cy="1380108"/>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6" name="直接箭头连接符 15"/>
          <p:cNvCxnSpPr>
            <a:stCxn id="46" idx="2"/>
            <a:endCxn id="22" idx="0"/>
          </p:cNvCxnSpPr>
          <p:nvPr/>
        </p:nvCxnSpPr>
        <p:spPr>
          <a:xfrm flipH="1">
            <a:off x="3633721" y="3527946"/>
            <a:ext cx="2485095" cy="13880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7" name="文本框 15"/>
          <p:cNvSpPr txBox="1">
            <a:spLocks noChangeArrowheads="1"/>
          </p:cNvSpPr>
          <p:nvPr/>
        </p:nvSpPr>
        <p:spPr bwMode="auto">
          <a:xfrm>
            <a:off x="2870495" y="3553271"/>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Link A</a:t>
            </a:r>
            <a:endParaRPr lang="zh-CN" altLang="en-US" sz="1400" dirty="0"/>
          </a:p>
        </p:txBody>
      </p:sp>
      <p:sp>
        <p:nvSpPr>
          <p:cNvPr id="19" name="矩形 18"/>
          <p:cNvSpPr/>
          <p:nvPr/>
        </p:nvSpPr>
        <p:spPr>
          <a:xfrm>
            <a:off x="3241152" y="32231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0" name="矩形 19"/>
          <p:cNvSpPr/>
          <p:nvPr/>
        </p:nvSpPr>
        <p:spPr>
          <a:xfrm>
            <a:off x="4487340"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1" name="矩形 20"/>
          <p:cNvSpPr/>
          <p:nvPr/>
        </p:nvSpPr>
        <p:spPr>
          <a:xfrm>
            <a:off x="1976370"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2" name="矩形 21"/>
          <p:cNvSpPr/>
          <p:nvPr/>
        </p:nvSpPr>
        <p:spPr>
          <a:xfrm>
            <a:off x="3222558"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4" name="矩形 23"/>
          <p:cNvSpPr/>
          <p:nvPr/>
        </p:nvSpPr>
        <p:spPr>
          <a:xfrm>
            <a:off x="1895407" y="52292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39"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40" name="矩形 39"/>
          <p:cNvSpPr/>
          <p:nvPr/>
        </p:nvSpPr>
        <p:spPr>
          <a:xfrm>
            <a:off x="5079230" y="5532606"/>
            <a:ext cx="3265603" cy="30572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1" name="矩形 40"/>
          <p:cNvSpPr/>
          <p:nvPr/>
        </p:nvSpPr>
        <p:spPr>
          <a:xfrm>
            <a:off x="5076056"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2" name="矩形 41"/>
          <p:cNvSpPr/>
          <p:nvPr/>
        </p:nvSpPr>
        <p:spPr>
          <a:xfrm>
            <a:off x="6322244"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43" name="矩形 42"/>
          <p:cNvSpPr/>
          <p:nvPr/>
        </p:nvSpPr>
        <p:spPr>
          <a:xfrm>
            <a:off x="5076056"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4" name="矩形 43"/>
          <p:cNvSpPr/>
          <p:nvPr/>
        </p:nvSpPr>
        <p:spPr>
          <a:xfrm>
            <a:off x="6322244"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45" name="矩形 44"/>
          <p:cNvSpPr/>
          <p:nvPr/>
        </p:nvSpPr>
        <p:spPr>
          <a:xfrm>
            <a:off x="4967250" y="5254600"/>
            <a:ext cx="3491659"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56" name="直接箭头连接符 55"/>
          <p:cNvCxnSpPr>
            <a:stCxn id="19" idx="2"/>
            <a:endCxn id="43" idx="0"/>
          </p:cNvCxnSpPr>
          <p:nvPr/>
        </p:nvCxnSpPr>
        <p:spPr>
          <a:xfrm>
            <a:off x="3652315" y="3531121"/>
            <a:ext cx="1834904" cy="1402333"/>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59" name="直接箭头连接符 58"/>
          <p:cNvCxnSpPr>
            <a:stCxn id="48" idx="2"/>
            <a:endCxn id="54" idx="0"/>
          </p:cNvCxnSpPr>
          <p:nvPr/>
        </p:nvCxnSpPr>
        <p:spPr>
          <a:xfrm>
            <a:off x="7339128" y="3539530"/>
            <a:ext cx="594544" cy="1390942"/>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57" name="文本框 10"/>
          <p:cNvSpPr txBox="1">
            <a:spLocks noChangeArrowheads="1"/>
          </p:cNvSpPr>
          <p:nvPr/>
        </p:nvSpPr>
        <p:spPr bwMode="auto">
          <a:xfrm>
            <a:off x="5039577" y="5877272"/>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58" name="文本框 10"/>
          <p:cNvSpPr txBox="1">
            <a:spLocks noChangeArrowheads="1"/>
          </p:cNvSpPr>
          <p:nvPr/>
        </p:nvSpPr>
        <p:spPr bwMode="auto">
          <a:xfrm>
            <a:off x="683568" y="5877272"/>
            <a:ext cx="209304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a:t>
            </a:r>
            <a:r>
              <a:rPr lang="en-US" altLang="zh-CN" sz="1600" b="1" dirty="0" smtClean="0"/>
              <a:t> B</a:t>
            </a:r>
            <a:endParaRPr lang="zh-CN" altLang="en-US" sz="1600" b="1" dirty="0"/>
          </a:p>
        </p:txBody>
      </p:sp>
      <p:sp>
        <p:nvSpPr>
          <p:cNvPr id="38" name="矩形 37"/>
          <p:cNvSpPr/>
          <p:nvPr/>
        </p:nvSpPr>
        <p:spPr>
          <a:xfrm>
            <a:off x="5707653"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46" name="矩形 45"/>
          <p:cNvSpPr/>
          <p:nvPr/>
        </p:nvSpPr>
        <p:spPr>
          <a:xfrm>
            <a:off x="5707653"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sp>
        <p:nvSpPr>
          <p:cNvPr id="47" name="矩形 46"/>
          <p:cNvSpPr/>
          <p:nvPr/>
        </p:nvSpPr>
        <p:spPr>
          <a:xfrm>
            <a:off x="6927965" y="29267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LMAC4</a:t>
            </a:r>
            <a:endParaRPr lang="zh-CN" altLang="en-US" sz="1400" dirty="0">
              <a:solidFill>
                <a:schemeClr val="tx1"/>
              </a:solidFill>
              <a:latin typeface="+mn-lt"/>
              <a:ea typeface="+mn-ea"/>
              <a:cs typeface="+mn-cs"/>
              <a:sym typeface="Helvetica"/>
            </a:endParaRPr>
          </a:p>
        </p:txBody>
      </p:sp>
      <p:sp>
        <p:nvSpPr>
          <p:cNvPr id="48" name="矩形 47"/>
          <p:cNvSpPr/>
          <p:nvPr/>
        </p:nvSpPr>
        <p:spPr>
          <a:xfrm>
            <a:off x="6927965" y="3231555"/>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PHY4</a:t>
            </a:r>
            <a:endParaRPr lang="zh-CN" altLang="en-US" sz="1400" dirty="0">
              <a:solidFill>
                <a:schemeClr val="tx1"/>
              </a:solidFill>
              <a:latin typeface="+mn-lt"/>
              <a:ea typeface="+mn-ea"/>
              <a:cs typeface="+mn-cs"/>
              <a:sym typeface="Helvetica"/>
            </a:endParaRPr>
          </a:p>
        </p:txBody>
      </p:sp>
      <p:sp>
        <p:nvSpPr>
          <p:cNvPr id="49" name="文本框 15"/>
          <p:cNvSpPr txBox="1">
            <a:spLocks noChangeArrowheads="1"/>
          </p:cNvSpPr>
          <p:nvPr/>
        </p:nvSpPr>
        <p:spPr bwMode="auto">
          <a:xfrm>
            <a:off x="5086325" y="3565182"/>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Link B</a:t>
            </a:r>
            <a:endParaRPr lang="zh-CN" altLang="en-US" sz="1400" dirty="0"/>
          </a:p>
        </p:txBody>
      </p:sp>
      <p:sp>
        <p:nvSpPr>
          <p:cNvPr id="50" name="文本框 15"/>
          <p:cNvSpPr txBox="1">
            <a:spLocks noChangeArrowheads="1"/>
          </p:cNvSpPr>
          <p:nvPr/>
        </p:nvSpPr>
        <p:spPr bwMode="auto">
          <a:xfrm>
            <a:off x="6114642" y="3541315"/>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Link C</a:t>
            </a:r>
            <a:endParaRPr lang="zh-CN" altLang="en-US" sz="1400" dirty="0"/>
          </a:p>
        </p:txBody>
      </p:sp>
      <p:sp>
        <p:nvSpPr>
          <p:cNvPr id="51" name="文本框 15"/>
          <p:cNvSpPr txBox="1">
            <a:spLocks noChangeArrowheads="1"/>
          </p:cNvSpPr>
          <p:nvPr/>
        </p:nvSpPr>
        <p:spPr bwMode="auto">
          <a:xfrm>
            <a:off x="7678613" y="3530104"/>
            <a:ext cx="7818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Link D</a:t>
            </a:r>
            <a:endParaRPr lang="zh-CN" altLang="en-US" sz="1400" dirty="0"/>
          </a:p>
        </p:txBody>
      </p:sp>
      <p:sp>
        <p:nvSpPr>
          <p:cNvPr id="52" name="文本框 10"/>
          <p:cNvSpPr txBox="1">
            <a:spLocks noChangeArrowheads="1"/>
          </p:cNvSpPr>
          <p:nvPr/>
        </p:nvSpPr>
        <p:spPr bwMode="auto">
          <a:xfrm>
            <a:off x="377438" y="1988840"/>
            <a:ext cx="253837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marL="285750" indent="-285750">
              <a:buFont typeface="Arial" panose="020B0604020202020204" pitchFamily="34" charset="0"/>
              <a:buChar char="•"/>
            </a:pPr>
            <a:r>
              <a:rPr lang="en-US" altLang="zh-CN" sz="1600" b="1" dirty="0" smtClean="0"/>
              <a:t>Asynchronous between Link A,B,D</a:t>
            </a:r>
          </a:p>
          <a:p>
            <a:pPr marL="285750" indent="-285750">
              <a:buFont typeface="Arial" panose="020B0604020202020204" pitchFamily="34" charset="0"/>
              <a:buChar char="•"/>
            </a:pPr>
            <a:r>
              <a:rPr lang="en-US" altLang="zh-CN" sz="1600" b="1" dirty="0" smtClean="0"/>
              <a:t>Link B,C in the same Synchronous group. Link B is the Primary link, Link C is secondary link</a:t>
            </a:r>
            <a:endParaRPr lang="zh-CN" altLang="en-US" sz="1600" b="1" dirty="0"/>
          </a:p>
        </p:txBody>
      </p:sp>
      <p:sp>
        <p:nvSpPr>
          <p:cNvPr id="53" name="矩形 52"/>
          <p:cNvSpPr/>
          <p:nvPr/>
        </p:nvSpPr>
        <p:spPr>
          <a:xfrm>
            <a:off x="7522509" y="5219397"/>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LMAC3</a:t>
            </a:r>
            <a:endParaRPr lang="zh-CN" altLang="en-US" sz="1400" dirty="0">
              <a:solidFill>
                <a:schemeClr val="tx1"/>
              </a:solidFill>
              <a:latin typeface="+mn-lt"/>
              <a:ea typeface="+mn-ea"/>
              <a:cs typeface="+mn-cs"/>
              <a:sym typeface="Helvetica"/>
            </a:endParaRPr>
          </a:p>
        </p:txBody>
      </p:sp>
      <p:sp>
        <p:nvSpPr>
          <p:cNvPr id="54" name="矩形 53"/>
          <p:cNvSpPr/>
          <p:nvPr/>
        </p:nvSpPr>
        <p:spPr>
          <a:xfrm>
            <a:off x="7522509" y="4930472"/>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PHY3</a:t>
            </a:r>
            <a:endParaRPr lang="zh-CN" altLang="en-US" sz="1400" dirty="0">
              <a:solidFill>
                <a:schemeClr val="tx1"/>
              </a:solidFill>
              <a:latin typeface="+mn-lt"/>
              <a:ea typeface="+mn-ea"/>
              <a:cs typeface="+mn-cs"/>
              <a:sym typeface="Helvetica"/>
            </a:endParaRPr>
          </a:p>
        </p:txBody>
      </p:sp>
      <p:cxnSp>
        <p:nvCxnSpPr>
          <p:cNvPr id="61" name="直接箭头连接符 60"/>
          <p:cNvCxnSpPr>
            <a:stCxn id="20" idx="2"/>
            <a:endCxn id="44" idx="0"/>
          </p:cNvCxnSpPr>
          <p:nvPr/>
        </p:nvCxnSpPr>
        <p:spPr>
          <a:xfrm>
            <a:off x="4898503" y="3527946"/>
            <a:ext cx="1834904" cy="14134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23" name="矩形 22"/>
          <p:cNvSpPr/>
          <p:nvPr/>
        </p:nvSpPr>
        <p:spPr>
          <a:xfrm>
            <a:off x="3160188" y="2605608"/>
            <a:ext cx="4678859"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3" name="圆角矩形 2"/>
          <p:cNvSpPr/>
          <p:nvPr/>
        </p:nvSpPr>
        <p:spPr bwMode="auto">
          <a:xfrm>
            <a:off x="4402961" y="3239492"/>
            <a:ext cx="2158521" cy="325689"/>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圆角矩形 5"/>
          <p:cNvSpPr/>
          <p:nvPr/>
        </p:nvSpPr>
        <p:spPr bwMode="auto">
          <a:xfrm>
            <a:off x="4487340" y="3217719"/>
            <a:ext cx="810905" cy="347462"/>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圆角矩形 54"/>
          <p:cNvSpPr/>
          <p:nvPr/>
        </p:nvSpPr>
        <p:spPr bwMode="auto">
          <a:xfrm>
            <a:off x="1882055" y="4844004"/>
            <a:ext cx="2158521" cy="3677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圆角矩形 59"/>
          <p:cNvSpPr/>
          <p:nvPr/>
        </p:nvSpPr>
        <p:spPr bwMode="auto">
          <a:xfrm>
            <a:off x="1965703" y="4879734"/>
            <a:ext cx="810905" cy="374866"/>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圆角矩形 61"/>
          <p:cNvSpPr/>
          <p:nvPr/>
        </p:nvSpPr>
        <p:spPr bwMode="auto">
          <a:xfrm>
            <a:off x="332117" y="4653136"/>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圆角矩形 62"/>
          <p:cNvSpPr/>
          <p:nvPr/>
        </p:nvSpPr>
        <p:spPr bwMode="auto">
          <a:xfrm>
            <a:off x="321836" y="4293096"/>
            <a:ext cx="292935" cy="135213"/>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文本框 10"/>
          <p:cNvSpPr txBox="1">
            <a:spLocks noChangeArrowheads="1"/>
          </p:cNvSpPr>
          <p:nvPr/>
        </p:nvSpPr>
        <p:spPr bwMode="auto">
          <a:xfrm>
            <a:off x="611560" y="458112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65" name="文本框 10"/>
          <p:cNvSpPr txBox="1">
            <a:spLocks noChangeArrowheads="1"/>
          </p:cNvSpPr>
          <p:nvPr/>
        </p:nvSpPr>
        <p:spPr bwMode="auto">
          <a:xfrm>
            <a:off x="582382" y="422108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Tree>
    <p:extLst>
      <p:ext uri="{BB962C8B-B14F-4D97-AF65-F5344CB8AC3E}">
        <p14:creationId xmlns:p14="http://schemas.microsoft.com/office/powerpoint/2010/main" val="966547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Mixed Synchronous &amp; Asynchronous</a:t>
            </a:r>
            <a:br>
              <a:rPr lang="en-US" altLang="zh-CN" dirty="0" smtClean="0"/>
            </a:br>
            <a:r>
              <a:rPr lang="en-US" altLang="zh-CN" dirty="0" smtClean="0"/>
              <a:t>Connection</a:t>
            </a:r>
            <a:endParaRPr lang="zh-CN" altLang="en-US"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dirty="0" smtClean="0"/>
              <a:t>Multiple asynchronous links can form a virtual synchronous group and connect to a synchronous group. E.g.,</a:t>
            </a:r>
            <a:r>
              <a:rPr lang="en-US" altLang="zh-CN" dirty="0"/>
              <a:t> </a:t>
            </a:r>
            <a:r>
              <a:rPr lang="en-US" altLang="zh-CN" dirty="0" smtClean="0"/>
              <a:t>a multiple links device having asynchronous links A and B can connect to</a:t>
            </a:r>
          </a:p>
          <a:p>
            <a:pPr lvl="1">
              <a:buFont typeface="Arial" panose="020B0604020202020204" pitchFamily="34" charset="0"/>
              <a:buChar char="•"/>
            </a:pPr>
            <a:r>
              <a:rPr lang="en-US" altLang="zh-CN" dirty="0" smtClean="0"/>
              <a:t>Devices with asynchronous links A and B (pure asynchronous connection)</a:t>
            </a:r>
          </a:p>
          <a:p>
            <a:pPr lvl="1">
              <a:buFont typeface="Arial" panose="020B0604020202020204" pitchFamily="34" charset="0"/>
              <a:buChar char="•"/>
            </a:pPr>
            <a:r>
              <a:rPr lang="en-US" altLang="zh-CN" dirty="0" smtClean="0"/>
              <a:t>Devices with a synchronous group where primary link is link A and secondary link is link B (mixed connection)</a:t>
            </a:r>
          </a:p>
          <a:p>
            <a:pPr lvl="1">
              <a:buFont typeface="Arial" panose="020B0604020202020204" pitchFamily="34" charset="0"/>
              <a:buChar char="•"/>
            </a:pPr>
            <a:r>
              <a:rPr lang="en-US" altLang="zh-CN" dirty="0"/>
              <a:t>Devices with a synchronous group where primary link is link </a:t>
            </a:r>
            <a:r>
              <a:rPr lang="en-US" altLang="zh-CN" dirty="0" smtClean="0"/>
              <a:t>B </a:t>
            </a:r>
            <a:r>
              <a:rPr lang="en-US" altLang="zh-CN" dirty="0"/>
              <a:t>and secondary link is link </a:t>
            </a:r>
            <a:r>
              <a:rPr lang="en-US" altLang="zh-CN" dirty="0" smtClean="0"/>
              <a:t>A </a:t>
            </a:r>
            <a:r>
              <a:rPr lang="en-US" altLang="zh-CN" dirty="0"/>
              <a:t>(mixed connection)</a:t>
            </a:r>
          </a:p>
          <a:p>
            <a:pPr lvl="1">
              <a:buFont typeface="Arial" panose="020B0604020202020204" pitchFamily="34" charset="0"/>
              <a:buChar char="•"/>
            </a:pPr>
            <a:endParaRPr lang="en-US" altLang="zh-CN"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Tree>
    <p:extLst>
      <p:ext uri="{BB962C8B-B14F-4D97-AF65-F5344CB8AC3E}">
        <p14:creationId xmlns:p14="http://schemas.microsoft.com/office/powerpoint/2010/main" val="388731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Synchronous &amp; Asynchronous</a:t>
            </a:r>
            <a:br>
              <a:rPr lang="en-US" altLang="zh-CN" dirty="0"/>
            </a:br>
            <a:r>
              <a:rPr lang="en-US" altLang="zh-CN" dirty="0"/>
              <a:t>Connection Example </a:t>
            </a:r>
            <a:r>
              <a:rPr lang="en-US" altLang="zh-CN" dirty="0" smtClean="0"/>
              <a:t>(1/)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7" name="文本框 10"/>
          <p:cNvSpPr txBox="1">
            <a:spLocks noChangeArrowheads="1"/>
          </p:cNvSpPr>
          <p:nvPr/>
        </p:nvSpPr>
        <p:spPr bwMode="auto">
          <a:xfrm>
            <a:off x="4814813" y="2213967"/>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8" name="文本框 15"/>
          <p:cNvSpPr txBox="1">
            <a:spLocks noChangeArrowheads="1"/>
          </p:cNvSpPr>
          <p:nvPr/>
        </p:nvSpPr>
        <p:spPr bwMode="auto">
          <a:xfrm>
            <a:off x="3888400"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9" name="矩形 8"/>
          <p:cNvSpPr/>
          <p:nvPr/>
        </p:nvSpPr>
        <p:spPr>
          <a:xfrm>
            <a:off x="4076610" y="2613435"/>
            <a:ext cx="2065338"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0" name="矩形 9"/>
          <p:cNvSpPr/>
          <p:nvPr/>
        </p:nvSpPr>
        <p:spPr>
          <a:xfrm>
            <a:off x="4073434" y="29183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1" name="矩形 10"/>
          <p:cNvSpPr/>
          <p:nvPr/>
        </p:nvSpPr>
        <p:spPr>
          <a:xfrm>
            <a:off x="5319622"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2" name="矩形 11"/>
          <p:cNvSpPr/>
          <p:nvPr/>
        </p:nvSpPr>
        <p:spPr>
          <a:xfrm>
            <a:off x="3210982"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3" name="矩形 12"/>
          <p:cNvSpPr/>
          <p:nvPr/>
        </p:nvSpPr>
        <p:spPr>
          <a:xfrm>
            <a:off x="3207807"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4" name="矩形 13"/>
          <p:cNvSpPr/>
          <p:nvPr/>
        </p:nvSpPr>
        <p:spPr>
          <a:xfrm>
            <a:off x="4453995"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5" name="直接箭头连接符 14"/>
          <p:cNvCxnSpPr>
            <a:stCxn id="19" idx="2"/>
            <a:endCxn id="21" idx="0"/>
          </p:cNvCxnSpPr>
          <p:nvPr/>
        </p:nvCxnSpPr>
        <p:spPr>
          <a:xfrm flipH="1">
            <a:off x="3618970" y="3531121"/>
            <a:ext cx="865627" cy="1376933"/>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6" name="直接箭头连接符 15"/>
          <p:cNvCxnSpPr>
            <a:stCxn id="20" idx="2"/>
            <a:endCxn id="22" idx="0"/>
          </p:cNvCxnSpPr>
          <p:nvPr/>
        </p:nvCxnSpPr>
        <p:spPr>
          <a:xfrm flipH="1">
            <a:off x="4865158" y="3527946"/>
            <a:ext cx="865627" cy="13880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7" name="文本框 15"/>
          <p:cNvSpPr txBox="1">
            <a:spLocks noChangeArrowheads="1"/>
          </p:cNvSpPr>
          <p:nvPr/>
        </p:nvSpPr>
        <p:spPr bwMode="auto">
          <a:xfrm>
            <a:off x="3702778" y="3501008"/>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1</a:t>
            </a:r>
            <a:endParaRPr lang="zh-CN" altLang="en-US" sz="1400" dirty="0"/>
          </a:p>
        </p:txBody>
      </p:sp>
      <p:sp>
        <p:nvSpPr>
          <p:cNvPr id="18" name="文本框 15"/>
          <p:cNvSpPr txBox="1">
            <a:spLocks noChangeArrowheads="1"/>
          </p:cNvSpPr>
          <p:nvPr/>
        </p:nvSpPr>
        <p:spPr bwMode="auto">
          <a:xfrm>
            <a:off x="5142938" y="3553073"/>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2</a:t>
            </a:r>
            <a:endParaRPr lang="zh-CN" altLang="en-US" sz="1400" dirty="0"/>
          </a:p>
        </p:txBody>
      </p:sp>
      <p:sp>
        <p:nvSpPr>
          <p:cNvPr id="19" name="矩形 18"/>
          <p:cNvSpPr/>
          <p:nvPr/>
        </p:nvSpPr>
        <p:spPr>
          <a:xfrm>
            <a:off x="4073434" y="32231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0" name="矩形 19"/>
          <p:cNvSpPr/>
          <p:nvPr/>
        </p:nvSpPr>
        <p:spPr>
          <a:xfrm>
            <a:off x="5319622"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1" name="矩形 20"/>
          <p:cNvSpPr/>
          <p:nvPr/>
        </p:nvSpPr>
        <p:spPr>
          <a:xfrm>
            <a:off x="3207807"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2" name="矩形 21"/>
          <p:cNvSpPr/>
          <p:nvPr/>
        </p:nvSpPr>
        <p:spPr>
          <a:xfrm>
            <a:off x="4453995"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4" name="矩形 23"/>
          <p:cNvSpPr/>
          <p:nvPr/>
        </p:nvSpPr>
        <p:spPr>
          <a:xfrm>
            <a:off x="3126844" y="52292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39"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40" name="矩形 39"/>
          <p:cNvSpPr/>
          <p:nvPr/>
        </p:nvSpPr>
        <p:spPr>
          <a:xfrm>
            <a:off x="6311022" y="55303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1" name="矩形 40"/>
          <p:cNvSpPr/>
          <p:nvPr/>
        </p:nvSpPr>
        <p:spPr>
          <a:xfrm>
            <a:off x="6307847"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2" name="矩形 41"/>
          <p:cNvSpPr/>
          <p:nvPr/>
        </p:nvSpPr>
        <p:spPr>
          <a:xfrm>
            <a:off x="7554035"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43" name="矩形 42"/>
          <p:cNvSpPr/>
          <p:nvPr/>
        </p:nvSpPr>
        <p:spPr>
          <a:xfrm>
            <a:off x="6307847"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4" name="矩形 43"/>
          <p:cNvSpPr/>
          <p:nvPr/>
        </p:nvSpPr>
        <p:spPr>
          <a:xfrm>
            <a:off x="7554035"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45" name="矩形 44"/>
          <p:cNvSpPr/>
          <p:nvPr/>
        </p:nvSpPr>
        <p:spPr>
          <a:xfrm>
            <a:off x="6226884" y="52546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56" name="直接箭头连接符 55"/>
          <p:cNvCxnSpPr>
            <a:stCxn id="19" idx="2"/>
            <a:endCxn id="43" idx="0"/>
          </p:cNvCxnSpPr>
          <p:nvPr/>
        </p:nvCxnSpPr>
        <p:spPr>
          <a:xfrm>
            <a:off x="4484597" y="3531121"/>
            <a:ext cx="2234413" cy="1402333"/>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59" name="直接箭头连接符 58"/>
          <p:cNvCxnSpPr>
            <a:stCxn id="20" idx="2"/>
            <a:endCxn id="44" idx="0"/>
          </p:cNvCxnSpPr>
          <p:nvPr/>
        </p:nvCxnSpPr>
        <p:spPr>
          <a:xfrm>
            <a:off x="5730785" y="3527946"/>
            <a:ext cx="2234413" cy="14134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23" name="矩形 22"/>
          <p:cNvSpPr/>
          <p:nvPr/>
        </p:nvSpPr>
        <p:spPr>
          <a:xfrm>
            <a:off x="3992471" y="2605608"/>
            <a:ext cx="2235713"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55" name="文本框 10"/>
          <p:cNvSpPr txBox="1">
            <a:spLocks noChangeArrowheads="1"/>
          </p:cNvSpPr>
          <p:nvPr/>
        </p:nvSpPr>
        <p:spPr bwMode="auto">
          <a:xfrm>
            <a:off x="6407729" y="2298358"/>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57" name="文本框 10"/>
          <p:cNvSpPr txBox="1">
            <a:spLocks noChangeArrowheads="1"/>
          </p:cNvSpPr>
          <p:nvPr/>
        </p:nvSpPr>
        <p:spPr bwMode="auto">
          <a:xfrm>
            <a:off x="7426492" y="4339312"/>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58" name="文本框 10"/>
          <p:cNvSpPr txBox="1">
            <a:spLocks noChangeArrowheads="1"/>
          </p:cNvSpPr>
          <p:nvPr/>
        </p:nvSpPr>
        <p:spPr bwMode="auto">
          <a:xfrm>
            <a:off x="1915005" y="5877272"/>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ch1</a:t>
            </a:r>
            <a:endParaRPr lang="zh-CN" altLang="en-US" sz="1600" b="1" dirty="0"/>
          </a:p>
        </p:txBody>
      </p:sp>
      <p:sp>
        <p:nvSpPr>
          <p:cNvPr id="60" name="文本框 10"/>
          <p:cNvSpPr txBox="1">
            <a:spLocks noChangeArrowheads="1"/>
          </p:cNvSpPr>
          <p:nvPr/>
        </p:nvSpPr>
        <p:spPr bwMode="auto">
          <a:xfrm>
            <a:off x="179513" y="2673009"/>
            <a:ext cx="2836546"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marL="285750" indent="-285750">
              <a:buFont typeface="Arial" panose="020B0604020202020204" pitchFamily="34" charset="0"/>
              <a:buChar char="•"/>
            </a:pPr>
            <a:r>
              <a:rPr lang="en-US" altLang="zh-CN" sz="1400" dirty="0" smtClean="0"/>
              <a:t>The transmission between AP and STA2 is asynchronous</a:t>
            </a:r>
          </a:p>
          <a:p>
            <a:pPr marL="285750" indent="-285750">
              <a:buFont typeface="Arial" panose="020B0604020202020204" pitchFamily="34" charset="0"/>
              <a:buChar char="•"/>
            </a:pPr>
            <a:r>
              <a:rPr lang="en-US" altLang="zh-CN" sz="1400" dirty="0" smtClean="0"/>
              <a:t>The transmission between AP and STA1 is synchronous</a:t>
            </a:r>
          </a:p>
          <a:p>
            <a:pPr marL="285750">
              <a:buFont typeface="Arial" panose="020B0604020202020204" pitchFamily="34" charset="0"/>
              <a:buChar char="•"/>
            </a:pPr>
            <a:r>
              <a:rPr lang="en-US" altLang="zh-CN" sz="1400" dirty="0"/>
              <a:t> </a:t>
            </a:r>
            <a:r>
              <a:rPr lang="en-US" altLang="zh-CN" sz="1400" dirty="0" smtClean="0"/>
              <a:t>AP cannot use ch2 only to send data to STA1</a:t>
            </a:r>
          </a:p>
          <a:p>
            <a:pPr marL="285750">
              <a:buFont typeface="Arial" panose="020B0604020202020204" pitchFamily="34" charset="0"/>
              <a:buChar char="•"/>
            </a:pPr>
            <a:r>
              <a:rPr lang="en-US" altLang="zh-CN" sz="1400" dirty="0"/>
              <a:t> </a:t>
            </a:r>
            <a:r>
              <a:rPr lang="en-US" altLang="zh-CN" sz="1400" dirty="0" smtClean="0"/>
              <a:t>AP can use ch1 only to send data to STA1. If the channel is also idle in ch2, then AP can use ch1+ch2 to send data to STA1</a:t>
            </a:r>
            <a:endParaRPr lang="zh-CN" altLang="en-US" sz="1400" dirty="0"/>
          </a:p>
        </p:txBody>
      </p:sp>
      <p:sp>
        <p:nvSpPr>
          <p:cNvPr id="36" name="圆角矩形 35"/>
          <p:cNvSpPr/>
          <p:nvPr/>
        </p:nvSpPr>
        <p:spPr bwMode="auto">
          <a:xfrm>
            <a:off x="6783659" y="3573016"/>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圆角矩形 36"/>
          <p:cNvSpPr/>
          <p:nvPr/>
        </p:nvSpPr>
        <p:spPr bwMode="auto">
          <a:xfrm>
            <a:off x="6773378" y="3212976"/>
            <a:ext cx="292935" cy="135213"/>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文本框 10"/>
          <p:cNvSpPr txBox="1">
            <a:spLocks noChangeArrowheads="1"/>
          </p:cNvSpPr>
          <p:nvPr/>
        </p:nvSpPr>
        <p:spPr bwMode="auto">
          <a:xfrm>
            <a:off x="7063102" y="350100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46" name="文本框 10"/>
          <p:cNvSpPr txBox="1">
            <a:spLocks noChangeArrowheads="1"/>
          </p:cNvSpPr>
          <p:nvPr/>
        </p:nvSpPr>
        <p:spPr bwMode="auto">
          <a:xfrm>
            <a:off x="7033924" y="314096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
        <p:nvSpPr>
          <p:cNvPr id="47" name="圆角矩形 46"/>
          <p:cNvSpPr/>
          <p:nvPr/>
        </p:nvSpPr>
        <p:spPr bwMode="auto">
          <a:xfrm>
            <a:off x="3131840" y="4844004"/>
            <a:ext cx="2158521" cy="3931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圆角矩形 47"/>
          <p:cNvSpPr/>
          <p:nvPr/>
        </p:nvSpPr>
        <p:spPr bwMode="auto">
          <a:xfrm>
            <a:off x="3203848" y="4879734"/>
            <a:ext cx="810905" cy="342645"/>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0679271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Mixed Synchronous &amp; Asynchronous</a:t>
            </a:r>
            <a:br>
              <a:rPr lang="en-US" altLang="zh-CN" dirty="0"/>
            </a:br>
            <a:r>
              <a:rPr lang="en-US" altLang="zh-CN" dirty="0"/>
              <a:t>Connection Example </a:t>
            </a:r>
            <a:r>
              <a:rPr lang="en-US" altLang="zh-CN" dirty="0" smtClean="0"/>
              <a:t>(2/)</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ltLang="ja-JP" smtClean="0"/>
              <a:t>Alan Jauh (Unisoc)</a:t>
            </a:r>
            <a:endParaRPr lang="en-GB" altLang="ja-JP" dirty="0"/>
          </a:p>
        </p:txBody>
      </p:sp>
      <p:sp>
        <p:nvSpPr>
          <p:cNvPr id="7" name="文本框 10"/>
          <p:cNvSpPr txBox="1">
            <a:spLocks noChangeArrowheads="1"/>
          </p:cNvSpPr>
          <p:nvPr/>
        </p:nvSpPr>
        <p:spPr bwMode="auto">
          <a:xfrm>
            <a:off x="4814813" y="2213967"/>
            <a:ext cx="549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a:t>AP</a:t>
            </a:r>
            <a:endParaRPr lang="zh-CN" altLang="en-US" sz="1400" dirty="0"/>
          </a:p>
        </p:txBody>
      </p:sp>
      <p:sp>
        <p:nvSpPr>
          <p:cNvPr id="8" name="文本框 15"/>
          <p:cNvSpPr txBox="1">
            <a:spLocks noChangeArrowheads="1"/>
          </p:cNvSpPr>
          <p:nvPr/>
        </p:nvSpPr>
        <p:spPr bwMode="auto">
          <a:xfrm>
            <a:off x="4212332"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STA1</a:t>
            </a:r>
            <a:endParaRPr lang="zh-CN" altLang="en-US" sz="1400" dirty="0"/>
          </a:p>
        </p:txBody>
      </p:sp>
      <p:sp>
        <p:nvSpPr>
          <p:cNvPr id="9" name="矩形 8"/>
          <p:cNvSpPr/>
          <p:nvPr/>
        </p:nvSpPr>
        <p:spPr>
          <a:xfrm>
            <a:off x="4076610" y="2613435"/>
            <a:ext cx="2065338" cy="307773"/>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0" name="矩形 9"/>
          <p:cNvSpPr/>
          <p:nvPr/>
        </p:nvSpPr>
        <p:spPr>
          <a:xfrm>
            <a:off x="4073434" y="29183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1" name="矩形 10"/>
          <p:cNvSpPr/>
          <p:nvPr/>
        </p:nvSpPr>
        <p:spPr>
          <a:xfrm>
            <a:off x="5319622" y="29151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12" name="矩形 11"/>
          <p:cNvSpPr/>
          <p:nvPr/>
        </p:nvSpPr>
        <p:spPr>
          <a:xfrm>
            <a:off x="3210982" y="55049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13" name="矩形 12"/>
          <p:cNvSpPr/>
          <p:nvPr/>
        </p:nvSpPr>
        <p:spPr>
          <a:xfrm>
            <a:off x="3207807" y="51969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14" name="矩形 13"/>
          <p:cNvSpPr/>
          <p:nvPr/>
        </p:nvSpPr>
        <p:spPr>
          <a:xfrm>
            <a:off x="4453995" y="52049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cxnSp>
        <p:nvCxnSpPr>
          <p:cNvPr id="15" name="直接箭头连接符 14"/>
          <p:cNvCxnSpPr>
            <a:stCxn id="19" idx="2"/>
            <a:endCxn id="21" idx="0"/>
          </p:cNvCxnSpPr>
          <p:nvPr/>
        </p:nvCxnSpPr>
        <p:spPr>
          <a:xfrm flipH="1">
            <a:off x="3618970" y="3531121"/>
            <a:ext cx="865627" cy="1376933"/>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16" name="直接箭头连接符 15"/>
          <p:cNvCxnSpPr>
            <a:stCxn id="20" idx="2"/>
            <a:endCxn id="22" idx="0"/>
          </p:cNvCxnSpPr>
          <p:nvPr/>
        </p:nvCxnSpPr>
        <p:spPr>
          <a:xfrm flipH="1">
            <a:off x="4865158" y="3527946"/>
            <a:ext cx="865627" cy="1388045"/>
          </a:xfrm>
          <a:prstGeom prst="straightConnector1">
            <a:avLst/>
          </a:prstGeom>
          <a:noFill/>
          <a:ln w="25400" cap="flat">
            <a:solidFill>
              <a:srgbClr val="FF000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17" name="文本框 15"/>
          <p:cNvSpPr txBox="1">
            <a:spLocks noChangeArrowheads="1"/>
          </p:cNvSpPr>
          <p:nvPr/>
        </p:nvSpPr>
        <p:spPr bwMode="auto">
          <a:xfrm>
            <a:off x="3702778" y="3501008"/>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1</a:t>
            </a:r>
            <a:endParaRPr lang="zh-CN" altLang="en-US" sz="1400" dirty="0"/>
          </a:p>
        </p:txBody>
      </p:sp>
      <p:sp>
        <p:nvSpPr>
          <p:cNvPr id="18" name="文本框 15"/>
          <p:cNvSpPr txBox="1">
            <a:spLocks noChangeArrowheads="1"/>
          </p:cNvSpPr>
          <p:nvPr/>
        </p:nvSpPr>
        <p:spPr bwMode="auto">
          <a:xfrm>
            <a:off x="5142938" y="3553073"/>
            <a:ext cx="647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err="1"/>
              <a:t>Ch</a:t>
            </a:r>
            <a:r>
              <a:rPr lang="en-US" altLang="zh-CN" sz="1400" dirty="0"/>
              <a:t> 2</a:t>
            </a:r>
            <a:endParaRPr lang="zh-CN" altLang="en-US" sz="1400" dirty="0"/>
          </a:p>
        </p:txBody>
      </p:sp>
      <p:sp>
        <p:nvSpPr>
          <p:cNvPr id="19" name="矩形 18"/>
          <p:cNvSpPr/>
          <p:nvPr/>
        </p:nvSpPr>
        <p:spPr>
          <a:xfrm>
            <a:off x="4073434" y="3223146"/>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smtClean="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0" name="矩形 19"/>
          <p:cNvSpPr/>
          <p:nvPr/>
        </p:nvSpPr>
        <p:spPr>
          <a:xfrm>
            <a:off x="5319622" y="3219971"/>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1" name="矩形 20"/>
          <p:cNvSpPr/>
          <p:nvPr/>
        </p:nvSpPr>
        <p:spPr>
          <a:xfrm>
            <a:off x="3207807" y="49080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22" name="矩形 21"/>
          <p:cNvSpPr/>
          <p:nvPr/>
        </p:nvSpPr>
        <p:spPr>
          <a:xfrm>
            <a:off x="4453995" y="49159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24" name="矩形 23"/>
          <p:cNvSpPr/>
          <p:nvPr/>
        </p:nvSpPr>
        <p:spPr>
          <a:xfrm>
            <a:off x="3126844" y="52292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sp>
        <p:nvSpPr>
          <p:cNvPr id="39" name="文本框 15"/>
          <p:cNvSpPr txBox="1">
            <a:spLocks noChangeArrowheads="1"/>
          </p:cNvSpPr>
          <p:nvPr/>
        </p:nvSpPr>
        <p:spPr bwMode="auto">
          <a:xfrm>
            <a:off x="7019046" y="6019899"/>
            <a:ext cx="6477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dirty="0" smtClean="0"/>
              <a:t>STA2</a:t>
            </a:r>
            <a:endParaRPr lang="zh-CN" altLang="en-US" sz="1400" dirty="0"/>
          </a:p>
        </p:txBody>
      </p:sp>
      <p:sp>
        <p:nvSpPr>
          <p:cNvPr id="40" name="矩形 39"/>
          <p:cNvSpPr/>
          <p:nvPr/>
        </p:nvSpPr>
        <p:spPr>
          <a:xfrm>
            <a:off x="6311022" y="5530354"/>
            <a:ext cx="2063750"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MAC</a:t>
            </a:r>
            <a:endParaRPr lang="zh-CN" altLang="en-US" sz="1400" dirty="0">
              <a:solidFill>
                <a:schemeClr val="tx1"/>
              </a:solidFill>
              <a:latin typeface="+mn-lt"/>
              <a:ea typeface="+mn-ea"/>
              <a:cs typeface="+mn-cs"/>
              <a:sym typeface="Helvetica"/>
            </a:endParaRPr>
          </a:p>
        </p:txBody>
      </p:sp>
      <p:sp>
        <p:nvSpPr>
          <p:cNvPr id="41" name="矩形 40"/>
          <p:cNvSpPr/>
          <p:nvPr/>
        </p:nvSpPr>
        <p:spPr>
          <a:xfrm>
            <a:off x="6307847" y="5222379"/>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LMAC1</a:t>
            </a:r>
            <a:endParaRPr lang="zh-CN" altLang="en-US" sz="1400" dirty="0">
              <a:solidFill>
                <a:schemeClr val="tx1"/>
              </a:solidFill>
              <a:latin typeface="+mn-lt"/>
              <a:ea typeface="+mn-ea"/>
              <a:cs typeface="+mn-cs"/>
              <a:sym typeface="Helvetica"/>
            </a:endParaRPr>
          </a:p>
        </p:txBody>
      </p:sp>
      <p:sp>
        <p:nvSpPr>
          <p:cNvPr id="42" name="矩形 41"/>
          <p:cNvSpPr/>
          <p:nvPr/>
        </p:nvSpPr>
        <p:spPr>
          <a:xfrm>
            <a:off x="7554035" y="5230316"/>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LMAC2</a:t>
            </a:r>
            <a:endParaRPr lang="zh-CN" altLang="en-US" sz="1400" dirty="0">
              <a:solidFill>
                <a:schemeClr val="tx1"/>
              </a:solidFill>
              <a:latin typeface="+mn-lt"/>
              <a:ea typeface="+mn-ea"/>
              <a:cs typeface="+mn-cs"/>
              <a:sym typeface="Helvetica"/>
            </a:endParaRPr>
          </a:p>
        </p:txBody>
      </p:sp>
      <p:sp>
        <p:nvSpPr>
          <p:cNvPr id="43" name="矩形 42"/>
          <p:cNvSpPr/>
          <p:nvPr/>
        </p:nvSpPr>
        <p:spPr>
          <a:xfrm>
            <a:off x="6307847" y="4933454"/>
            <a:ext cx="822325" cy="307975"/>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PHY1</a:t>
            </a:r>
            <a:endParaRPr lang="zh-CN" altLang="en-US" sz="1400" dirty="0">
              <a:solidFill>
                <a:schemeClr val="tx1"/>
              </a:solidFill>
              <a:latin typeface="+mn-lt"/>
              <a:ea typeface="+mn-ea"/>
              <a:cs typeface="+mn-cs"/>
              <a:sym typeface="Helvetica"/>
            </a:endParaRPr>
          </a:p>
        </p:txBody>
      </p:sp>
      <p:sp>
        <p:nvSpPr>
          <p:cNvPr id="44" name="矩形 43"/>
          <p:cNvSpPr/>
          <p:nvPr/>
        </p:nvSpPr>
        <p:spPr>
          <a:xfrm>
            <a:off x="7554035" y="4941391"/>
            <a:ext cx="822325" cy="306388"/>
          </a:xfrm>
          <a:prstGeom prst="rect">
            <a:avLst/>
          </a:prstGeom>
          <a:solidFill>
            <a:srgbClr val="FFFFFF"/>
          </a:solidFill>
          <a:ln w="25400" cap="flat">
            <a:solidFill>
              <a:schemeClr val="accent1"/>
            </a:solidFill>
            <a:prstDash val="solid"/>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lIns="45718" tIns="45718" rIns="45718" bIns="45718" spcCol="38100" anchor="ctr">
            <a:spAutoFit/>
          </a:bodyPr>
          <a:lstStyle/>
          <a:p>
            <a:pPr algn="ctr">
              <a:spcBef>
                <a:spcPts val="0"/>
              </a:spcBef>
              <a:spcAft>
                <a:spcPts val="0"/>
              </a:spcAft>
              <a:defRPr/>
            </a:pPr>
            <a:r>
              <a:rPr lang="en-US" altLang="zh-CN" sz="1400" dirty="0">
                <a:solidFill>
                  <a:schemeClr val="tx1"/>
                </a:solidFill>
                <a:latin typeface="+mn-lt"/>
                <a:ea typeface="+mn-ea"/>
                <a:cs typeface="+mn-cs"/>
                <a:sym typeface="Helvetica"/>
              </a:rPr>
              <a:t>PHY2</a:t>
            </a:r>
            <a:endParaRPr lang="zh-CN" altLang="en-US" sz="1400" dirty="0">
              <a:solidFill>
                <a:schemeClr val="tx1"/>
              </a:solidFill>
              <a:latin typeface="+mn-lt"/>
              <a:ea typeface="+mn-ea"/>
              <a:cs typeface="+mn-cs"/>
              <a:sym typeface="Helvetica"/>
            </a:endParaRPr>
          </a:p>
        </p:txBody>
      </p:sp>
      <p:sp>
        <p:nvSpPr>
          <p:cNvPr id="45" name="矩形 44"/>
          <p:cNvSpPr/>
          <p:nvPr/>
        </p:nvSpPr>
        <p:spPr>
          <a:xfrm>
            <a:off x="6226884" y="5254600"/>
            <a:ext cx="2232025" cy="583729"/>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solidFill>
                <a:schemeClr val="tx1"/>
              </a:solidFill>
              <a:latin typeface="+mn-lt"/>
              <a:ea typeface="+mn-ea"/>
              <a:cs typeface="+mn-cs"/>
              <a:sym typeface="Helvetica"/>
            </a:endParaRPr>
          </a:p>
        </p:txBody>
      </p:sp>
      <p:cxnSp>
        <p:nvCxnSpPr>
          <p:cNvPr id="56" name="直接箭头连接符 55"/>
          <p:cNvCxnSpPr>
            <a:stCxn id="19" idx="2"/>
            <a:endCxn id="43" idx="0"/>
          </p:cNvCxnSpPr>
          <p:nvPr/>
        </p:nvCxnSpPr>
        <p:spPr>
          <a:xfrm>
            <a:off x="4484597" y="3531121"/>
            <a:ext cx="2234413" cy="1402333"/>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cxnSp>
        <p:nvCxnSpPr>
          <p:cNvPr id="59" name="直接箭头连接符 58"/>
          <p:cNvCxnSpPr>
            <a:stCxn id="20" idx="2"/>
            <a:endCxn id="44" idx="0"/>
          </p:cNvCxnSpPr>
          <p:nvPr/>
        </p:nvCxnSpPr>
        <p:spPr>
          <a:xfrm>
            <a:off x="5730785" y="3527946"/>
            <a:ext cx="2234413" cy="1413445"/>
          </a:xfrm>
          <a:prstGeom prst="straightConnector1">
            <a:avLst/>
          </a:prstGeom>
          <a:noFill/>
          <a:ln w="25400" cap="flat">
            <a:solidFill>
              <a:srgbClr val="0070C0"/>
            </a:solidFill>
            <a:prstDash val="solid"/>
            <a:round/>
            <a:headEnd type="arrow" w="med" len="med"/>
            <a:tailEnd type="arrow" w="med" len="me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cxnSp>
      <p:sp>
        <p:nvSpPr>
          <p:cNvPr id="23" name="矩形 22"/>
          <p:cNvSpPr/>
          <p:nvPr/>
        </p:nvSpPr>
        <p:spPr>
          <a:xfrm>
            <a:off x="3992471" y="2605608"/>
            <a:ext cx="2235713" cy="620713"/>
          </a:xfrm>
          <a:prstGeom prst="rect">
            <a:avLst/>
          </a:prstGeom>
          <a:noFill/>
          <a:ln w="25400" cap="flat">
            <a:solidFill>
              <a:srgbClr val="C00000"/>
            </a:solidFill>
            <a:prstDash val="dash"/>
            <a:round/>
          </a:ln>
          <a:effectLst>
            <a:outerShdw blurRad="38100" dist="23000" dir="5400000" rotWithShape="0">
              <a:srgbClr val="000000">
                <a:alpha val="35000"/>
              </a:srgbClr>
            </a:outerShdw>
          </a:effectLst>
        </p:spPr>
        <p:style>
          <a:lnRef idx="0">
            <a:srgbClr val="FFFFFF"/>
          </a:lnRef>
          <a:fillRef idx="0">
            <a:srgbClr val="FFFFFF"/>
          </a:fillRef>
          <a:effectRef idx="0">
            <a:srgbClr val="FFFFFF"/>
          </a:effectRef>
          <a:fontRef idx="none"/>
        </p:style>
        <p:txBody>
          <a:bodyPr spcFirstLastPara="1" wrap="square" lIns="45718" tIns="45718" rIns="45718" bIns="45718" spcCol="38100" anchor="ctr">
            <a:spAutoFit/>
          </a:bodyPr>
          <a:lstStyle/>
          <a:p>
            <a:pPr>
              <a:spcBef>
                <a:spcPts val="0"/>
              </a:spcBef>
              <a:spcAft>
                <a:spcPts val="0"/>
              </a:spcAft>
              <a:defRPr/>
            </a:pPr>
            <a:endParaRPr lang="zh-CN" altLang="en-US">
              <a:latin typeface="+mn-lt"/>
              <a:ea typeface="+mn-ea"/>
              <a:cs typeface="+mn-cs"/>
              <a:sym typeface="Helvetica"/>
            </a:endParaRPr>
          </a:p>
        </p:txBody>
      </p:sp>
      <p:sp>
        <p:nvSpPr>
          <p:cNvPr id="55" name="文本框 10"/>
          <p:cNvSpPr txBox="1">
            <a:spLocks noChangeArrowheads="1"/>
          </p:cNvSpPr>
          <p:nvPr/>
        </p:nvSpPr>
        <p:spPr bwMode="auto">
          <a:xfrm>
            <a:off x="6407729" y="2298358"/>
            <a:ext cx="16926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Asynchronous</a:t>
            </a:r>
            <a:endParaRPr lang="zh-CN" altLang="en-US" sz="1600" b="1" dirty="0"/>
          </a:p>
        </p:txBody>
      </p:sp>
      <p:sp>
        <p:nvSpPr>
          <p:cNvPr id="58" name="文本框 10"/>
          <p:cNvSpPr txBox="1">
            <a:spLocks noChangeArrowheads="1"/>
          </p:cNvSpPr>
          <p:nvPr/>
        </p:nvSpPr>
        <p:spPr bwMode="auto">
          <a:xfrm>
            <a:off x="2310574" y="5877272"/>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ch1</a:t>
            </a:r>
            <a:endParaRPr lang="zh-CN" altLang="en-US" sz="1600" b="1" dirty="0"/>
          </a:p>
        </p:txBody>
      </p:sp>
      <p:sp>
        <p:nvSpPr>
          <p:cNvPr id="60" name="文本框 10"/>
          <p:cNvSpPr txBox="1">
            <a:spLocks noChangeArrowheads="1"/>
          </p:cNvSpPr>
          <p:nvPr/>
        </p:nvSpPr>
        <p:spPr bwMode="auto">
          <a:xfrm>
            <a:off x="0" y="1830303"/>
            <a:ext cx="377117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marL="285750" indent="-285750">
              <a:buFont typeface="Arial" panose="020B0604020202020204" pitchFamily="34" charset="0"/>
              <a:buChar char="•"/>
            </a:pPr>
            <a:r>
              <a:rPr lang="en-US" altLang="zh-CN" sz="1400" dirty="0" smtClean="0"/>
              <a:t>The transmission between AP and STA1 are synchronous</a:t>
            </a:r>
          </a:p>
          <a:p>
            <a:pPr marL="285750">
              <a:buFont typeface="Arial" panose="020B0604020202020204" pitchFamily="34" charset="0"/>
              <a:buChar char="•"/>
            </a:pPr>
            <a:r>
              <a:rPr lang="en-US" altLang="zh-CN" sz="1400" dirty="0"/>
              <a:t> </a:t>
            </a:r>
            <a:r>
              <a:rPr lang="en-US" altLang="zh-CN" sz="1400" dirty="0" smtClean="0"/>
              <a:t>AP cannot use ch2 only to send data to STA1</a:t>
            </a:r>
          </a:p>
          <a:p>
            <a:pPr marL="285750">
              <a:buFont typeface="Arial" panose="020B0604020202020204" pitchFamily="34" charset="0"/>
              <a:buChar char="•"/>
            </a:pPr>
            <a:r>
              <a:rPr lang="en-US" altLang="zh-CN" sz="1400" dirty="0"/>
              <a:t> </a:t>
            </a:r>
            <a:r>
              <a:rPr lang="en-US" altLang="zh-CN" sz="1400" dirty="0" smtClean="0"/>
              <a:t>AP can use ch1 only to send data to STA1. If the channel is also idle in ch2, then AP can use ch1+ch2 to send data to STA1</a:t>
            </a:r>
            <a:endParaRPr lang="zh-CN" altLang="en-US" sz="1400" dirty="0"/>
          </a:p>
        </p:txBody>
      </p:sp>
      <p:sp>
        <p:nvSpPr>
          <p:cNvPr id="36" name="圆角矩形 35"/>
          <p:cNvSpPr/>
          <p:nvPr/>
        </p:nvSpPr>
        <p:spPr bwMode="auto">
          <a:xfrm>
            <a:off x="6783659" y="3573016"/>
            <a:ext cx="282654" cy="150257"/>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 name="圆角矩形 36"/>
          <p:cNvSpPr/>
          <p:nvPr/>
        </p:nvSpPr>
        <p:spPr bwMode="auto">
          <a:xfrm>
            <a:off x="6773378" y="3212976"/>
            <a:ext cx="292935" cy="135213"/>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 name="文本框 10"/>
          <p:cNvSpPr txBox="1">
            <a:spLocks noChangeArrowheads="1"/>
          </p:cNvSpPr>
          <p:nvPr/>
        </p:nvSpPr>
        <p:spPr bwMode="auto">
          <a:xfrm>
            <a:off x="7063102" y="350100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Primary link </a:t>
            </a:r>
            <a:endParaRPr lang="zh-CN" altLang="en-US" sz="1400" b="1" dirty="0"/>
          </a:p>
        </p:txBody>
      </p:sp>
      <p:sp>
        <p:nvSpPr>
          <p:cNvPr id="46" name="文本框 10"/>
          <p:cNvSpPr txBox="1">
            <a:spLocks noChangeArrowheads="1"/>
          </p:cNvSpPr>
          <p:nvPr/>
        </p:nvSpPr>
        <p:spPr bwMode="auto">
          <a:xfrm>
            <a:off x="7033924" y="3140968"/>
            <a:ext cx="197339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400" b="1" dirty="0" smtClean="0"/>
              <a:t>Synchronous group</a:t>
            </a:r>
            <a:endParaRPr lang="zh-CN" altLang="en-US" sz="1400" b="1" dirty="0"/>
          </a:p>
        </p:txBody>
      </p:sp>
      <p:sp>
        <p:nvSpPr>
          <p:cNvPr id="47" name="圆角矩形 46"/>
          <p:cNvSpPr/>
          <p:nvPr/>
        </p:nvSpPr>
        <p:spPr bwMode="auto">
          <a:xfrm>
            <a:off x="3131840" y="4844004"/>
            <a:ext cx="2158521" cy="3931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8" name="圆角矩形 47"/>
          <p:cNvSpPr/>
          <p:nvPr/>
        </p:nvSpPr>
        <p:spPr bwMode="auto">
          <a:xfrm>
            <a:off x="3203848" y="4879734"/>
            <a:ext cx="810905" cy="342645"/>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9" name="文本框 10"/>
          <p:cNvSpPr txBox="1">
            <a:spLocks noChangeArrowheads="1"/>
          </p:cNvSpPr>
          <p:nvPr/>
        </p:nvSpPr>
        <p:spPr bwMode="auto">
          <a:xfrm>
            <a:off x="5392392" y="5913637"/>
            <a:ext cx="197339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r>
              <a:rPr lang="en-US" altLang="zh-CN" sz="1600" b="1" dirty="0" smtClean="0"/>
              <a:t>Synchronous</a:t>
            </a:r>
          </a:p>
          <a:p>
            <a:r>
              <a:rPr lang="en-US" altLang="zh-CN" sz="1600" b="1" dirty="0" smtClean="0"/>
              <a:t>Primary link ch2</a:t>
            </a:r>
            <a:endParaRPr lang="zh-CN" altLang="en-US" sz="1600" b="1" dirty="0"/>
          </a:p>
        </p:txBody>
      </p:sp>
      <p:sp>
        <p:nvSpPr>
          <p:cNvPr id="50" name="圆角矩形 49"/>
          <p:cNvSpPr/>
          <p:nvPr/>
        </p:nvSpPr>
        <p:spPr bwMode="auto">
          <a:xfrm>
            <a:off x="6301911" y="4914404"/>
            <a:ext cx="2158521" cy="393134"/>
          </a:xfrm>
          <a:prstGeom prst="roundRect">
            <a:avLst/>
          </a:prstGeom>
          <a:noFill/>
          <a:ln w="38100" cap="flat" cmpd="sng" algn="ctr">
            <a:solidFill>
              <a:srgbClr val="FFFF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2" name="圆角矩形 51"/>
          <p:cNvSpPr/>
          <p:nvPr/>
        </p:nvSpPr>
        <p:spPr bwMode="auto">
          <a:xfrm>
            <a:off x="7552512" y="4937907"/>
            <a:ext cx="810905" cy="342645"/>
          </a:xfrm>
          <a:prstGeom prst="roundRect">
            <a:avLst/>
          </a:prstGeom>
          <a:noFill/>
          <a:ln w="38100"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3" name="文本框 10"/>
          <p:cNvSpPr txBox="1">
            <a:spLocks noChangeArrowheads="1"/>
          </p:cNvSpPr>
          <p:nvPr/>
        </p:nvSpPr>
        <p:spPr bwMode="auto">
          <a:xfrm>
            <a:off x="11476" y="3788520"/>
            <a:ext cx="3106136"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1pPr>
            <a:lvl2pPr marL="742950" indent="-28575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2pPr>
            <a:lvl3pPr marL="11430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3pPr>
            <a:lvl4pPr marL="16002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4pPr>
            <a:lvl5pPr marL="2057400" indent="-228600">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5pPr>
            <a:lvl6pPr marL="25146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6pPr>
            <a:lvl7pPr marL="29718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7pPr>
            <a:lvl8pPr marL="34290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8pPr>
            <a:lvl9pPr marL="3886200" indent="-228600" eaLnBrk="0" fontAlgn="base" hangingPunct="0">
              <a:spcBef>
                <a:spcPct val="0"/>
              </a:spcBef>
              <a:spcAft>
                <a:spcPct val="0"/>
              </a:spcAft>
              <a:defRPr>
                <a:solidFill>
                  <a:srgbClr val="000000"/>
                </a:solidFill>
                <a:latin typeface="Helvetica" panose="020B0604020202020204" pitchFamily="34" charset="0"/>
                <a:ea typeface="Helvetica" panose="020B0604020202020204" pitchFamily="34" charset="0"/>
                <a:cs typeface="Helvetica" panose="020B0604020202020204" pitchFamily="34" charset="0"/>
                <a:sym typeface="Helvetica" panose="020B0604020202020204" pitchFamily="34" charset="0"/>
              </a:defRPr>
            </a:lvl9pPr>
          </a:lstStyle>
          <a:p>
            <a:pPr marL="285750" indent="-285750">
              <a:buFont typeface="Arial" panose="020B0604020202020204" pitchFamily="34" charset="0"/>
              <a:buChar char="•"/>
            </a:pPr>
            <a:r>
              <a:rPr lang="en-US" altLang="zh-CN" sz="1400" dirty="0" smtClean="0"/>
              <a:t>The transmission between AP and STA2 are synchronous</a:t>
            </a:r>
          </a:p>
          <a:p>
            <a:pPr marL="285750">
              <a:buFont typeface="Arial" panose="020B0604020202020204" pitchFamily="34" charset="0"/>
              <a:buChar char="•"/>
            </a:pPr>
            <a:r>
              <a:rPr lang="en-US" altLang="zh-CN" sz="1400" dirty="0"/>
              <a:t> </a:t>
            </a:r>
            <a:r>
              <a:rPr lang="en-US" altLang="zh-CN" sz="1400" dirty="0" smtClean="0"/>
              <a:t>AP cannot use ch1 only to send data to STA2</a:t>
            </a:r>
          </a:p>
          <a:p>
            <a:pPr marL="285750">
              <a:buFont typeface="Arial" panose="020B0604020202020204" pitchFamily="34" charset="0"/>
              <a:buChar char="•"/>
            </a:pPr>
            <a:r>
              <a:rPr lang="en-US" altLang="zh-CN" sz="1400" dirty="0"/>
              <a:t> </a:t>
            </a:r>
            <a:r>
              <a:rPr lang="en-US" altLang="zh-CN" sz="1400" dirty="0" smtClean="0"/>
              <a:t>AP can use ch2 only to send data to STA2. If the channel is also idle in ch1, then AP can use ch2+ch1 to send data to STA2</a:t>
            </a:r>
            <a:endParaRPr lang="zh-CN" altLang="en-US" sz="1400" dirty="0"/>
          </a:p>
        </p:txBody>
      </p:sp>
    </p:spTree>
    <p:extLst>
      <p:ext uri="{BB962C8B-B14F-4D97-AF65-F5344CB8AC3E}">
        <p14:creationId xmlns:p14="http://schemas.microsoft.com/office/powerpoint/2010/main" val="3657758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59203</TotalTime>
  <Words>1475</Words>
  <Application>Microsoft Office PowerPoint</Application>
  <PresentationFormat>全屏显示(4:3)</PresentationFormat>
  <Paragraphs>405</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 Unicode MS</vt:lpstr>
      <vt:lpstr>굴림</vt:lpstr>
      <vt:lpstr>MS Gothic</vt:lpstr>
      <vt:lpstr>宋体</vt:lpstr>
      <vt:lpstr>Arial</vt:lpstr>
      <vt:lpstr>Helvetica</vt:lpstr>
      <vt:lpstr>Times New Roman</vt:lpstr>
      <vt:lpstr>Office テーマ</vt:lpstr>
      <vt:lpstr>Multiple Link Asynchronous and Synchronous Transmission</vt:lpstr>
      <vt:lpstr>Introduction</vt:lpstr>
      <vt:lpstr>Asynchronous vs. Synchronous </vt:lpstr>
      <vt:lpstr>Primary Channel in Synchronous Mode</vt:lpstr>
      <vt:lpstr>Mixed Synchronous &amp; Asynchronous Configuration</vt:lpstr>
      <vt:lpstr>Mixed Synchronous &amp; Asynchronous Configuration Example</vt:lpstr>
      <vt:lpstr>Mixed Synchronous &amp; Asynchronous Connection</vt:lpstr>
      <vt:lpstr>Mixed Synchronous &amp; Asynchronous Connection Example (1/)</vt:lpstr>
      <vt:lpstr>Mixed Synchronous &amp; Asynchronous Connection Example (2/)</vt:lpstr>
      <vt:lpstr>Other Asynchronous/Synchronous Mixed Multiple Links Coexistence Examples (1/)</vt:lpstr>
      <vt:lpstr>Other Asynchronous/Synchronous Mixed Multiple Links Coexistence Examples (2/)</vt:lpstr>
      <vt:lpstr>Conclusion</vt:lpstr>
      <vt:lpstr>References</vt:lpstr>
      <vt:lpstr>Straw Poll #1</vt:lpstr>
      <vt:lpstr>Straw Poll #2</vt:lpstr>
      <vt:lpstr>Backup Slides</vt:lpstr>
      <vt:lpstr>Fairness in Asynchronous/Synchronous Mixed Mode</vt:lpstr>
      <vt:lpstr>Mixed Multiple Links Fairness Example(1/)</vt:lpstr>
      <vt:lpstr>Mixed Multiple Links Fairness Example(2/)</vt:lpstr>
      <vt:lpstr>Mixed Multiple Links Fairness Example(3/)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Multi-Band Opinion</dc:title>
  <dc:creator>赵育仁 (Alan Jauh)</dc:creator>
  <cp:lastModifiedBy>Jauh, Alan (赵育仁)</cp:lastModifiedBy>
  <cp:revision>197</cp:revision>
  <cp:lastPrinted>1601-01-01T00:00:00Z</cp:lastPrinted>
  <dcterms:created xsi:type="dcterms:W3CDTF">2018-09-03T10:06:00Z</dcterms:created>
  <dcterms:modified xsi:type="dcterms:W3CDTF">2019-09-19T03:19:48Z</dcterms:modified>
</cp:coreProperties>
</file>