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93" r:id="rId4"/>
    <p:sldId id="303" r:id="rId5"/>
    <p:sldId id="307" r:id="rId6"/>
    <p:sldId id="309" r:id="rId7"/>
    <p:sldId id="312" r:id="rId8"/>
    <p:sldId id="310" r:id="rId9"/>
    <p:sldId id="311" r:id="rId10"/>
    <p:sldId id="313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9D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26" autoAdjust="0"/>
    <p:restoredTop sz="94660"/>
  </p:normalViewPr>
  <p:slideViewPr>
    <p:cSldViewPr>
      <p:cViewPr varScale="1">
        <p:scale>
          <a:sx n="114" d="100"/>
          <a:sy n="114" d="100"/>
        </p:scale>
        <p:origin x="22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Abhishek Patil,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802.11-19/1675r0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TESLA Based Frame Authentication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Abhishek Patil, Qualcomm Inc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633944"/>
              </p:ext>
            </p:extLst>
          </p:nvPr>
        </p:nvGraphicFramePr>
        <p:xfrm>
          <a:off x="995363" y="2490788"/>
          <a:ext cx="10206037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Document" r:id="rId4" imgW="10459112" imgH="2391851" progId="Word.Document.8">
                  <p:embed/>
                </p:oleObj>
              </mc:Choice>
              <mc:Fallback>
                <p:oleObj name="Document" r:id="rId4" imgW="10459112" imgH="239185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90788"/>
                        <a:ext cx="10206037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8C5EE-DAC1-45C9-8009-A5CB6D5C4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F41A4-3FB4-4A9D-A08D-37FC8304F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[1]:11-19/0451: </a:t>
            </a:r>
            <a:r>
              <a:rPr lang="en-US" dirty="0" err="1"/>
              <a:t>eBCS</a:t>
            </a:r>
            <a:r>
              <a:rPr lang="en-US" dirty="0"/>
              <a:t> Frame Authentication Proposal</a:t>
            </a:r>
          </a:p>
          <a:p>
            <a:r>
              <a:rPr lang="en-US" dirty="0"/>
              <a:t>[2]: 11-19/1645: TESLA Based Frame Authentication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A18AD-F6FE-4177-B01F-22CEF85563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29E5D-6774-4C73-9344-2E57BC30FB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CA0DDC-003C-4054-B9E1-1082AFD3E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429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TESLA based frame authentication has been proposed as a scheme for authenticating </a:t>
            </a:r>
            <a:r>
              <a:rPr lang="en-GB" dirty="0" err="1"/>
              <a:t>eBCS</a:t>
            </a:r>
            <a:r>
              <a:rPr lang="en-GB" dirty="0"/>
              <a:t> frames [1][2].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highlights a few shortcomings of the TESLA algorithm for </a:t>
            </a:r>
            <a:r>
              <a:rPr lang="en-GB" dirty="0" err="1"/>
              <a:t>TGbc</a:t>
            </a:r>
            <a:r>
              <a:rPr lang="en-GB" dirty="0"/>
              <a:t> members to consider.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CD07B8-BA33-8F49-ADBA-BB7B97CE9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Recap: TESLA algorithm [2]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027BFA-4B4D-F14E-891B-2F859D2E4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3349624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TESLA is an algorithm that enables all receivers check integrity and authenticate the source of each frame in multicast or broadcast data stream.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TESLA uses One-way key chain.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One-way key chain is based on the nature of one-way hash function.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 case of </a:t>
            </a:r>
            <a:r>
              <a:rPr lang="en-US" altLang="ja-JP" i="1" dirty="0"/>
              <a:t>V</a:t>
            </a:r>
            <a:r>
              <a:rPr lang="en-US" altLang="ja-JP" i="1" baseline="-25000" dirty="0"/>
              <a:t>i+1</a:t>
            </a:r>
            <a:r>
              <a:rPr lang="en-US" altLang="ja-JP" dirty="0"/>
              <a:t> = Hash(</a:t>
            </a:r>
            <a:r>
              <a:rPr lang="en-US" altLang="ja-JP" i="1" dirty="0"/>
              <a:t>V</a:t>
            </a:r>
            <a:r>
              <a:rPr lang="en-US" altLang="ja-JP" i="1" baseline="-25000" dirty="0"/>
              <a:t>i</a:t>
            </a:r>
            <a:r>
              <a:rPr lang="en-US" altLang="ja-JP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Calculating </a:t>
            </a:r>
            <a:r>
              <a:rPr lang="en-US" altLang="ja-JP" i="1" dirty="0"/>
              <a:t>V</a:t>
            </a:r>
            <a:r>
              <a:rPr lang="en-US" altLang="ja-JP" i="1" baseline="-25000" dirty="0"/>
              <a:t>i+1</a:t>
            </a:r>
            <a:r>
              <a:rPr lang="en-US" altLang="ja-JP" dirty="0"/>
              <a:t> from </a:t>
            </a:r>
            <a:r>
              <a:rPr lang="en-US" altLang="ja-JP" i="1" dirty="0"/>
              <a:t>V</a:t>
            </a:r>
            <a:r>
              <a:rPr lang="en-US" altLang="ja-JP" i="1" baseline="-25000" dirty="0"/>
              <a:t>i</a:t>
            </a:r>
            <a:r>
              <a:rPr lang="en-US" altLang="ja-JP" dirty="0"/>
              <a:t> is easy.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Calculating </a:t>
            </a:r>
            <a:r>
              <a:rPr lang="en-US" altLang="ja-JP" i="1" dirty="0"/>
              <a:t>V</a:t>
            </a:r>
            <a:r>
              <a:rPr lang="en-US" altLang="ja-JP" i="1" baseline="-25000" dirty="0"/>
              <a:t>i</a:t>
            </a:r>
            <a:r>
              <a:rPr lang="en-US" altLang="ja-JP" dirty="0"/>
              <a:t> from </a:t>
            </a:r>
            <a:r>
              <a:rPr lang="en-US" altLang="ja-JP" i="1" dirty="0"/>
              <a:t>V</a:t>
            </a:r>
            <a:r>
              <a:rPr lang="en-US" altLang="ja-JP" i="1" baseline="-25000" dirty="0"/>
              <a:t>i+1</a:t>
            </a:r>
            <a:r>
              <a:rPr lang="en-US" altLang="ja-JP" dirty="0"/>
              <a:t> is difficult. (practically impossible)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9A9F88-F376-C342-BC0A-08BBCC493C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4E70DA-4D12-4A47-9565-537EF562DF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F540F13-5C22-AC40-B18D-BF94EAEFF0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DE38368-EC31-8146-999B-6448E96F5A3B}"/>
              </a:ext>
            </a:extLst>
          </p:cNvPr>
          <p:cNvGrpSpPr/>
          <p:nvPr/>
        </p:nvGrpSpPr>
        <p:grpSpPr>
          <a:xfrm>
            <a:off x="5583410" y="5249605"/>
            <a:ext cx="3120694" cy="1283369"/>
            <a:chOff x="7752184" y="2452241"/>
            <a:chExt cx="3120694" cy="1283369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C2313461-BB4B-0045-A6F0-03F44041D814}"/>
                </a:ext>
              </a:extLst>
            </p:cNvPr>
            <p:cNvSpPr txBox="1"/>
            <p:nvPr/>
          </p:nvSpPr>
          <p:spPr>
            <a:xfrm>
              <a:off x="7752184" y="2659559"/>
              <a:ext cx="591637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400" i="1" dirty="0">
                  <a:solidFill>
                    <a:schemeClr val="tx1"/>
                  </a:solidFill>
                </a:rPr>
                <a:t>V</a:t>
              </a:r>
              <a:r>
                <a:rPr kumimoji="1" lang="en-US" altLang="ja-JP" sz="4400" i="1" baseline="-25000" dirty="0">
                  <a:solidFill>
                    <a:schemeClr val="tx1"/>
                  </a:solidFill>
                </a:rPr>
                <a:t>i</a:t>
              </a:r>
              <a:endParaRPr kumimoji="1" lang="ja-JP" altLang="en-US" sz="4400" i="1" baseline="-25000">
                <a:solidFill>
                  <a:schemeClr val="tx1"/>
                </a:solidFill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4F2CA82-F4AB-E34D-B2FD-BA62CED997C3}"/>
                </a:ext>
              </a:extLst>
            </p:cNvPr>
            <p:cNvSpPr txBox="1"/>
            <p:nvPr/>
          </p:nvSpPr>
          <p:spPr>
            <a:xfrm>
              <a:off x="9840416" y="2690155"/>
              <a:ext cx="103246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400" i="1" dirty="0">
                  <a:solidFill>
                    <a:schemeClr val="tx1"/>
                  </a:solidFill>
                </a:rPr>
                <a:t>V</a:t>
              </a:r>
              <a:r>
                <a:rPr kumimoji="1" lang="en-US" altLang="ja-JP" sz="4400" i="1" baseline="-25000" dirty="0">
                  <a:solidFill>
                    <a:schemeClr val="tx1"/>
                  </a:solidFill>
                </a:rPr>
                <a:t>i+1</a:t>
              </a:r>
              <a:endParaRPr kumimoji="1" lang="ja-JP" altLang="en-US" sz="4400" i="1" baseline="-25000">
                <a:solidFill>
                  <a:schemeClr val="tx1"/>
                </a:solidFill>
              </a:endParaRPr>
            </a:p>
          </p:txBody>
        </p: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ABDD9CAD-7A5C-BE4F-91DB-16BB7DA895AD}"/>
                </a:ext>
              </a:extLst>
            </p:cNvPr>
            <p:cNvCxnSpPr/>
            <p:nvPr/>
          </p:nvCxnSpPr>
          <p:spPr bwMode="auto">
            <a:xfrm>
              <a:off x="8616280" y="2913906"/>
              <a:ext cx="1080120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直線矢印コネクタ 10">
              <a:extLst>
                <a:ext uri="{FF2B5EF4-FFF2-40B4-BE49-F238E27FC236}">
                  <a16:creationId xmlns:a16="http://schemas.microsoft.com/office/drawing/2014/main" id="{AAF651F2-F03B-CD47-A178-397424B86DD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616280" y="3273946"/>
              <a:ext cx="1080120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1E59828E-7DD4-174A-B575-6349ED50E4C3}"/>
                </a:ext>
              </a:extLst>
            </p:cNvPr>
            <p:cNvSpPr txBox="1"/>
            <p:nvPr/>
          </p:nvSpPr>
          <p:spPr>
            <a:xfrm>
              <a:off x="8726473" y="2452241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solidFill>
                    <a:schemeClr val="tx1"/>
                  </a:solidFill>
                </a:rPr>
                <a:t>easy</a:t>
              </a:r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DF7777A-E549-3C40-AB7C-E94D59688D4D}"/>
                </a:ext>
              </a:extLst>
            </p:cNvPr>
            <p:cNvSpPr txBox="1"/>
            <p:nvPr/>
          </p:nvSpPr>
          <p:spPr>
            <a:xfrm>
              <a:off x="8572270" y="3273945"/>
              <a:ext cx="11681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solidFill>
                    <a:schemeClr val="tx1"/>
                  </a:solidFill>
                </a:rPr>
                <a:t>difficult</a:t>
              </a:r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5937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819A3B-C7A2-744B-822E-C0E065DA0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Recap: Frame Sequence [2]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9F8F10-3409-9942-AF6E-4FD82AD5ED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9906" y="3061817"/>
            <a:ext cx="2143046" cy="659740"/>
          </a:xfrm>
        </p:spPr>
        <p:txBody>
          <a:bodyPr/>
          <a:lstStyle/>
          <a:p>
            <a:pPr marL="0" indent="0"/>
            <a:r>
              <a:rPr kumimoji="1" lang="en-US" altLang="ja-JP" sz="1800" dirty="0" err="1"/>
              <a:t>eBCS</a:t>
            </a:r>
            <a:r>
              <a:rPr kumimoji="1" lang="en-US" altLang="ja-JP" sz="1800" dirty="0"/>
              <a:t> Info frame</a:t>
            </a:r>
          </a:p>
          <a:p>
            <a:pPr marL="57150" indent="0"/>
            <a:r>
              <a:rPr lang="en-US" altLang="ja-JP" sz="1400" b="0" dirty="0"/>
              <a:t>Transmitted in </a:t>
            </a:r>
            <a:r>
              <a:rPr lang="en-US" altLang="ja-JP" sz="1400" b="0" i="1" dirty="0"/>
              <a:t>T</a:t>
            </a:r>
            <a:r>
              <a:rPr lang="en-US" altLang="ja-JP" sz="1400" b="0" i="1" baseline="-25000" dirty="0"/>
              <a:t>I</a:t>
            </a:r>
            <a:r>
              <a:rPr lang="en-US" altLang="ja-JP" sz="1400" b="0" dirty="0"/>
              <a:t> interval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2484CB3-A301-7F48-9F8E-A870B1D3AAC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EA4058-EFDE-B846-A0FD-30C79CE202F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Abhishek Patil, Qualcomm Inc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B2847EC-9549-EF47-8063-A67A9019D5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EF8C0FBE-A0CC-894D-81BF-E75B90723075}"/>
              </a:ext>
            </a:extLst>
          </p:cNvPr>
          <p:cNvCxnSpPr/>
          <p:nvPr/>
        </p:nvCxnSpPr>
        <p:spPr bwMode="auto">
          <a:xfrm>
            <a:off x="1021981" y="5517232"/>
            <a:ext cx="1014803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72CE666-CFD3-A442-B367-7EF7906A7E02}"/>
              </a:ext>
            </a:extLst>
          </p:cNvPr>
          <p:cNvSpPr/>
          <p:nvPr/>
        </p:nvSpPr>
        <p:spPr bwMode="auto">
          <a:xfrm>
            <a:off x="1343472" y="4221088"/>
            <a:ext cx="288032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6175E32-0603-3F40-953A-214ABD0DC86F}"/>
              </a:ext>
            </a:extLst>
          </p:cNvPr>
          <p:cNvSpPr/>
          <p:nvPr/>
        </p:nvSpPr>
        <p:spPr bwMode="auto">
          <a:xfrm>
            <a:off x="6970404" y="4224748"/>
            <a:ext cx="288032" cy="12961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0BA7019-4D19-4244-B840-AD5CCB11DF29}"/>
              </a:ext>
            </a:extLst>
          </p:cNvPr>
          <p:cNvSpPr/>
          <p:nvPr/>
        </p:nvSpPr>
        <p:spPr bwMode="auto">
          <a:xfrm>
            <a:off x="8457194" y="467521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BC8B5FAD-76A5-8E4A-B3B8-D3E1CB6BAD23}"/>
              </a:ext>
            </a:extLst>
          </p:cNvPr>
          <p:cNvSpPr/>
          <p:nvPr/>
        </p:nvSpPr>
        <p:spPr bwMode="auto">
          <a:xfrm>
            <a:off x="8889242" y="467811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B6B657E-735B-9A4A-97DB-2D4A97A291BD}"/>
              </a:ext>
            </a:extLst>
          </p:cNvPr>
          <p:cNvSpPr/>
          <p:nvPr/>
        </p:nvSpPr>
        <p:spPr bwMode="auto">
          <a:xfrm>
            <a:off x="9393298" y="467811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747B430-6389-E041-A4AA-21CCA2DFAFBF}"/>
              </a:ext>
            </a:extLst>
          </p:cNvPr>
          <p:cNvSpPr/>
          <p:nvPr/>
        </p:nvSpPr>
        <p:spPr bwMode="auto">
          <a:xfrm>
            <a:off x="9753338" y="467521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9AE85BD-EF46-8140-936C-91DD0AD95B5B}"/>
              </a:ext>
            </a:extLst>
          </p:cNvPr>
          <p:cNvSpPr/>
          <p:nvPr/>
        </p:nvSpPr>
        <p:spPr bwMode="auto">
          <a:xfrm>
            <a:off x="10386340" y="467521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A4C2FA6F-B36C-2A43-A634-C81334BF5436}"/>
              </a:ext>
            </a:extLst>
          </p:cNvPr>
          <p:cNvCxnSpPr/>
          <p:nvPr/>
        </p:nvCxnSpPr>
        <p:spPr bwMode="auto">
          <a:xfrm>
            <a:off x="1343472" y="5527695"/>
            <a:ext cx="0" cy="6376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A9797B86-E41D-8847-9A2D-B28BA23B507F}"/>
              </a:ext>
            </a:extLst>
          </p:cNvPr>
          <p:cNvCxnSpPr/>
          <p:nvPr/>
        </p:nvCxnSpPr>
        <p:spPr bwMode="auto">
          <a:xfrm>
            <a:off x="1343472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0AE80E2D-8855-CA49-BB51-02724A3FBC15}"/>
              </a:ext>
            </a:extLst>
          </p:cNvPr>
          <p:cNvCxnSpPr/>
          <p:nvPr/>
        </p:nvCxnSpPr>
        <p:spPr bwMode="auto">
          <a:xfrm>
            <a:off x="2279576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DDBEB24-FAC9-EE48-932E-9FF05D74AA53}"/>
              </a:ext>
            </a:extLst>
          </p:cNvPr>
          <p:cNvCxnSpPr/>
          <p:nvPr/>
        </p:nvCxnSpPr>
        <p:spPr bwMode="auto">
          <a:xfrm>
            <a:off x="2279576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E6F77830-B5BD-5940-A447-280CF3936FCE}"/>
              </a:ext>
            </a:extLst>
          </p:cNvPr>
          <p:cNvCxnSpPr/>
          <p:nvPr/>
        </p:nvCxnSpPr>
        <p:spPr bwMode="auto">
          <a:xfrm>
            <a:off x="3215680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44922997-4DA4-954F-9E9A-D1AA733C6927}"/>
              </a:ext>
            </a:extLst>
          </p:cNvPr>
          <p:cNvCxnSpPr/>
          <p:nvPr/>
        </p:nvCxnSpPr>
        <p:spPr bwMode="auto">
          <a:xfrm>
            <a:off x="3215680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FB8236A-4932-C049-B77E-FE9FE45CB464}"/>
              </a:ext>
            </a:extLst>
          </p:cNvPr>
          <p:cNvCxnSpPr/>
          <p:nvPr/>
        </p:nvCxnSpPr>
        <p:spPr bwMode="auto">
          <a:xfrm>
            <a:off x="4151784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A46E5CD4-5694-A740-BCA7-793F962B8648}"/>
              </a:ext>
            </a:extLst>
          </p:cNvPr>
          <p:cNvCxnSpPr/>
          <p:nvPr/>
        </p:nvCxnSpPr>
        <p:spPr bwMode="auto">
          <a:xfrm>
            <a:off x="4151784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16C24EBD-3F37-C54D-B9D9-5D7D60AC2FD3}"/>
              </a:ext>
            </a:extLst>
          </p:cNvPr>
          <p:cNvCxnSpPr/>
          <p:nvPr/>
        </p:nvCxnSpPr>
        <p:spPr bwMode="auto">
          <a:xfrm>
            <a:off x="5087888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0765EC27-EF14-2443-A5FF-F3C5E1BF5E80}"/>
              </a:ext>
            </a:extLst>
          </p:cNvPr>
          <p:cNvCxnSpPr/>
          <p:nvPr/>
        </p:nvCxnSpPr>
        <p:spPr bwMode="auto">
          <a:xfrm>
            <a:off x="5087888" y="555646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3DAA8C3C-F758-9042-8B7A-83AB75D81DDE}"/>
              </a:ext>
            </a:extLst>
          </p:cNvPr>
          <p:cNvCxnSpPr/>
          <p:nvPr/>
        </p:nvCxnSpPr>
        <p:spPr bwMode="auto">
          <a:xfrm>
            <a:off x="6023992" y="555646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638DBF69-1E97-4A4E-82C5-C7F2C5F048BE}"/>
              </a:ext>
            </a:extLst>
          </p:cNvPr>
          <p:cNvCxnSpPr/>
          <p:nvPr/>
        </p:nvCxnSpPr>
        <p:spPr bwMode="auto">
          <a:xfrm>
            <a:off x="6023992" y="555154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6A16F2EB-C29D-B04D-BD52-84C6D83DFAFA}"/>
              </a:ext>
            </a:extLst>
          </p:cNvPr>
          <p:cNvCxnSpPr/>
          <p:nvPr/>
        </p:nvCxnSpPr>
        <p:spPr bwMode="auto">
          <a:xfrm>
            <a:off x="6023992" y="5554009"/>
            <a:ext cx="0" cy="2924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1B9B311E-8912-BB45-8712-3303A366A4C7}"/>
              </a:ext>
            </a:extLst>
          </p:cNvPr>
          <p:cNvCxnSpPr>
            <a:cxnSpLocks/>
          </p:cNvCxnSpPr>
          <p:nvPr/>
        </p:nvCxnSpPr>
        <p:spPr bwMode="auto">
          <a:xfrm>
            <a:off x="6960096" y="5554009"/>
            <a:ext cx="0" cy="6112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821491DE-430A-8D45-830A-4F83922351EC}"/>
              </a:ext>
            </a:extLst>
          </p:cNvPr>
          <p:cNvSpPr/>
          <p:nvPr/>
        </p:nvSpPr>
        <p:spPr bwMode="auto">
          <a:xfrm>
            <a:off x="8070411" y="467811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8FB4EAB-E191-CB43-AFBB-C8F7B107EC2B}"/>
              </a:ext>
            </a:extLst>
          </p:cNvPr>
          <p:cNvSpPr/>
          <p:nvPr/>
        </p:nvSpPr>
        <p:spPr bwMode="auto">
          <a:xfrm>
            <a:off x="7566355" y="467079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DBC73652-F663-D04C-9731-6E9B209A8799}"/>
              </a:ext>
            </a:extLst>
          </p:cNvPr>
          <p:cNvSpPr/>
          <p:nvPr/>
        </p:nvSpPr>
        <p:spPr bwMode="auto">
          <a:xfrm>
            <a:off x="2610180" y="467079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795A4468-A8AF-4541-9EDB-61D5E7ED8F18}"/>
              </a:ext>
            </a:extLst>
          </p:cNvPr>
          <p:cNvSpPr/>
          <p:nvPr/>
        </p:nvSpPr>
        <p:spPr bwMode="auto">
          <a:xfrm>
            <a:off x="3042228" y="467369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33B41A14-76A3-3A4F-86A7-EA2339996E35}"/>
              </a:ext>
            </a:extLst>
          </p:cNvPr>
          <p:cNvSpPr/>
          <p:nvPr/>
        </p:nvSpPr>
        <p:spPr bwMode="auto">
          <a:xfrm>
            <a:off x="3546284" y="467369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D99A5405-807F-8343-80B8-C5E5D23D5335}"/>
              </a:ext>
            </a:extLst>
          </p:cNvPr>
          <p:cNvSpPr/>
          <p:nvPr/>
        </p:nvSpPr>
        <p:spPr bwMode="auto">
          <a:xfrm>
            <a:off x="3906324" y="467079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956B350F-0189-2E4B-A05F-033DE8B1FFB8}"/>
              </a:ext>
            </a:extLst>
          </p:cNvPr>
          <p:cNvSpPr/>
          <p:nvPr/>
        </p:nvSpPr>
        <p:spPr bwMode="auto">
          <a:xfrm>
            <a:off x="4539326" y="467079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2D99BD2A-8DE6-7F4F-93AC-6B853C1894AE}"/>
              </a:ext>
            </a:extLst>
          </p:cNvPr>
          <p:cNvSpPr/>
          <p:nvPr/>
        </p:nvSpPr>
        <p:spPr bwMode="auto">
          <a:xfrm>
            <a:off x="2223397" y="467369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C9CE20A4-48A8-D74C-8AEB-5660005E4114}"/>
              </a:ext>
            </a:extLst>
          </p:cNvPr>
          <p:cNvSpPr/>
          <p:nvPr/>
        </p:nvSpPr>
        <p:spPr bwMode="auto">
          <a:xfrm>
            <a:off x="1719341" y="466637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FBA0C18D-9F71-4C47-8904-51E7FAF0C921}"/>
              </a:ext>
            </a:extLst>
          </p:cNvPr>
          <p:cNvSpPr/>
          <p:nvPr/>
        </p:nvSpPr>
        <p:spPr bwMode="auto">
          <a:xfrm>
            <a:off x="4897242" y="4669272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528ACDC9-8169-DD42-9074-2017E0536309}"/>
              </a:ext>
            </a:extLst>
          </p:cNvPr>
          <p:cNvSpPr/>
          <p:nvPr/>
        </p:nvSpPr>
        <p:spPr bwMode="auto">
          <a:xfrm>
            <a:off x="5257282" y="466637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3622C827-D771-5C48-A2D5-D6BEE3359E33}"/>
              </a:ext>
            </a:extLst>
          </p:cNvPr>
          <p:cNvSpPr/>
          <p:nvPr/>
        </p:nvSpPr>
        <p:spPr bwMode="auto">
          <a:xfrm>
            <a:off x="5890284" y="466637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48198970-9E3E-7347-8569-030B74E098FB}"/>
              </a:ext>
            </a:extLst>
          </p:cNvPr>
          <p:cNvSpPr/>
          <p:nvPr/>
        </p:nvSpPr>
        <p:spPr bwMode="auto">
          <a:xfrm>
            <a:off x="6466348" y="4670793"/>
            <a:ext cx="288032" cy="8427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CE474BC5-3C75-544B-859A-B12116F6B9DD}"/>
              </a:ext>
            </a:extLst>
          </p:cNvPr>
          <p:cNvCxnSpPr>
            <a:cxnSpLocks/>
          </p:cNvCxnSpPr>
          <p:nvPr/>
        </p:nvCxnSpPr>
        <p:spPr bwMode="auto">
          <a:xfrm>
            <a:off x="1343472" y="5697794"/>
            <a:ext cx="9361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C9C5A0D1-B047-DC43-A7EA-319ADBE21851}"/>
              </a:ext>
            </a:extLst>
          </p:cNvPr>
          <p:cNvCxnSpPr/>
          <p:nvPr/>
        </p:nvCxnSpPr>
        <p:spPr bwMode="auto">
          <a:xfrm>
            <a:off x="1343472" y="6021288"/>
            <a:ext cx="56166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731B7E00-CF77-EE4E-A2AC-D8B8C7B2928C}"/>
              </a:ext>
            </a:extLst>
          </p:cNvPr>
          <p:cNvSpPr txBox="1"/>
          <p:nvPr/>
        </p:nvSpPr>
        <p:spPr>
          <a:xfrm>
            <a:off x="1662020" y="562117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>
                <a:solidFill>
                  <a:schemeClr val="tx1"/>
                </a:solidFill>
              </a:rPr>
              <a:t>T</a:t>
            </a:r>
            <a:r>
              <a:rPr kumimoji="1" lang="en-US" altLang="ja-JP" sz="2000" i="1" baseline="-25000" dirty="0">
                <a:solidFill>
                  <a:schemeClr val="tx1"/>
                </a:solidFill>
              </a:rPr>
              <a:t>K</a:t>
            </a:r>
            <a:endParaRPr kumimoji="1" lang="ja-JP" altLang="en-US" sz="2000" i="1" baseline="-25000">
              <a:solidFill>
                <a:schemeClr val="tx1"/>
              </a:solidFill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BE9B5676-D5CC-4C42-BB75-26AD5D23873D}"/>
              </a:ext>
            </a:extLst>
          </p:cNvPr>
          <p:cNvSpPr txBox="1"/>
          <p:nvPr/>
        </p:nvSpPr>
        <p:spPr>
          <a:xfrm>
            <a:off x="3589837" y="5972144"/>
            <a:ext cx="385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>
                <a:solidFill>
                  <a:schemeClr val="tx1"/>
                </a:solidFill>
              </a:rPr>
              <a:t>T</a:t>
            </a:r>
            <a:r>
              <a:rPr kumimoji="1" lang="en-US" altLang="ja-JP" sz="2000" i="1" baseline="-25000" dirty="0">
                <a:solidFill>
                  <a:schemeClr val="tx1"/>
                </a:solidFill>
              </a:rPr>
              <a:t>I</a:t>
            </a:r>
            <a:endParaRPr kumimoji="1" lang="ja-JP" altLang="en-US" sz="2000" i="1" baseline="-2500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361A2CD-4A84-3047-8D5E-4D51E192EA14}"/>
              </a:ext>
            </a:extLst>
          </p:cNvPr>
          <p:cNvSpPr txBox="1"/>
          <p:nvPr/>
        </p:nvSpPr>
        <p:spPr>
          <a:xfrm>
            <a:off x="3237462" y="4059287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800" b="1" dirty="0">
                <a:solidFill>
                  <a:schemeClr val="tx1"/>
                </a:solidFill>
              </a:rPr>
              <a:t> Data frames</a:t>
            </a:r>
            <a:endParaRPr kumimoji="1" lang="ja-JP" altLang="en-US" sz="1800" b="1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8A383F99-9EE6-E549-80C7-0918993A3889}"/>
              </a:ext>
            </a:extLst>
          </p:cNvPr>
          <p:cNvCxnSpPr>
            <a:cxnSpLocks/>
          </p:cNvCxnSpPr>
          <p:nvPr/>
        </p:nvCxnSpPr>
        <p:spPr bwMode="auto">
          <a:xfrm flipH="1">
            <a:off x="1719340" y="3758333"/>
            <a:ext cx="163253" cy="4129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F28A14FD-5E12-5446-A749-326EE14734CF}"/>
              </a:ext>
            </a:extLst>
          </p:cNvPr>
          <p:cNvCxnSpPr>
            <a:cxnSpLocks/>
          </p:cNvCxnSpPr>
          <p:nvPr/>
        </p:nvCxnSpPr>
        <p:spPr bwMode="auto">
          <a:xfrm>
            <a:off x="3428981" y="3758333"/>
            <a:ext cx="3531115" cy="5542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D2313A2-00C8-1940-B180-FF39564835A8}"/>
              </a:ext>
            </a:extLst>
          </p:cNvPr>
          <p:cNvSpPr txBox="1"/>
          <p:nvPr/>
        </p:nvSpPr>
        <p:spPr>
          <a:xfrm>
            <a:off x="4273670" y="1560982"/>
            <a:ext cx="4084773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lvl="1" indent="0"/>
            <a:r>
              <a:rPr lang="en-US" altLang="ja-JP" sz="1600" dirty="0" err="1">
                <a:solidFill>
                  <a:schemeClr val="tx1"/>
                </a:solidFill>
              </a:rPr>
              <a:t>eBCS</a:t>
            </a:r>
            <a:r>
              <a:rPr lang="en-US" altLang="ja-JP" sz="1600" dirty="0">
                <a:solidFill>
                  <a:schemeClr val="tx1"/>
                </a:solidFill>
              </a:rPr>
              <a:t> Info frame includes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i="1" dirty="0" err="1">
                <a:solidFill>
                  <a:schemeClr val="tx1"/>
                </a:solidFill>
              </a:rPr>
              <a:t>K</a:t>
            </a:r>
            <a:r>
              <a:rPr lang="en-US" altLang="ja-JP" sz="1400" i="1" baseline="-25000" dirty="0" err="1">
                <a:solidFill>
                  <a:schemeClr val="tx1"/>
                </a:solidFill>
              </a:rPr>
              <a:t>s,N</a:t>
            </a:r>
            <a:r>
              <a:rPr lang="en-US" altLang="ja-JP" sz="1400" dirty="0">
                <a:solidFill>
                  <a:schemeClr val="tx1"/>
                </a:solidFill>
              </a:rPr>
              <a:t> (where </a:t>
            </a:r>
            <a:r>
              <a:rPr lang="en-US" altLang="ja-JP" sz="1400" i="1" dirty="0">
                <a:solidFill>
                  <a:schemeClr val="tx1"/>
                </a:solidFill>
              </a:rPr>
              <a:t>s</a:t>
            </a:r>
            <a:r>
              <a:rPr lang="en-US" altLang="ja-JP" sz="1400" dirty="0">
                <a:solidFill>
                  <a:schemeClr val="tx1"/>
                </a:solidFill>
              </a:rPr>
              <a:t> is the seq num of </a:t>
            </a:r>
            <a:r>
              <a:rPr lang="en-US" altLang="ja-JP" sz="1400" dirty="0" err="1">
                <a:solidFill>
                  <a:schemeClr val="tx1"/>
                </a:solidFill>
              </a:rPr>
              <a:t>eBCS</a:t>
            </a:r>
            <a:r>
              <a:rPr lang="en-US" altLang="ja-JP" sz="1400" dirty="0">
                <a:solidFill>
                  <a:schemeClr val="tx1"/>
                </a:solidFill>
              </a:rPr>
              <a:t> Info)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i="1" dirty="0">
                <a:solidFill>
                  <a:schemeClr val="tx1"/>
                </a:solidFill>
              </a:rPr>
              <a:t>K</a:t>
            </a:r>
            <a:r>
              <a:rPr lang="en-US" altLang="ja-JP" sz="1400" i="1" baseline="-25000" dirty="0">
                <a:solidFill>
                  <a:schemeClr val="tx1"/>
                </a:solidFill>
              </a:rPr>
              <a:t>s-1,L</a:t>
            </a:r>
            <a:r>
              <a:rPr lang="en-US" altLang="ja-JP" sz="1400" dirty="0">
                <a:solidFill>
                  <a:schemeClr val="tx1"/>
                </a:solidFill>
              </a:rPr>
              <a:t> (where </a:t>
            </a:r>
            <a:r>
              <a:rPr lang="en-US" altLang="ja-JP" sz="1400" i="1" dirty="0">
                <a:solidFill>
                  <a:schemeClr val="tx1"/>
                </a:solidFill>
              </a:rPr>
              <a:t>L</a:t>
            </a:r>
            <a:r>
              <a:rPr lang="en-US" altLang="ja-JP" sz="1400" dirty="0">
                <a:solidFill>
                  <a:schemeClr val="tx1"/>
                </a:solidFill>
              </a:rPr>
              <a:t> is the last used key index)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i="1" dirty="0">
                <a:solidFill>
                  <a:schemeClr val="tx1"/>
                </a:solidFill>
              </a:rPr>
              <a:t>K</a:t>
            </a:r>
            <a:r>
              <a:rPr lang="en-US" altLang="ja-JP" sz="1400" i="1" baseline="-25000" dirty="0">
                <a:solidFill>
                  <a:schemeClr val="tx1"/>
                </a:solidFill>
              </a:rPr>
              <a:t>s-1,L+1</a:t>
            </a:r>
            <a:r>
              <a:rPr lang="en-US" altLang="ja-JP" sz="1400" dirty="0">
                <a:solidFill>
                  <a:schemeClr val="tx1"/>
                </a:solidFill>
              </a:rPr>
              <a:t> (if </a:t>
            </a:r>
            <a:r>
              <a:rPr lang="en-US" altLang="ja-JP" sz="1400" i="1" dirty="0">
                <a:solidFill>
                  <a:schemeClr val="tx1"/>
                </a:solidFill>
              </a:rPr>
              <a:t>d</a:t>
            </a:r>
            <a:r>
              <a:rPr lang="en-US" altLang="ja-JP" sz="1400" dirty="0">
                <a:solidFill>
                  <a:schemeClr val="tx1"/>
                </a:solidFill>
              </a:rPr>
              <a:t> = 2)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dirty="0">
                <a:solidFill>
                  <a:schemeClr val="tx1"/>
                </a:solidFill>
              </a:rPr>
              <a:t>Timestamp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i="1" dirty="0">
                <a:solidFill>
                  <a:schemeClr val="tx1"/>
                </a:solidFill>
              </a:rPr>
              <a:t>T</a:t>
            </a:r>
            <a:r>
              <a:rPr lang="en-US" altLang="ja-JP" sz="1400" i="1" baseline="-25000" dirty="0">
                <a:solidFill>
                  <a:schemeClr val="tx1"/>
                </a:solidFill>
              </a:rPr>
              <a:t>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i="1" dirty="0">
                <a:solidFill>
                  <a:schemeClr val="tx1"/>
                </a:solidFill>
              </a:rPr>
              <a:t>T</a:t>
            </a:r>
            <a:r>
              <a:rPr lang="en-US" altLang="ja-JP" sz="1400" i="1" baseline="-25000" dirty="0">
                <a:solidFill>
                  <a:schemeClr val="tx1"/>
                </a:solidFill>
              </a:rPr>
              <a:t>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ja-JP" sz="1400" i="1" dirty="0">
                <a:solidFill>
                  <a:schemeClr val="tx1"/>
                </a:solidFill>
              </a:rPr>
              <a:t>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ja-JP" sz="14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</a:rPr>
              <a:t> Info sequence number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dirty="0">
                <a:solidFill>
                  <a:schemeClr val="tx1"/>
                </a:solidFill>
              </a:rPr>
              <a:t>Public key with CA signature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</a:rPr>
              <a:t>Signature by the sender’s </a:t>
            </a:r>
            <a:r>
              <a:rPr lang="en-US" altLang="ja-JP" sz="1400" dirty="0">
                <a:solidFill>
                  <a:schemeClr val="tx1"/>
                </a:solidFill>
              </a:rPr>
              <a:t>private key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83FAD7B-DA55-4045-93FF-9F785E63EB4C}"/>
              </a:ext>
            </a:extLst>
          </p:cNvPr>
          <p:cNvSpPr txBox="1"/>
          <p:nvPr/>
        </p:nvSpPr>
        <p:spPr>
          <a:xfrm>
            <a:off x="787095" y="1680403"/>
            <a:ext cx="37641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Sender generates one-way key chain before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generating each </a:t>
            </a:r>
            <a:r>
              <a:rPr kumimoji="1" lang="en-US" altLang="ja-JP" sz="16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600" dirty="0">
                <a:solidFill>
                  <a:schemeClr val="tx1"/>
                </a:solidFill>
              </a:rPr>
              <a:t> Info frame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(</a:t>
            </a:r>
            <a:r>
              <a:rPr kumimoji="1" lang="en-US" altLang="ja-JP" sz="1600" i="1" dirty="0" err="1">
                <a:solidFill>
                  <a:schemeClr val="tx1"/>
                </a:solidFill>
              </a:rPr>
              <a:t>K</a:t>
            </a:r>
            <a:r>
              <a:rPr kumimoji="1" lang="en-US" altLang="ja-JP" sz="1600" i="1" baseline="-25000" dirty="0" err="1">
                <a:solidFill>
                  <a:schemeClr val="tx1"/>
                </a:solidFill>
              </a:rPr>
              <a:t>s,N</a:t>
            </a:r>
            <a:r>
              <a:rPr kumimoji="1" lang="en-US" altLang="ja-JP" sz="1600" dirty="0">
                <a:solidFill>
                  <a:schemeClr val="tx1"/>
                </a:solidFill>
              </a:rPr>
              <a:t>, </a:t>
            </a:r>
            <a:r>
              <a:rPr kumimoji="1" lang="en-US" altLang="ja-JP" sz="16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600" i="1" baseline="-25000" dirty="0">
                <a:solidFill>
                  <a:schemeClr val="tx1"/>
                </a:solidFill>
              </a:rPr>
              <a:t>s,N-1</a:t>
            </a:r>
            <a:r>
              <a:rPr kumimoji="1" lang="en-US" altLang="ja-JP" sz="1600" dirty="0">
                <a:solidFill>
                  <a:schemeClr val="tx1"/>
                </a:solidFill>
              </a:rPr>
              <a:t>, </a:t>
            </a:r>
            <a:r>
              <a:rPr kumimoji="1" lang="en-US" altLang="ja-JP" sz="16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600" i="1" baseline="-25000" dirty="0">
                <a:solidFill>
                  <a:schemeClr val="tx1"/>
                </a:solidFill>
              </a:rPr>
              <a:t>s,N-2</a:t>
            </a:r>
            <a:r>
              <a:rPr kumimoji="1" lang="en-US" altLang="ja-JP" sz="1600" dirty="0">
                <a:solidFill>
                  <a:schemeClr val="tx1"/>
                </a:solidFill>
              </a:rPr>
              <a:t>, …, </a:t>
            </a:r>
            <a:r>
              <a:rPr kumimoji="1" lang="en-US" altLang="ja-JP" sz="1600" i="1" dirty="0">
                <a:solidFill>
                  <a:schemeClr val="tx1"/>
                </a:solidFill>
              </a:rPr>
              <a:t>K</a:t>
            </a:r>
            <a:r>
              <a:rPr kumimoji="1" lang="en-US" altLang="ja-JP" sz="1600" i="1" baseline="-25000" dirty="0">
                <a:solidFill>
                  <a:schemeClr val="tx1"/>
                </a:solidFill>
              </a:rPr>
              <a:t>s,0</a:t>
            </a:r>
            <a:r>
              <a:rPr kumimoji="1" lang="en-US" altLang="ja-JP" sz="1600" dirty="0">
                <a:solidFill>
                  <a:schemeClr val="tx1"/>
                </a:solidFill>
              </a:rPr>
              <a:t>)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75" name="右中かっこ 74">
            <a:extLst>
              <a:ext uri="{FF2B5EF4-FFF2-40B4-BE49-F238E27FC236}">
                <a16:creationId xmlns:a16="http://schemas.microsoft.com/office/drawing/2014/main" id="{ACC98D35-A08F-4447-AA1A-C74C7C93DF66}"/>
              </a:ext>
            </a:extLst>
          </p:cNvPr>
          <p:cNvSpPr/>
          <p:nvPr/>
        </p:nvSpPr>
        <p:spPr bwMode="auto">
          <a:xfrm rot="16200000">
            <a:off x="4135830" y="1978021"/>
            <a:ext cx="202062" cy="503504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95B6DB74-66ED-2042-B7E2-407D68ED99BE}"/>
              </a:ext>
            </a:extLst>
          </p:cNvPr>
          <p:cNvSpPr txBox="1"/>
          <p:nvPr/>
        </p:nvSpPr>
        <p:spPr>
          <a:xfrm>
            <a:off x="7954361" y="1550246"/>
            <a:ext cx="4299575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lvl="1" indent="0"/>
            <a:r>
              <a:rPr lang="en-US" altLang="ja-JP" sz="1600" dirty="0" err="1">
                <a:solidFill>
                  <a:schemeClr val="tx1"/>
                </a:solidFill>
              </a:rPr>
              <a:t>eBCS</a:t>
            </a:r>
            <a:r>
              <a:rPr lang="en-US" altLang="ja-JP" sz="1600" dirty="0">
                <a:solidFill>
                  <a:schemeClr val="tx1"/>
                </a:solidFill>
              </a:rPr>
              <a:t> Data frame includes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i="1" dirty="0">
                <a:solidFill>
                  <a:schemeClr val="tx1"/>
                </a:solidFill>
              </a:rPr>
              <a:t>K</a:t>
            </a:r>
            <a:r>
              <a:rPr lang="en-US" altLang="ja-JP" sz="1400" i="1" baseline="-25000" dirty="0">
                <a:solidFill>
                  <a:schemeClr val="tx1"/>
                </a:solidFill>
              </a:rPr>
              <a:t>s,i+2</a:t>
            </a:r>
            <a:r>
              <a:rPr lang="en-US" altLang="ja-JP" sz="1400" dirty="0">
                <a:solidFill>
                  <a:schemeClr val="tx1"/>
                </a:solidFill>
              </a:rPr>
              <a:t> (where </a:t>
            </a:r>
            <a:r>
              <a:rPr lang="en-US" altLang="ja-JP" sz="1400" i="1" dirty="0">
                <a:solidFill>
                  <a:schemeClr val="tx1"/>
                </a:solidFill>
              </a:rPr>
              <a:t>s</a:t>
            </a:r>
            <a:r>
              <a:rPr lang="en-US" altLang="ja-JP" sz="1400" dirty="0">
                <a:solidFill>
                  <a:schemeClr val="tx1"/>
                </a:solidFill>
              </a:rPr>
              <a:t> is the seq num of </a:t>
            </a:r>
            <a:r>
              <a:rPr lang="en-US" altLang="ja-JP" sz="1400" dirty="0" err="1">
                <a:solidFill>
                  <a:schemeClr val="tx1"/>
                </a:solidFill>
              </a:rPr>
              <a:t>eBCS</a:t>
            </a:r>
            <a:r>
              <a:rPr lang="en-US" altLang="ja-JP" sz="1400" dirty="0">
                <a:solidFill>
                  <a:schemeClr val="tx1"/>
                </a:solidFill>
              </a:rPr>
              <a:t> Info,</a:t>
            </a:r>
            <a:br>
              <a:rPr lang="en-US" altLang="ja-JP" sz="1400" dirty="0">
                <a:solidFill>
                  <a:schemeClr val="tx1"/>
                </a:solidFill>
              </a:rPr>
            </a:br>
            <a:r>
              <a:rPr lang="en-US" altLang="ja-JP" sz="1400" dirty="0">
                <a:solidFill>
                  <a:schemeClr val="tx1"/>
                </a:solidFill>
              </a:rPr>
              <a:t>            </a:t>
            </a:r>
            <a:r>
              <a:rPr lang="en-US" altLang="ja-JP" sz="1400" i="1" dirty="0">
                <a:solidFill>
                  <a:schemeClr val="tx1"/>
                </a:solidFill>
              </a:rPr>
              <a:t>d</a:t>
            </a:r>
            <a:r>
              <a:rPr lang="en-US" altLang="ja-JP" sz="1400" dirty="0">
                <a:solidFill>
                  <a:schemeClr val="tx1"/>
                </a:solidFill>
              </a:rPr>
              <a:t>=2)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i="1" dirty="0" err="1">
                <a:solidFill>
                  <a:schemeClr val="tx1"/>
                </a:solidFill>
              </a:rPr>
              <a:t>A</a:t>
            </a:r>
            <a:r>
              <a:rPr lang="en-US" altLang="ja-JP" sz="1400" i="1" baseline="-25000" dirty="0" err="1">
                <a:solidFill>
                  <a:schemeClr val="tx1"/>
                </a:solidFill>
              </a:rPr>
              <a:t>s,i</a:t>
            </a:r>
            <a:r>
              <a:rPr lang="en-US" altLang="ja-JP" sz="1400" dirty="0">
                <a:solidFill>
                  <a:schemeClr val="tx1"/>
                </a:solidFill>
              </a:rPr>
              <a:t> (Authenticator generated by the key </a:t>
            </a:r>
            <a:r>
              <a:rPr lang="en-US" altLang="ja-JP" sz="1400" i="1" dirty="0" err="1">
                <a:solidFill>
                  <a:schemeClr val="tx1"/>
                </a:solidFill>
              </a:rPr>
              <a:t>K’</a:t>
            </a:r>
            <a:r>
              <a:rPr lang="en-US" altLang="ja-JP" sz="1400" i="1" baseline="-25000" dirty="0" err="1">
                <a:solidFill>
                  <a:schemeClr val="tx1"/>
                </a:solidFill>
              </a:rPr>
              <a:t>s,i</a:t>
            </a:r>
            <a:r>
              <a:rPr lang="en-US" altLang="ja-JP" sz="1400" dirty="0">
                <a:solidFill>
                  <a:schemeClr val="tx1"/>
                </a:solidFill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400" dirty="0">
                <a:solidFill>
                  <a:schemeClr val="tx1"/>
                </a:solidFill>
              </a:rPr>
              <a:t>Key index: </a:t>
            </a:r>
            <a:r>
              <a:rPr lang="en-US" altLang="ja-JP" sz="1400" i="1" dirty="0">
                <a:solidFill>
                  <a:schemeClr val="tx1"/>
                </a:solidFill>
              </a:rPr>
              <a:t>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ja-JP" sz="14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</a:rPr>
              <a:t> Info seq num:</a:t>
            </a:r>
            <a:r>
              <a:rPr kumimoji="1" lang="en-US" altLang="ja-JP" sz="1400" i="1" dirty="0">
                <a:solidFill>
                  <a:schemeClr val="tx1"/>
                </a:solidFill>
              </a:rPr>
              <a:t> s</a:t>
            </a:r>
          </a:p>
        </p:txBody>
      </p:sp>
    </p:spTree>
    <p:extLst>
      <p:ext uri="{BB962C8B-B14F-4D97-AF65-F5344CB8AC3E}">
        <p14:creationId xmlns:p14="http://schemas.microsoft.com/office/powerpoint/2010/main" val="2462740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E4023-3442-4FE0-B552-1815CE6B7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it address all use cases?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EABFF-1171-4496-B1A2-4A7731D53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TESLA design intended for streaming services where continuous stream of traffic is broadcast.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The scheme is not suitable if the frame transmissions are intermittent.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For example event triggered aperiodic DL or UL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Potential solution to aperiodic traffic: Transmitter sends dummy frames to keep a constant stream of frames carrying keys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However, this will introduce unnecessary overhead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Without such dummy broadcast, the receiver will be stuck waiting for the next set of frames to authenticate what was received so far (latency and memory requirements).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C17DA6-961F-4AC4-8A42-77F4ABAA0C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A5E3-9F2D-4998-A59E-94772683BA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B1DC0-7BD1-4F6D-87B8-BCD0C5AC74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036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480ED-3A65-4EFA-B79B-EB1CBD3D1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Loss of a single Info frames = loss of a set Data of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BF878-8839-4625-B48E-AE3AF44A7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236577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an info frame is lost, the set of frames sent during an interval T</a:t>
            </a:r>
            <a:r>
              <a:rPr lang="en-US" baseline="-25000" dirty="0"/>
              <a:t>I</a:t>
            </a:r>
            <a:r>
              <a:rPr lang="en-US" dirty="0"/>
              <a:t> cannot be verified.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Channel conditions can frequently change, and there is no guarantee that all the receivers correctly receive the </a:t>
            </a:r>
            <a:r>
              <a:rPr lang="en-US" dirty="0" err="1"/>
              <a:t>eBCS</a:t>
            </a:r>
            <a:r>
              <a:rPr lang="en-US" dirty="0"/>
              <a:t> Info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F95A2-1EA9-4F71-A719-2C3C97B56F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CDC07-6960-49DD-87EE-D4978A8B24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EFD3C0-EF1F-4F58-AFFE-D8C5AF10B8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92CAD4D-AF78-465A-97C3-0745F6C24A32}"/>
              </a:ext>
            </a:extLst>
          </p:cNvPr>
          <p:cNvGrpSpPr/>
          <p:nvPr/>
        </p:nvGrpSpPr>
        <p:grpSpPr>
          <a:xfrm>
            <a:off x="1454029" y="3356992"/>
            <a:ext cx="9322491" cy="3041132"/>
            <a:chOff x="1021981" y="3212976"/>
            <a:chExt cx="10148037" cy="3310437"/>
          </a:xfrm>
        </p:grpSpPr>
        <p:sp>
          <p:nvSpPr>
            <p:cNvPr id="7" name="コンテンツ プレースホルダー 2">
              <a:extLst>
                <a:ext uri="{FF2B5EF4-FFF2-40B4-BE49-F238E27FC236}">
                  <a16:creationId xmlns:a16="http://schemas.microsoft.com/office/drawing/2014/main" id="{480AE72E-7ADC-4FF6-8972-59565C9C6CC8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439906" y="3212976"/>
              <a:ext cx="2143046" cy="6597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2160" tIns="46080" rIns="92160" bIns="4608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/>
              <a:r>
                <a:rPr lang="en-US" altLang="ja-JP" sz="1600" kern="0" dirty="0" err="1"/>
                <a:t>eBCS</a:t>
              </a:r>
              <a:r>
                <a:rPr lang="en-US" altLang="ja-JP" sz="1600" kern="0" dirty="0"/>
                <a:t> Info frame</a:t>
              </a:r>
            </a:p>
            <a:p>
              <a:pPr marL="57150" indent="0"/>
              <a:r>
                <a:rPr lang="en-US" altLang="ja-JP" sz="1200" b="0" kern="0" dirty="0"/>
                <a:t>Transmitted in </a:t>
              </a:r>
              <a:r>
                <a:rPr lang="en-US" altLang="ja-JP" sz="1200" b="0" i="1" kern="0" dirty="0"/>
                <a:t>T</a:t>
              </a:r>
              <a:r>
                <a:rPr lang="en-US" altLang="ja-JP" sz="1200" b="0" i="1" kern="0" baseline="-25000" dirty="0"/>
                <a:t>I</a:t>
              </a:r>
              <a:r>
                <a:rPr lang="en-US" altLang="ja-JP" sz="1200" b="0" kern="0" dirty="0"/>
                <a:t> interval</a:t>
              </a:r>
            </a:p>
          </p:txBody>
        </p:sp>
        <p:cxnSp>
          <p:nvCxnSpPr>
            <p:cNvPr id="8" name="直線矢印コネクタ 7">
              <a:extLst>
                <a:ext uri="{FF2B5EF4-FFF2-40B4-BE49-F238E27FC236}">
                  <a16:creationId xmlns:a16="http://schemas.microsoft.com/office/drawing/2014/main" id="{96FE4A30-4BF8-458F-8930-EF1BFB18D0B4}"/>
                </a:ext>
              </a:extLst>
            </p:cNvPr>
            <p:cNvCxnSpPr/>
            <p:nvPr/>
          </p:nvCxnSpPr>
          <p:spPr bwMode="auto">
            <a:xfrm>
              <a:off x="1021981" y="5668391"/>
              <a:ext cx="10148037" cy="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B67C7B5B-E738-4980-B70B-4DCABB8F4B59}"/>
                </a:ext>
              </a:extLst>
            </p:cNvPr>
            <p:cNvSpPr/>
            <p:nvPr/>
          </p:nvSpPr>
          <p:spPr bwMode="auto">
            <a:xfrm>
              <a:off x="1343472" y="4372247"/>
              <a:ext cx="288032" cy="129614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正方形/長方形 16">
              <a:extLst>
                <a:ext uri="{FF2B5EF4-FFF2-40B4-BE49-F238E27FC236}">
                  <a16:creationId xmlns:a16="http://schemas.microsoft.com/office/drawing/2014/main" id="{AD856CED-B864-4848-B3C5-AA3F9EB18FD5}"/>
                </a:ext>
              </a:extLst>
            </p:cNvPr>
            <p:cNvSpPr/>
            <p:nvPr/>
          </p:nvSpPr>
          <p:spPr bwMode="auto">
            <a:xfrm>
              <a:off x="6970404" y="4375907"/>
              <a:ext cx="288032" cy="1296144"/>
            </a:xfrm>
            <a:prstGeom prst="rect">
              <a:avLst/>
            </a:prstGeom>
            <a:solidFill>
              <a:srgbClr val="9A9D89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正方形/長方形 21">
              <a:extLst>
                <a:ext uri="{FF2B5EF4-FFF2-40B4-BE49-F238E27FC236}">
                  <a16:creationId xmlns:a16="http://schemas.microsoft.com/office/drawing/2014/main" id="{5D5E5508-EC84-4F76-8461-AA4FA9C0B99D}"/>
                </a:ext>
              </a:extLst>
            </p:cNvPr>
            <p:cNvSpPr/>
            <p:nvPr/>
          </p:nvSpPr>
          <p:spPr bwMode="auto">
            <a:xfrm>
              <a:off x="8457194" y="4826372"/>
              <a:ext cx="288032" cy="8427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正方形/長方形 22">
              <a:extLst>
                <a:ext uri="{FF2B5EF4-FFF2-40B4-BE49-F238E27FC236}">
                  <a16:creationId xmlns:a16="http://schemas.microsoft.com/office/drawing/2014/main" id="{EA11792F-BB3A-4731-9FDC-8DE9FE9F0F89}"/>
                </a:ext>
              </a:extLst>
            </p:cNvPr>
            <p:cNvSpPr/>
            <p:nvPr/>
          </p:nvSpPr>
          <p:spPr bwMode="auto">
            <a:xfrm>
              <a:off x="8889242" y="4829271"/>
              <a:ext cx="288032" cy="8427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正方形/長方形 23">
              <a:extLst>
                <a:ext uri="{FF2B5EF4-FFF2-40B4-BE49-F238E27FC236}">
                  <a16:creationId xmlns:a16="http://schemas.microsoft.com/office/drawing/2014/main" id="{1479C055-DC5A-46CF-AA99-82E14CADE1B8}"/>
                </a:ext>
              </a:extLst>
            </p:cNvPr>
            <p:cNvSpPr/>
            <p:nvPr/>
          </p:nvSpPr>
          <p:spPr bwMode="auto">
            <a:xfrm>
              <a:off x="9393298" y="4829271"/>
              <a:ext cx="288032" cy="8427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正方形/長方形 24">
              <a:extLst>
                <a:ext uri="{FF2B5EF4-FFF2-40B4-BE49-F238E27FC236}">
                  <a16:creationId xmlns:a16="http://schemas.microsoft.com/office/drawing/2014/main" id="{9761B00B-5053-4F65-91E3-80958CC8FA99}"/>
                </a:ext>
              </a:extLst>
            </p:cNvPr>
            <p:cNvSpPr/>
            <p:nvPr/>
          </p:nvSpPr>
          <p:spPr bwMode="auto">
            <a:xfrm>
              <a:off x="9753338" y="4826372"/>
              <a:ext cx="288032" cy="8427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正方形/長方形 25">
              <a:extLst>
                <a:ext uri="{FF2B5EF4-FFF2-40B4-BE49-F238E27FC236}">
                  <a16:creationId xmlns:a16="http://schemas.microsoft.com/office/drawing/2014/main" id="{F884C4A3-4475-433F-8774-BB67072BF6B1}"/>
                </a:ext>
              </a:extLst>
            </p:cNvPr>
            <p:cNvSpPr/>
            <p:nvPr/>
          </p:nvSpPr>
          <p:spPr bwMode="auto">
            <a:xfrm>
              <a:off x="10386340" y="4826372"/>
              <a:ext cx="288032" cy="8427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6" name="直線コネクタ 29">
              <a:extLst>
                <a:ext uri="{FF2B5EF4-FFF2-40B4-BE49-F238E27FC236}">
                  <a16:creationId xmlns:a16="http://schemas.microsoft.com/office/drawing/2014/main" id="{F8F03FF1-C37C-4550-AA21-42FBF9128755}"/>
                </a:ext>
              </a:extLst>
            </p:cNvPr>
            <p:cNvCxnSpPr/>
            <p:nvPr/>
          </p:nvCxnSpPr>
          <p:spPr bwMode="auto">
            <a:xfrm>
              <a:off x="1343472" y="5678854"/>
              <a:ext cx="0" cy="63760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直線コネクタ 33">
              <a:extLst>
                <a:ext uri="{FF2B5EF4-FFF2-40B4-BE49-F238E27FC236}">
                  <a16:creationId xmlns:a16="http://schemas.microsoft.com/office/drawing/2014/main" id="{6904A564-FDCE-409F-971A-9615CEADCC0B}"/>
                </a:ext>
              </a:extLst>
            </p:cNvPr>
            <p:cNvCxnSpPr/>
            <p:nvPr/>
          </p:nvCxnSpPr>
          <p:spPr bwMode="auto">
            <a:xfrm>
              <a:off x="1343472" y="5705168"/>
              <a:ext cx="0" cy="2924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直線コネクタ 45">
              <a:extLst>
                <a:ext uri="{FF2B5EF4-FFF2-40B4-BE49-F238E27FC236}">
                  <a16:creationId xmlns:a16="http://schemas.microsoft.com/office/drawing/2014/main" id="{A4EE75DC-FF8A-4A1A-90E2-980BD96BDEDE}"/>
                </a:ext>
              </a:extLst>
            </p:cNvPr>
            <p:cNvCxnSpPr/>
            <p:nvPr/>
          </p:nvCxnSpPr>
          <p:spPr bwMode="auto">
            <a:xfrm>
              <a:off x="2279576" y="5705168"/>
              <a:ext cx="0" cy="2924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直線コネクタ 46">
              <a:extLst>
                <a:ext uri="{FF2B5EF4-FFF2-40B4-BE49-F238E27FC236}">
                  <a16:creationId xmlns:a16="http://schemas.microsoft.com/office/drawing/2014/main" id="{A634C609-BD7D-4D64-BBA3-0E1CB1E18425}"/>
                </a:ext>
              </a:extLst>
            </p:cNvPr>
            <p:cNvCxnSpPr/>
            <p:nvPr/>
          </p:nvCxnSpPr>
          <p:spPr bwMode="auto">
            <a:xfrm>
              <a:off x="2279576" y="5705168"/>
              <a:ext cx="0" cy="2924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直線コネクタ 47">
              <a:extLst>
                <a:ext uri="{FF2B5EF4-FFF2-40B4-BE49-F238E27FC236}">
                  <a16:creationId xmlns:a16="http://schemas.microsoft.com/office/drawing/2014/main" id="{180BFBD5-D802-4697-9121-0895ADD9B2D0}"/>
                </a:ext>
              </a:extLst>
            </p:cNvPr>
            <p:cNvCxnSpPr/>
            <p:nvPr/>
          </p:nvCxnSpPr>
          <p:spPr bwMode="auto">
            <a:xfrm>
              <a:off x="3215680" y="5705168"/>
              <a:ext cx="0" cy="2924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直線コネクタ 48">
              <a:extLst>
                <a:ext uri="{FF2B5EF4-FFF2-40B4-BE49-F238E27FC236}">
                  <a16:creationId xmlns:a16="http://schemas.microsoft.com/office/drawing/2014/main" id="{03090F3A-0FE2-419B-9A4E-7A4E79A6F703}"/>
                </a:ext>
              </a:extLst>
            </p:cNvPr>
            <p:cNvCxnSpPr/>
            <p:nvPr/>
          </p:nvCxnSpPr>
          <p:spPr bwMode="auto">
            <a:xfrm>
              <a:off x="3215680" y="5705168"/>
              <a:ext cx="0" cy="2924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線コネクタ 49">
              <a:extLst>
                <a:ext uri="{FF2B5EF4-FFF2-40B4-BE49-F238E27FC236}">
                  <a16:creationId xmlns:a16="http://schemas.microsoft.com/office/drawing/2014/main" id="{85AD46DB-035E-4D38-818F-473D6E3A9AA8}"/>
                </a:ext>
              </a:extLst>
            </p:cNvPr>
            <p:cNvCxnSpPr/>
            <p:nvPr/>
          </p:nvCxnSpPr>
          <p:spPr bwMode="auto">
            <a:xfrm>
              <a:off x="4151784" y="5705168"/>
              <a:ext cx="0" cy="2924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直線コネクタ 50">
              <a:extLst>
                <a:ext uri="{FF2B5EF4-FFF2-40B4-BE49-F238E27FC236}">
                  <a16:creationId xmlns:a16="http://schemas.microsoft.com/office/drawing/2014/main" id="{2CCFAD52-8BB2-40CE-A573-295074ECB0AF}"/>
                </a:ext>
              </a:extLst>
            </p:cNvPr>
            <p:cNvCxnSpPr/>
            <p:nvPr/>
          </p:nvCxnSpPr>
          <p:spPr bwMode="auto">
            <a:xfrm>
              <a:off x="4151784" y="5705168"/>
              <a:ext cx="0" cy="2924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直線コネクタ 51">
              <a:extLst>
                <a:ext uri="{FF2B5EF4-FFF2-40B4-BE49-F238E27FC236}">
                  <a16:creationId xmlns:a16="http://schemas.microsoft.com/office/drawing/2014/main" id="{1993CB06-DB3F-4EFA-811D-ABF71D850757}"/>
                </a:ext>
              </a:extLst>
            </p:cNvPr>
            <p:cNvCxnSpPr/>
            <p:nvPr/>
          </p:nvCxnSpPr>
          <p:spPr bwMode="auto">
            <a:xfrm>
              <a:off x="5087888" y="5705168"/>
              <a:ext cx="0" cy="2924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直線コネクタ 52">
              <a:extLst>
                <a:ext uri="{FF2B5EF4-FFF2-40B4-BE49-F238E27FC236}">
                  <a16:creationId xmlns:a16="http://schemas.microsoft.com/office/drawing/2014/main" id="{4586E9F2-DD00-49C9-A629-1BFED5A74D51}"/>
                </a:ext>
              </a:extLst>
            </p:cNvPr>
            <p:cNvCxnSpPr/>
            <p:nvPr/>
          </p:nvCxnSpPr>
          <p:spPr bwMode="auto">
            <a:xfrm>
              <a:off x="5087888" y="5707628"/>
              <a:ext cx="0" cy="2924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直線コネクタ 53">
              <a:extLst>
                <a:ext uri="{FF2B5EF4-FFF2-40B4-BE49-F238E27FC236}">
                  <a16:creationId xmlns:a16="http://schemas.microsoft.com/office/drawing/2014/main" id="{BA94B2BD-C222-42AE-B83F-B0D6F6782440}"/>
                </a:ext>
              </a:extLst>
            </p:cNvPr>
            <p:cNvCxnSpPr/>
            <p:nvPr/>
          </p:nvCxnSpPr>
          <p:spPr bwMode="auto">
            <a:xfrm>
              <a:off x="6023992" y="5707628"/>
              <a:ext cx="0" cy="2924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直線コネクタ 54">
              <a:extLst>
                <a:ext uri="{FF2B5EF4-FFF2-40B4-BE49-F238E27FC236}">
                  <a16:creationId xmlns:a16="http://schemas.microsoft.com/office/drawing/2014/main" id="{6392F828-B62B-4FFC-A4EF-95DF6251C7E4}"/>
                </a:ext>
              </a:extLst>
            </p:cNvPr>
            <p:cNvCxnSpPr/>
            <p:nvPr/>
          </p:nvCxnSpPr>
          <p:spPr bwMode="auto">
            <a:xfrm>
              <a:off x="6023992" y="5702708"/>
              <a:ext cx="0" cy="2924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直線コネクタ 55">
              <a:extLst>
                <a:ext uri="{FF2B5EF4-FFF2-40B4-BE49-F238E27FC236}">
                  <a16:creationId xmlns:a16="http://schemas.microsoft.com/office/drawing/2014/main" id="{EC09DA61-9310-4AFA-8C65-41FA2AD04970}"/>
                </a:ext>
              </a:extLst>
            </p:cNvPr>
            <p:cNvCxnSpPr/>
            <p:nvPr/>
          </p:nvCxnSpPr>
          <p:spPr bwMode="auto">
            <a:xfrm>
              <a:off x="6023992" y="5705168"/>
              <a:ext cx="0" cy="29249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直線コネクタ 56">
              <a:extLst>
                <a:ext uri="{FF2B5EF4-FFF2-40B4-BE49-F238E27FC236}">
                  <a16:creationId xmlns:a16="http://schemas.microsoft.com/office/drawing/2014/main" id="{94DC55CA-6AD0-4CA5-9549-D287293C861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60096" y="5705168"/>
              <a:ext cx="0" cy="61129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正方形/長方形 58">
              <a:extLst>
                <a:ext uri="{FF2B5EF4-FFF2-40B4-BE49-F238E27FC236}">
                  <a16:creationId xmlns:a16="http://schemas.microsoft.com/office/drawing/2014/main" id="{977118FE-022F-4788-946B-334067EA2FD4}"/>
                </a:ext>
              </a:extLst>
            </p:cNvPr>
            <p:cNvSpPr/>
            <p:nvPr/>
          </p:nvSpPr>
          <p:spPr bwMode="auto">
            <a:xfrm>
              <a:off x="8070411" y="4829271"/>
              <a:ext cx="288032" cy="8427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正方形/長方形 59">
              <a:extLst>
                <a:ext uri="{FF2B5EF4-FFF2-40B4-BE49-F238E27FC236}">
                  <a16:creationId xmlns:a16="http://schemas.microsoft.com/office/drawing/2014/main" id="{83AF3652-DEDA-40F9-A88C-72C123932536}"/>
                </a:ext>
              </a:extLst>
            </p:cNvPr>
            <p:cNvSpPr/>
            <p:nvPr/>
          </p:nvSpPr>
          <p:spPr bwMode="auto">
            <a:xfrm>
              <a:off x="7566355" y="4821952"/>
              <a:ext cx="288032" cy="8427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正方形/長方形 60">
              <a:extLst>
                <a:ext uri="{FF2B5EF4-FFF2-40B4-BE49-F238E27FC236}">
                  <a16:creationId xmlns:a16="http://schemas.microsoft.com/office/drawing/2014/main" id="{39340B4D-9551-4DC4-B34E-1273AC1C3BF4}"/>
                </a:ext>
              </a:extLst>
            </p:cNvPr>
            <p:cNvSpPr/>
            <p:nvPr/>
          </p:nvSpPr>
          <p:spPr bwMode="auto">
            <a:xfrm>
              <a:off x="2610180" y="4821952"/>
              <a:ext cx="288032" cy="8427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正方形/長方形 61">
              <a:extLst>
                <a:ext uri="{FF2B5EF4-FFF2-40B4-BE49-F238E27FC236}">
                  <a16:creationId xmlns:a16="http://schemas.microsoft.com/office/drawing/2014/main" id="{4BEBAB17-8E00-427B-9E3C-F09459C8C560}"/>
                </a:ext>
              </a:extLst>
            </p:cNvPr>
            <p:cNvSpPr/>
            <p:nvPr/>
          </p:nvSpPr>
          <p:spPr bwMode="auto">
            <a:xfrm>
              <a:off x="3042228" y="4824851"/>
              <a:ext cx="288032" cy="8427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正方形/長方形 62">
              <a:extLst>
                <a:ext uri="{FF2B5EF4-FFF2-40B4-BE49-F238E27FC236}">
                  <a16:creationId xmlns:a16="http://schemas.microsoft.com/office/drawing/2014/main" id="{6E9D5624-F5B3-4CDA-96B6-55D4FF2F8D0C}"/>
                </a:ext>
              </a:extLst>
            </p:cNvPr>
            <p:cNvSpPr/>
            <p:nvPr/>
          </p:nvSpPr>
          <p:spPr bwMode="auto">
            <a:xfrm>
              <a:off x="3546284" y="4824851"/>
              <a:ext cx="288032" cy="8427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正方形/長方形 63">
              <a:extLst>
                <a:ext uri="{FF2B5EF4-FFF2-40B4-BE49-F238E27FC236}">
                  <a16:creationId xmlns:a16="http://schemas.microsoft.com/office/drawing/2014/main" id="{34E45A38-5EC5-4489-B921-BDCEE1C0E2B1}"/>
                </a:ext>
              </a:extLst>
            </p:cNvPr>
            <p:cNvSpPr/>
            <p:nvPr/>
          </p:nvSpPr>
          <p:spPr bwMode="auto">
            <a:xfrm>
              <a:off x="3906324" y="4821952"/>
              <a:ext cx="288032" cy="8427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正方形/長方形 64">
              <a:extLst>
                <a:ext uri="{FF2B5EF4-FFF2-40B4-BE49-F238E27FC236}">
                  <a16:creationId xmlns:a16="http://schemas.microsoft.com/office/drawing/2014/main" id="{33FD7DEC-82EE-484C-9F1C-37B2095F7CBF}"/>
                </a:ext>
              </a:extLst>
            </p:cNvPr>
            <p:cNvSpPr/>
            <p:nvPr/>
          </p:nvSpPr>
          <p:spPr bwMode="auto">
            <a:xfrm>
              <a:off x="4539326" y="4821952"/>
              <a:ext cx="288032" cy="8427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正方形/長方形 65">
              <a:extLst>
                <a:ext uri="{FF2B5EF4-FFF2-40B4-BE49-F238E27FC236}">
                  <a16:creationId xmlns:a16="http://schemas.microsoft.com/office/drawing/2014/main" id="{0DE3BF9A-90A9-4957-A4FC-3CACBA9BBDD6}"/>
                </a:ext>
              </a:extLst>
            </p:cNvPr>
            <p:cNvSpPr/>
            <p:nvPr/>
          </p:nvSpPr>
          <p:spPr bwMode="auto">
            <a:xfrm>
              <a:off x="2223397" y="4824851"/>
              <a:ext cx="288032" cy="8427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正方形/長方形 66">
              <a:extLst>
                <a:ext uri="{FF2B5EF4-FFF2-40B4-BE49-F238E27FC236}">
                  <a16:creationId xmlns:a16="http://schemas.microsoft.com/office/drawing/2014/main" id="{2AF9E5D6-4505-4386-BBDE-8E38989CFDE4}"/>
                </a:ext>
              </a:extLst>
            </p:cNvPr>
            <p:cNvSpPr/>
            <p:nvPr/>
          </p:nvSpPr>
          <p:spPr bwMode="auto">
            <a:xfrm>
              <a:off x="1719341" y="4817532"/>
              <a:ext cx="288032" cy="8427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正方形/長方形 67">
              <a:extLst>
                <a:ext uri="{FF2B5EF4-FFF2-40B4-BE49-F238E27FC236}">
                  <a16:creationId xmlns:a16="http://schemas.microsoft.com/office/drawing/2014/main" id="{99091EC1-1657-4883-89ED-8A5C43015E94}"/>
                </a:ext>
              </a:extLst>
            </p:cNvPr>
            <p:cNvSpPr/>
            <p:nvPr/>
          </p:nvSpPr>
          <p:spPr bwMode="auto">
            <a:xfrm>
              <a:off x="4897242" y="4820431"/>
              <a:ext cx="288032" cy="8427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正方形/長方形 68">
              <a:extLst>
                <a:ext uri="{FF2B5EF4-FFF2-40B4-BE49-F238E27FC236}">
                  <a16:creationId xmlns:a16="http://schemas.microsoft.com/office/drawing/2014/main" id="{A3F7D961-F4E0-41CE-B572-B0105D6BD328}"/>
                </a:ext>
              </a:extLst>
            </p:cNvPr>
            <p:cNvSpPr/>
            <p:nvPr/>
          </p:nvSpPr>
          <p:spPr bwMode="auto">
            <a:xfrm>
              <a:off x="5257282" y="4817532"/>
              <a:ext cx="288032" cy="8427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正方形/長方形 69">
              <a:extLst>
                <a:ext uri="{FF2B5EF4-FFF2-40B4-BE49-F238E27FC236}">
                  <a16:creationId xmlns:a16="http://schemas.microsoft.com/office/drawing/2014/main" id="{0B2DA043-D8DE-46A6-A2F6-E44A072B4DCC}"/>
                </a:ext>
              </a:extLst>
            </p:cNvPr>
            <p:cNvSpPr/>
            <p:nvPr/>
          </p:nvSpPr>
          <p:spPr bwMode="auto">
            <a:xfrm>
              <a:off x="5890284" y="4817532"/>
              <a:ext cx="288032" cy="8427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正方形/長方形 70">
              <a:extLst>
                <a:ext uri="{FF2B5EF4-FFF2-40B4-BE49-F238E27FC236}">
                  <a16:creationId xmlns:a16="http://schemas.microsoft.com/office/drawing/2014/main" id="{A80D3169-2F3B-4B1B-8886-5034858BE84D}"/>
                </a:ext>
              </a:extLst>
            </p:cNvPr>
            <p:cNvSpPr/>
            <p:nvPr/>
          </p:nvSpPr>
          <p:spPr bwMode="auto">
            <a:xfrm>
              <a:off x="6466348" y="4821952"/>
              <a:ext cx="288032" cy="8427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3" name="直線矢印コネクタ 72">
              <a:extLst>
                <a:ext uri="{FF2B5EF4-FFF2-40B4-BE49-F238E27FC236}">
                  <a16:creationId xmlns:a16="http://schemas.microsoft.com/office/drawing/2014/main" id="{812E8233-BD75-45BA-80B5-CA4AFF3D4EF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43472" y="5848953"/>
              <a:ext cx="9361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44" name="直線矢印コネクタ 75">
              <a:extLst>
                <a:ext uri="{FF2B5EF4-FFF2-40B4-BE49-F238E27FC236}">
                  <a16:creationId xmlns:a16="http://schemas.microsoft.com/office/drawing/2014/main" id="{86850C7B-0094-473F-AE8B-D19C17DF5FE1}"/>
                </a:ext>
              </a:extLst>
            </p:cNvPr>
            <p:cNvCxnSpPr/>
            <p:nvPr/>
          </p:nvCxnSpPr>
          <p:spPr bwMode="auto">
            <a:xfrm>
              <a:off x="1343472" y="6172447"/>
              <a:ext cx="561662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5" name="テキスト ボックス 76">
              <a:extLst>
                <a:ext uri="{FF2B5EF4-FFF2-40B4-BE49-F238E27FC236}">
                  <a16:creationId xmlns:a16="http://schemas.microsoft.com/office/drawing/2014/main" id="{84068FA2-A3E8-4492-9491-D15A681BFF47}"/>
                </a:ext>
              </a:extLst>
            </p:cNvPr>
            <p:cNvSpPr txBox="1"/>
            <p:nvPr/>
          </p:nvSpPr>
          <p:spPr>
            <a:xfrm>
              <a:off x="1662020" y="5772337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i="1" dirty="0">
                  <a:solidFill>
                    <a:schemeClr val="tx1"/>
                  </a:solidFill>
                </a:rPr>
                <a:t>T</a:t>
              </a:r>
              <a:r>
                <a:rPr kumimoji="1" lang="en-US" altLang="ja-JP" sz="2000" i="1" baseline="-25000" dirty="0">
                  <a:solidFill>
                    <a:schemeClr val="tx1"/>
                  </a:solidFill>
                </a:rPr>
                <a:t>K</a:t>
              </a:r>
              <a:endParaRPr kumimoji="1" lang="ja-JP" altLang="en-US" sz="2000" i="1" baseline="-25000">
                <a:solidFill>
                  <a:schemeClr val="tx1"/>
                </a:solidFill>
              </a:endParaRPr>
            </a:p>
          </p:txBody>
        </p:sp>
        <p:sp>
          <p:nvSpPr>
            <p:cNvPr id="46" name="テキスト ボックス 77">
              <a:extLst>
                <a:ext uri="{FF2B5EF4-FFF2-40B4-BE49-F238E27FC236}">
                  <a16:creationId xmlns:a16="http://schemas.microsoft.com/office/drawing/2014/main" id="{6D0EB7E4-AF3C-4F06-A375-33DDBD8BC34E}"/>
                </a:ext>
              </a:extLst>
            </p:cNvPr>
            <p:cNvSpPr txBox="1"/>
            <p:nvPr/>
          </p:nvSpPr>
          <p:spPr>
            <a:xfrm>
              <a:off x="3589837" y="6123303"/>
              <a:ext cx="3850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i="1" dirty="0">
                  <a:solidFill>
                    <a:schemeClr val="tx1"/>
                  </a:solidFill>
                </a:rPr>
                <a:t>T</a:t>
              </a:r>
              <a:r>
                <a:rPr kumimoji="1" lang="en-US" altLang="ja-JP" sz="2000" i="1" baseline="-25000" dirty="0">
                  <a:solidFill>
                    <a:schemeClr val="tx1"/>
                  </a:solidFill>
                </a:rPr>
                <a:t>I</a:t>
              </a:r>
              <a:endParaRPr kumimoji="1" lang="ja-JP" altLang="en-US" sz="2000" i="1" baseline="-25000">
                <a:solidFill>
                  <a:schemeClr val="tx1"/>
                </a:solidFill>
              </a:endParaRPr>
            </a:p>
          </p:txBody>
        </p:sp>
        <p:sp>
          <p:nvSpPr>
            <p:cNvPr id="47" name="テキスト ボックス 9">
              <a:extLst>
                <a:ext uri="{FF2B5EF4-FFF2-40B4-BE49-F238E27FC236}">
                  <a16:creationId xmlns:a16="http://schemas.microsoft.com/office/drawing/2014/main" id="{BE6C4EE2-7B63-4354-84BC-C55563D65B33}"/>
                </a:ext>
              </a:extLst>
            </p:cNvPr>
            <p:cNvSpPr txBox="1"/>
            <p:nvPr/>
          </p:nvSpPr>
          <p:spPr>
            <a:xfrm>
              <a:off x="3237462" y="4210446"/>
              <a:ext cx="20056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b="1" dirty="0" err="1">
                  <a:solidFill>
                    <a:schemeClr val="tx1"/>
                  </a:solidFill>
                </a:rPr>
                <a:t>eBCS</a:t>
              </a:r>
              <a:r>
                <a:rPr kumimoji="1" lang="en-US" altLang="ja-JP" sz="1800" b="1" dirty="0">
                  <a:solidFill>
                    <a:schemeClr val="tx1"/>
                  </a:solidFill>
                </a:rPr>
                <a:t> Data frames</a:t>
              </a:r>
              <a:endParaRPr kumimoji="1" lang="ja-JP" altLang="en-US" sz="18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直線矢印コネクタ 12">
              <a:extLst>
                <a:ext uri="{FF2B5EF4-FFF2-40B4-BE49-F238E27FC236}">
                  <a16:creationId xmlns:a16="http://schemas.microsoft.com/office/drawing/2014/main" id="{46D234B8-80D5-48E8-9689-AA53A46783B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719340" y="3909492"/>
              <a:ext cx="163253" cy="41299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" name="直線矢印コネクタ 15">
              <a:extLst>
                <a:ext uri="{FF2B5EF4-FFF2-40B4-BE49-F238E27FC236}">
                  <a16:creationId xmlns:a16="http://schemas.microsoft.com/office/drawing/2014/main" id="{B4D06937-B82F-4D79-A347-29A57346EFA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28981" y="3909492"/>
              <a:ext cx="3531115" cy="55423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0" name="右中かっこ 74">
              <a:extLst>
                <a:ext uri="{FF2B5EF4-FFF2-40B4-BE49-F238E27FC236}">
                  <a16:creationId xmlns:a16="http://schemas.microsoft.com/office/drawing/2014/main" id="{812AEC2E-298C-42D1-B6B7-E9128C77E30D}"/>
                </a:ext>
              </a:extLst>
            </p:cNvPr>
            <p:cNvSpPr/>
            <p:nvPr/>
          </p:nvSpPr>
          <p:spPr bwMode="auto">
            <a:xfrm rot="16200000">
              <a:off x="4135830" y="2129180"/>
              <a:ext cx="202062" cy="503504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EB16103B-5240-41E2-9FE4-C3EFA1679A3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73211" y="4927500"/>
              <a:ext cx="3116231" cy="732812"/>
            </a:xfrm>
            <a:prstGeom prst="line">
              <a:avLst/>
            </a:prstGeom>
            <a:solidFill>
              <a:srgbClr val="00B8FF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94086CED-D0EC-432D-B1C7-21CE6A2CC190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579927" y="4927500"/>
              <a:ext cx="3057364" cy="732812"/>
            </a:xfrm>
            <a:prstGeom prst="line">
              <a:avLst/>
            </a:prstGeom>
            <a:solidFill>
              <a:srgbClr val="00B8FF"/>
            </a:solidFill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D7EF0B4-F609-4428-8187-5EED98083C2C}"/>
                </a:ext>
              </a:extLst>
            </p:cNvPr>
            <p:cNvSpPr txBox="1"/>
            <p:nvPr/>
          </p:nvSpPr>
          <p:spPr>
            <a:xfrm>
              <a:off x="6926003" y="4230839"/>
              <a:ext cx="4571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888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030C1-9212-4A14-ABE7-C15CE379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scenario: Injection of fake Data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7B6C8-46C1-45DF-B408-07468D061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281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Injection of false </a:t>
            </a:r>
            <a:r>
              <a:rPr lang="en-US" dirty="0" err="1"/>
              <a:t>eBCS</a:t>
            </a:r>
            <a:r>
              <a:rPr lang="en-US" dirty="0"/>
              <a:t> Data frames (i.e., frames carrying false authenticator information) can easily exhaust the receiver buffer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an attacker injects many </a:t>
            </a:r>
            <a:r>
              <a:rPr lang="en-US" dirty="0" err="1"/>
              <a:t>eBCS</a:t>
            </a:r>
            <a:r>
              <a:rPr lang="en-US" dirty="0"/>
              <a:t> Data frames that have the same sequence # and Key (both of which are not confidential info) but different data and authenticator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By nature of the protocol, the receiver is required to store all frames as it doesn’t know which one is the correct one until the corresponding verification key disclosed later.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 other words, there would be one correct data frame out of 100 frames, but the STA can only tell which one is correct after getting the key.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F131C-3A36-42A6-8D21-3543C313F7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75368-5D52-462C-817E-DB5CC40DA8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FF5EBD-0553-47B2-8FBA-7AC8CB2B3B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586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381DE-7E71-4777-B3A5-DBF827C77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8A98E-79AF-4ED3-B362-F9559BA1E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>
            <a:normAutofit fontScale="62500" lnSpcReduction="2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The periodicity and timing of </a:t>
            </a:r>
            <a:r>
              <a:rPr lang="en-US" dirty="0" err="1"/>
              <a:t>eBCS</a:t>
            </a:r>
            <a:r>
              <a:rPr lang="en-US" dirty="0"/>
              <a:t> Info frame is not known a priori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 a result, if the periodicity of the </a:t>
            </a:r>
            <a:r>
              <a:rPr lang="en-US" dirty="0" err="1"/>
              <a:t>eBCS</a:t>
            </a:r>
            <a:r>
              <a:rPr lang="en-US" dirty="0"/>
              <a:t> Info frame is large, a client device may burn power in monitoring the medium to receive the Info frame carrying the configuration information before it can join the </a:t>
            </a:r>
            <a:r>
              <a:rPr lang="en-US" dirty="0" err="1"/>
              <a:t>eBCS</a:t>
            </a:r>
            <a:r>
              <a:rPr lang="en-US" dirty="0"/>
              <a:t>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Note, the configuration or periodicity information can’t be carried in Beacon frames since beacons are not protected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Memory considerations: The algorithm will have an impact on memory requirement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the receiver needs to buffer several frames before it can decrypt a frame that was received in the past.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may make it unsuitable for certain category of devices (e.g., cheap low power/low memory)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Latency – due to the key-chaining nature of the algorithm, it introduces inherent latencies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receiver needs to wait for future frames before it can authenticate past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make it unsuitable for certain use cases that focus on real-time or ultra low-latency applications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Hardware impact?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use cases that need high speed data, the frame authentication may need to be done in hardware.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is a new algorithm that is not commonly seen in today’s systems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may be implementations that won’t be able to use existing hardware to work with this algorithm.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may go against BCS charter – i.e., to not require any hardware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DDB1A-6B26-4FD7-BE9E-727CED86A1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D4ABE-CD65-45D9-87C8-A68871ADA1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FCE7B2-9617-45A5-AC6D-78D79FDBA7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838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9E79-75DE-49A1-97B0-A869E25D9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F4932-10C6-47B6-8F34-06C5CEC53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document provides a few limitations of the TESLA that the </a:t>
            </a:r>
            <a:r>
              <a:rPr lang="en-US" dirty="0" err="1"/>
              <a:t>TGbc</a:t>
            </a:r>
            <a:r>
              <a:rPr lang="en-US" dirty="0"/>
              <a:t> members need to consider before deciding on whether to use it as a protocol for </a:t>
            </a:r>
            <a:r>
              <a:rPr lang="en-US" dirty="0" err="1"/>
              <a:t>eBCS</a:t>
            </a:r>
            <a:r>
              <a:rPr lang="en-US" dirty="0"/>
              <a:t> frame authentication.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presenter requests that </a:t>
            </a:r>
            <a:r>
              <a:rPr lang="en-US" dirty="0" err="1"/>
              <a:t>TGbc</a:t>
            </a:r>
            <a:r>
              <a:rPr lang="en-US" dirty="0"/>
              <a:t> share the Tesla-based frame authentication proposal (e.g., [2]) with a wider group (e.g., 802.11 membership) to solicit feedback from experts in security domain.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objective is to help </a:t>
            </a:r>
            <a:r>
              <a:rPr lang="en-US" dirty="0" err="1"/>
              <a:t>TGbc</a:t>
            </a:r>
            <a:r>
              <a:rPr lang="en-US" dirty="0"/>
              <a:t> come-up with an authentication framework that works for all use cases and scenarios.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63D80-C1E5-4485-B54B-CF97EA1196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39572-9297-43E4-87E2-832BF42A22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72C8E3-0B2C-4F3B-B476-A9B74D1670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4114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4304</TotalTime>
  <Words>1039</Words>
  <Application>Microsoft Office PowerPoint</Application>
  <PresentationFormat>Widescreen</PresentationFormat>
  <Paragraphs>132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テーマ</vt:lpstr>
      <vt:lpstr>Document</vt:lpstr>
      <vt:lpstr>Discussion on TESLA Based Frame Authentication</vt:lpstr>
      <vt:lpstr>Abstract</vt:lpstr>
      <vt:lpstr>Recap: TESLA algorithm [2]</vt:lpstr>
      <vt:lpstr>Recap: Frame Sequence [2]</vt:lpstr>
      <vt:lpstr>Can it address all use cases?</vt:lpstr>
      <vt:lpstr>Loss of a single Info frames = loss of a set Data of frames</vt:lpstr>
      <vt:lpstr>Attack scenario: Injection of fake Data frames</vt:lpstr>
      <vt:lpstr>Other considerations</vt:lpstr>
      <vt:lpstr>Summary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appatil@qti.qualcomm.com</dc:creator>
  <cp:lastModifiedBy>Abhishek Patil</cp:lastModifiedBy>
  <cp:revision>132</cp:revision>
  <cp:lastPrinted>1601-01-01T00:00:00Z</cp:lastPrinted>
  <dcterms:created xsi:type="dcterms:W3CDTF">2019-03-11T15:18:40Z</dcterms:created>
  <dcterms:modified xsi:type="dcterms:W3CDTF">2019-09-19T00:04:15Z</dcterms:modified>
</cp:coreProperties>
</file>