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 id="2147483670" r:id="rId3"/>
    <p:sldMasterId id="2147483682" r:id="rId4"/>
    <p:sldMasterId id="2147483694" r:id="rId5"/>
  </p:sldMasterIdLst>
  <p:notesMasterIdLst>
    <p:notesMasterId r:id="rId13"/>
  </p:notesMasterIdLst>
  <p:handoutMasterIdLst>
    <p:handoutMasterId r:id="rId14"/>
  </p:handoutMasterIdLst>
  <p:sldIdLst>
    <p:sldId id="256" r:id="rId6"/>
    <p:sldId id="257" r:id="rId7"/>
    <p:sldId id="258" r:id="rId8"/>
    <p:sldId id="259" r:id="rId9"/>
    <p:sldId id="307" r:id="rId10"/>
    <p:sldId id="300" r:id="rId11"/>
    <p:sldId id="308" r:id="rId12"/>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8" autoAdjust="0"/>
    <p:restoredTop sz="94709" autoAdjust="0"/>
  </p:normalViewPr>
  <p:slideViewPr>
    <p:cSldViewPr>
      <p:cViewPr>
        <p:scale>
          <a:sx n="100" d="100"/>
          <a:sy n="100" d="100"/>
        </p:scale>
        <p:origin x="-960" y="-324"/>
      </p:cViewPr>
      <p:guideLst>
        <p:guide orient="horz" pos="2160"/>
        <p:guide pos="3840"/>
      </p:guideLst>
    </p:cSldViewPr>
  </p:slideViewPr>
  <p:notesTextViewPr>
    <p:cViewPr>
      <p:scale>
        <a:sx n="1" d="1"/>
        <a:sy n="1" d="1"/>
      </p:scale>
      <p:origin x="0" y="0"/>
    </p:cViewPr>
  </p:notesTextViewPr>
  <p:sorterViewPr>
    <p:cViewPr>
      <p:scale>
        <a:sx n="100" d="100"/>
        <a:sy n="100" d="100"/>
      </p:scale>
      <p:origin x="0" y="492"/>
    </p:cViewPr>
  </p:sorterViewPr>
  <p:notesViewPr>
    <p:cSldViewPr>
      <p:cViewPr varScale="1">
        <p:scale>
          <a:sx n="87" d="100"/>
          <a:sy n="87" d="100"/>
        </p:scale>
        <p:origin x="-380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8" name="Shape 8"/>
          <p:cNvSpPr txBox="1">
            <a:spLocks noGrp="1"/>
          </p:cNvSpPr>
          <p:nvPr>
            <p:ph type="ftr" idx="11"/>
          </p:nvPr>
        </p:nvSpPr>
        <p:spPr>
          <a:xfrm>
            <a:off x="4464050" y="8892382"/>
            <a:ext cx="1822450" cy="182562"/>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David </a:t>
            </a:r>
            <a:r>
              <a:rPr lang="en-US" dirty="0" err="1" smtClean="0"/>
              <a:t>Boldy</a:t>
            </a:r>
            <a:r>
              <a:rPr lang="en-US" dirty="0" smtClean="0"/>
              <a:t> (Broadcom)</a:t>
            </a:r>
            <a:endParaRPr lang="en-US" dirty="0"/>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
        <p:nvSpPr>
          <p:cNvPr id="2" name="Notes Placeholder 1"/>
          <p:cNvSpPr>
            <a:spLocks noGrp="1"/>
          </p:cNvSpPr>
          <p:nvPr>
            <p:ph type="body" sz="quarter" idx="3"/>
          </p:nvPr>
        </p:nvSpPr>
        <p:spPr>
          <a:xfrm>
            <a:off x="693738" y="4408488"/>
            <a:ext cx="5546725" cy="4176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hf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dirty="0">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173272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2114334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974539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87B93D-F2CF-4550-ABB1-5040F8AC9CDB}"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1088539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87B93D-F2CF-4550-ABB1-5040F8AC9CDB}"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1592277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87B93D-F2CF-4550-ABB1-5040F8AC9CDB}"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22928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7B93D-F2CF-4550-ABB1-5040F8AC9CDB}"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9067588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7B93D-F2CF-4550-ABB1-5040F8AC9CDB}"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41329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7B93D-F2CF-4550-ABB1-5040F8AC9CDB}"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18608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62800" y="6400800"/>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David </a:t>
            </a:r>
            <a:r>
              <a:rPr lang="en-US" dirty="0" err="1" smtClean="0"/>
              <a:t>Boldy</a:t>
            </a:r>
            <a:r>
              <a:rPr lang="en-US" dirty="0" smtClean="0"/>
              <a:t> (Broadcom)</a:t>
            </a:r>
            <a:endParaRPr lang="en-US" dirty="0"/>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039173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89771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954635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566826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2251082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B2B983C-C43D-4E11-A240-D9991ECEEAE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9492080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B2B983C-C43D-4E11-A240-D9991ECEEAE6}"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2425954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B2B983C-C43D-4E11-A240-D9991ECEEAE6}"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2970302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B983C-C43D-4E11-A240-D9991ECEEAE6}"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40465181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B983C-C43D-4E11-A240-D9991ECEEAE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41141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B983C-C43D-4E11-A240-D9991ECEEAE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8914565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379182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8558209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42339677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1969931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4579544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A0226A-F928-4718-8BC0-2AF1BDA0875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9246229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A0226A-F928-4718-8BC0-2AF1BDA08756}"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14070087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A0226A-F928-4718-8BC0-2AF1BDA08756}"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8138230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0226A-F928-4718-8BC0-2AF1BDA08756}"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33104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A0226A-F928-4718-8BC0-2AF1BDA0875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5425853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A0226A-F928-4718-8BC0-2AF1BDA0875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3898353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9382862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4328435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3689697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3908843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827446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8BBDE2B-E729-442A-82FF-A4E57B17DA57}"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4329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8BBDE2B-E729-442A-82FF-A4E57B17DA57}"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45644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BBDE2B-E729-442A-82FF-A4E57B17DA57}"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404892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BDE2B-E729-442A-82FF-A4E57B17DA57}"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5113232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BDE2B-E729-442A-82FF-A4E57B17DA57}"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6125911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BDE2B-E729-442A-82FF-A4E57B17DA57}"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5463458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5625756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70357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57"/>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Date Placeholder 8"/>
          <p:cNvSpPr>
            <a:spLocks noGrp="1"/>
          </p:cNvSpPr>
          <p:nvPr>
            <p:ph type="dt" idx="10"/>
          </p:nvPr>
        </p:nvSpPr>
        <p:spPr/>
        <p:txBody>
          <a:bodyPr/>
          <a:lstStyle/>
          <a:p>
            <a:r>
              <a:rPr lang="en-US" smtClean="0"/>
              <a:t>September  2019</a:t>
            </a:r>
            <a:endParaRPr lang="en-US" dirty="0"/>
          </a:p>
        </p:txBody>
      </p:sp>
      <p:sp>
        <p:nvSpPr>
          <p:cNvPr id="10" name="Footer Placeholder 9"/>
          <p:cNvSpPr>
            <a:spLocks noGrp="1"/>
          </p:cNvSpPr>
          <p:nvPr>
            <p:ph type="ftr" idx="11"/>
          </p:nvPr>
        </p:nvSpPr>
        <p:spPr>
          <a:xfrm>
            <a:off x="7162800" y="6400800"/>
            <a:ext cx="4246027" cy="712789"/>
          </a:xfrm>
        </p:spPr>
        <p:txBody>
          <a:bodyPr/>
          <a:lstStyle/>
          <a:p>
            <a:r>
              <a:rPr lang="en-US" dirty="0" smtClean="0"/>
              <a:t>David </a:t>
            </a:r>
            <a:r>
              <a:rPr lang="en-US" dirty="0" err="1" smtClean="0"/>
              <a:t>Boldy</a:t>
            </a:r>
            <a:r>
              <a:rPr lang="en-US" dirty="0" smtClean="0"/>
              <a:t> (Broadcom)</a:t>
            </a:r>
            <a:endParaRPr lang="en-GB" dirty="0"/>
          </a:p>
        </p:txBody>
      </p:sp>
      <p:sp>
        <p:nvSpPr>
          <p:cNvPr id="11" name="Slide Number Placeholder 10"/>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p>
            <a:r>
              <a:rPr lang="en-US" smtClean="0"/>
              <a:t>September  2019</a:t>
            </a:r>
            <a:endParaRPr lang="en-US" dirty="0"/>
          </a:p>
        </p:txBody>
      </p:sp>
      <p:sp>
        <p:nvSpPr>
          <p:cNvPr id="4" name="Footer Placeholder 3"/>
          <p:cNvSpPr>
            <a:spLocks noGrp="1"/>
          </p:cNvSpPr>
          <p:nvPr>
            <p:ph type="ftr" idx="11"/>
          </p:nvPr>
        </p:nvSpPr>
        <p:spPr/>
        <p:txBody>
          <a:bodyPr/>
          <a:lstStyle/>
          <a:p>
            <a:endParaRPr lang="en-GB"/>
          </a:p>
        </p:txBody>
      </p:sp>
      <p:sp>
        <p:nvSpPr>
          <p:cNvPr id="5" name="Slide Number Placeholder 4"/>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extLst>
      <p:ext uri="{BB962C8B-B14F-4D97-AF65-F5344CB8AC3E}">
        <p14:creationId xmlns:p14="http://schemas.microsoft.com/office/powerpoint/2010/main" val="55146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802.11-19/1672r1</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706" r:id="rId7"/>
    <p:sldLayoutId id="2147483654" r:id="rId8"/>
    <p:sldLayoutId id="2147483655" r:id="rId9"/>
    <p:sldLayoutId id="2147483656" r:id="rId10"/>
  </p:sldLayoutIdLst>
  <p:hf sldNum="0"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7B93D-F2CF-4550-ABB1-5040F8AC9CDB}"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05C82-DEB1-4EC7-A39C-3C137512214A}" type="slidenum">
              <a:rPr lang="en-GB" smtClean="0"/>
              <a:t>‹#›</a:t>
            </a:fld>
            <a:endParaRPr lang="en-GB"/>
          </a:p>
        </p:txBody>
      </p:sp>
    </p:spTree>
    <p:extLst>
      <p:ext uri="{BB962C8B-B14F-4D97-AF65-F5344CB8AC3E}">
        <p14:creationId xmlns:p14="http://schemas.microsoft.com/office/powerpoint/2010/main" val="1461346331"/>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B983C-C43D-4E11-A240-D9991ECEEAE6}"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7CEF0-E0EC-44C7-8FFE-8C3BE7CF977F}" type="slidenum">
              <a:rPr lang="en-GB" smtClean="0"/>
              <a:t>‹#›</a:t>
            </a:fld>
            <a:endParaRPr lang="en-GB"/>
          </a:p>
        </p:txBody>
      </p:sp>
    </p:spTree>
    <p:extLst>
      <p:ext uri="{BB962C8B-B14F-4D97-AF65-F5344CB8AC3E}">
        <p14:creationId xmlns:p14="http://schemas.microsoft.com/office/powerpoint/2010/main" val="258938109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0226A-F928-4718-8BC0-2AF1BDA08756}"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73E65-3973-4CB9-A5E1-BA07C693EE03}" type="slidenum">
              <a:rPr lang="en-GB" smtClean="0"/>
              <a:t>‹#›</a:t>
            </a:fld>
            <a:endParaRPr lang="en-GB"/>
          </a:p>
        </p:txBody>
      </p:sp>
    </p:spTree>
    <p:extLst>
      <p:ext uri="{BB962C8B-B14F-4D97-AF65-F5344CB8AC3E}">
        <p14:creationId xmlns:p14="http://schemas.microsoft.com/office/powerpoint/2010/main" val="205827628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BDE2B-E729-442A-82FF-A4E57B17DA57}"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43655-ABB6-443F-A8D7-C3EEE5F680C6}" type="slidenum">
              <a:rPr lang="en-GB" smtClean="0"/>
              <a:t>‹#›</a:t>
            </a:fld>
            <a:endParaRPr lang="en-GB"/>
          </a:p>
        </p:txBody>
      </p:sp>
    </p:spTree>
    <p:extLst>
      <p:ext uri="{BB962C8B-B14F-4D97-AF65-F5344CB8AC3E}">
        <p14:creationId xmlns:p14="http://schemas.microsoft.com/office/powerpoint/2010/main" val="11003880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EN 301 893 Spectrum Mask Interpretations</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4294967295"/>
          </p:nvPr>
        </p:nvSpPr>
        <p:spPr>
          <a:xfrm>
            <a:off x="0" y="1463675"/>
            <a:ext cx="8534400" cy="47625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2019-09-1</a:t>
            </a:r>
            <a:r>
              <a:rPr lang="en-US" sz="2000" b="0" dirty="0"/>
              <a:t>7</a:t>
            </a:r>
            <a:endParaRPr sz="2000" b="0" i="0" u="none" strike="noStrike" cap="none" dirty="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4245756136"/>
              </p:ext>
            </p:extLst>
          </p:nvPr>
        </p:nvGraphicFramePr>
        <p:xfrm>
          <a:off x="1044400" y="2471150"/>
          <a:ext cx="10826200" cy="19484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David Boldy</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smtClean="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david.boldy@broadcom.com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73525">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dirty="0" smtClean="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bl>
          </a:graphicData>
        </a:graphic>
      </p:graphicFrame>
      <p:sp>
        <p:nvSpPr>
          <p:cNvPr id="3" name="Date Placeholder 2"/>
          <p:cNvSpPr>
            <a:spLocks noGrp="1"/>
          </p:cNvSpPr>
          <p:nvPr>
            <p:ph type="dt" idx="10"/>
          </p:nvPr>
        </p:nvSpPr>
        <p:spPr>
          <a:xfrm>
            <a:off x="929217" y="333375"/>
            <a:ext cx="2499764" cy="273050"/>
          </a:xfrm>
        </p:spPr>
        <p:txBody>
          <a:bodyPr/>
          <a:lstStyle/>
          <a:p>
            <a:r>
              <a:rPr lang="en-US" smtClean="0"/>
              <a:t>September  2019</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smtClean="0">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GB" b="0" dirty="0" smtClean="0"/>
              <a:t>TC BRAN received a Liaison Statement from 3GPP RAN4 (document BRAN(19)102009r1) questioning interpretations of the spectrum mask in EN 301 893 for NR-U.</a:t>
            </a:r>
            <a:endParaRPr sz="2400" b="0" i="0" u="none" strike="noStrike" cap="none" dirty="0">
              <a:solidFill>
                <a:srgbClr val="000000"/>
              </a:solidFill>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smtClean="0"/>
              <a:t>September  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8" name="Shape 118"/>
          <p:cNvSpPr txBox="1">
            <a:spLocks noGrp="1"/>
          </p:cNvSpPr>
          <p:nvPr>
            <p:ph type="dt" idx="10"/>
          </p:nvPr>
        </p:nvSpPr>
        <p:spPr>
          <a:prstGeom prst="rect">
            <a:avLst/>
          </a:prstGeom>
          <a:noFill/>
          <a:ln>
            <a:noFill/>
          </a:ln>
        </p:spPr>
        <p:txBody>
          <a:bodyPr spcFirstLastPara="1" wrap="square" lIns="0" tIns="0" rIns="0" bIns="0" anchor="b" anchorCtr="0">
            <a:noAutofit/>
          </a:bodyPr>
          <a:lstStyle/>
          <a:p>
            <a:pPr lvl="0"/>
            <a:r>
              <a:rPr lang="en-US" smtClean="0"/>
              <a:t>September  2019</a:t>
            </a:r>
            <a:endParaRPr lang="en-US" dirty="0"/>
          </a:p>
        </p:txBody>
      </p:sp>
      <p:sp>
        <p:nvSpPr>
          <p:cNvPr id="116" name="Shape 116"/>
          <p:cNvSpPr txBox="1">
            <a:spLocks noGrp="1"/>
          </p:cNvSpPr>
          <p:nvPr>
            <p:ph type="body" idx="4294967295"/>
          </p:nvPr>
        </p:nvSpPr>
        <p:spPr>
          <a:xfrm>
            <a:off x="228600" y="1517904"/>
            <a:ext cx="11734799" cy="1500188"/>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lang="en-US" sz="1600" dirty="0" smtClean="0">
              <a:solidFill>
                <a:schemeClr val="dk1"/>
              </a:solidFill>
              <a:latin typeface="Arial"/>
              <a:ea typeface="Arial"/>
              <a:cs typeface="Arial"/>
              <a:sym typeface="Arial"/>
            </a:endParaRPr>
          </a:p>
          <a:p>
            <a:r>
              <a:rPr lang="en-GB" sz="1600" b="0" dirty="0"/>
              <a:t/>
            </a:r>
            <a:br>
              <a:rPr lang="en-GB" sz="1600" b="0" dirty="0"/>
            </a:br>
            <a:r>
              <a:rPr lang="en-GB" sz="1600" b="0" dirty="0"/>
              <a:t> </a:t>
            </a:r>
          </a:p>
          <a:p>
            <a:pPr marL="0" marR="0" lvl="0" indent="0" algn="l" rtl="0">
              <a:lnSpc>
                <a:spcPct val="100000"/>
              </a:lnSpc>
              <a:spcBef>
                <a:spcPts val="0"/>
              </a:spcBef>
              <a:spcAft>
                <a:spcPts val="0"/>
              </a:spcAft>
              <a:buNone/>
            </a:pPr>
            <a:endParaRPr lang="en-US" sz="1600" dirty="0" smtClean="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lang="en-US" sz="1600"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lang="en-US" sz="1600" dirty="0" smtClean="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lang="en-US" sz="1600" dirty="0">
              <a:solidFill>
                <a:schemeClr val="dk1"/>
              </a:solidFill>
              <a:latin typeface="Arial"/>
              <a:ea typeface="Arial"/>
              <a:cs typeface="Arial"/>
              <a:sym typeface="Arial"/>
            </a:endParaRPr>
          </a:p>
          <a:p>
            <a:pPr hangingPunct="0"/>
            <a:endParaRPr lang="en-US" sz="1600" dirty="0">
              <a:solidFill>
                <a:schemeClr val="dk1"/>
              </a:solidFill>
              <a:latin typeface="Arial"/>
              <a:cs typeface="Arial"/>
              <a:sym typeface="Arial"/>
            </a:endParaRPr>
          </a:p>
          <a:p>
            <a:pPr hangingPunct="0"/>
            <a:endParaRPr lang="en-US" sz="1600" dirty="0" smtClean="0">
              <a:solidFill>
                <a:schemeClr val="dk1"/>
              </a:solidFill>
              <a:latin typeface="Arial"/>
              <a:cs typeface="Arial"/>
              <a:sym typeface="Arial"/>
            </a:endParaRPr>
          </a:p>
          <a:p>
            <a:pPr hangingPunct="0"/>
            <a:endParaRPr lang="en-US" sz="1600" dirty="0" smtClean="0"/>
          </a:p>
          <a:p>
            <a:pPr hangingPunct="0"/>
            <a:endParaRPr lang="en-GB" sz="1600" dirty="0" smtClean="0"/>
          </a:p>
          <a:p>
            <a:pPr hangingPunct="0"/>
            <a:r>
              <a:rPr lang="en-GB" sz="1900" dirty="0" smtClean="0"/>
              <a:t>Q1:RAN4 would kindly request ETSI TC BRAN understanding whether preamble punctured mask for a wide band carrier larger than 20MHz having a relaxed mask requirement with a constant reference level of -20dBr in the punctured region(s) is compliant to ETSI mask? </a:t>
            </a:r>
          </a:p>
          <a:p>
            <a:pPr hangingPunct="0"/>
            <a:r>
              <a:rPr lang="en-GB" sz="1900" dirty="0" smtClean="0"/>
              <a:t>Q2: RAN4 respectfully asks ETSI TC BRAN to confirm this understanding and explain the reasoning of the ETSI transmit spectral mask widening with increased bandwidth configurations, particularly at the -20dBr limit.</a:t>
            </a: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5" name="Shape 115"/>
          <p:cNvSpPr txBox="1">
            <a:spLocks noGrp="1"/>
          </p:cNvSpPr>
          <p:nvPr>
            <p:ph type="title" idx="4294967295"/>
          </p:nvPr>
        </p:nvSpPr>
        <p:spPr>
          <a:xfrm>
            <a:off x="0" y="685801"/>
            <a:ext cx="10361613" cy="533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Questions</a:t>
            </a:r>
            <a:endParaRPr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19200"/>
            <a:ext cx="8408444"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127000"/>
            <a:r>
              <a:rPr lang="en-US" sz="2800" dirty="0" err="1" smtClean="0">
                <a:latin typeface="Times New Roman" panose="02020603050405020304" pitchFamily="18" charset="0"/>
                <a:ea typeface="Arial"/>
                <a:cs typeface="Times New Roman" panose="02020603050405020304" pitchFamily="18" charset="0"/>
                <a:sym typeface="Arial"/>
              </a:rPr>
              <a:t>GoTo</a:t>
            </a:r>
            <a:r>
              <a:rPr lang="en-US" sz="2800" dirty="0" smtClean="0">
                <a:latin typeface="Times New Roman" panose="02020603050405020304" pitchFamily="18" charset="0"/>
                <a:ea typeface="Arial"/>
                <a:cs typeface="Times New Roman" panose="02020603050405020304" pitchFamily="18" charset="0"/>
                <a:sym typeface="Arial"/>
              </a:rPr>
              <a:t> Meeting Contributions – Proposed response to LS</a:t>
            </a:r>
            <a:br>
              <a:rPr lang="en-US" sz="2800" dirty="0" smtClean="0">
                <a:latin typeface="Times New Roman" panose="02020603050405020304" pitchFamily="18" charset="0"/>
                <a:ea typeface="Arial"/>
                <a:cs typeface="Times New Roman" panose="02020603050405020304" pitchFamily="18" charset="0"/>
                <a:sym typeface="Arial"/>
              </a:rPr>
            </a:b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2598238152"/>
              </p:ext>
            </p:extLst>
          </p:nvPr>
        </p:nvGraphicFramePr>
        <p:xfrm>
          <a:off x="1600200" y="1524000"/>
          <a:ext cx="9525000" cy="4572000"/>
        </p:xfrm>
        <a:graphic>
          <a:graphicData uri="http://schemas.openxmlformats.org/drawingml/2006/table">
            <a:tbl>
              <a:tblPr firstRow="1" firstCol="1" bandRow="1">
                <a:tableStyleId>{A1A19DCD-474F-49A0-BD6E-79F9A4CA8838}</a:tableStyleId>
              </a:tblPr>
              <a:tblGrid>
                <a:gridCol w="7086600"/>
                <a:gridCol w="2438400"/>
              </a:tblGrid>
              <a:tr h="914398">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BRAN-Spectrum Mask: proposed answers to questions on the ETSI spectrum mask asked by 3GPP </a:t>
                      </a:r>
                      <a:r>
                        <a:rPr lang="en-US" sz="2000" dirty="0" smtClean="0">
                          <a:effectLst/>
                        </a:rPr>
                        <a:t>RAN4</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Ericsson proposed response to LS</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BRAN(19)000025r1</a:t>
                      </a:r>
                      <a:endParaRPr lang="en-GB" sz="1800" dirty="0">
                        <a:solidFill>
                          <a:srgbClr val="000000"/>
                        </a:solidFill>
                        <a:effectLst/>
                        <a:latin typeface="Times New Roman"/>
                        <a:ea typeface="ヒラギノ角ゴ Pro W3"/>
                      </a:endParaRPr>
                    </a:p>
                  </a:txBody>
                  <a:tcPr marL="68580" marR="68580" marT="0" marB="0"/>
                </a:tc>
              </a:tr>
              <a:tr h="762000">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Interpretations of EN 301 893 for </a:t>
                      </a:r>
                      <a:r>
                        <a:rPr lang="en-US" sz="2000" dirty="0" smtClean="0">
                          <a:effectLst/>
                        </a:rPr>
                        <a:t>NR-U</a:t>
                      </a:r>
                    </a:p>
                    <a:p>
                      <a:pPr marL="0" marR="0" indent="0" algn="l" defTabSz="914400" rtl="0" eaLnBrk="1" fontAlgn="auto" latinLnBrk="0" hangingPunct="1">
                        <a:lnSpc>
                          <a:spcPct val="100000"/>
                        </a:lnSpc>
                        <a:spcBef>
                          <a:spcPts val="0"/>
                        </a:spcBef>
                        <a:spcAft>
                          <a:spcPts val="0"/>
                        </a:spcAft>
                        <a:buClr>
                          <a:srgbClr val="000000"/>
                        </a:buClr>
                        <a:buSzTx/>
                        <a:buFont typeface="Arial"/>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pPr>
                      <a:r>
                        <a:rPr lang="en-US" sz="2000" dirty="0" smtClean="0">
                          <a:solidFill>
                            <a:srgbClr val="FF0000"/>
                          </a:solidFill>
                          <a:effectLst/>
                          <a:latin typeface="Times New Roman"/>
                          <a:ea typeface="ヒラギノ角ゴ Pro W3"/>
                        </a:rPr>
                        <a:t>Nokia proposed response to LS</a:t>
                      </a:r>
                      <a:endParaRPr lang="en-GB" sz="2000" dirty="0" smtClean="0">
                        <a:solidFill>
                          <a:srgbClr val="FF0000"/>
                        </a:solidFill>
                        <a:effectLst/>
                        <a:latin typeface="Times New Roman"/>
                        <a:ea typeface="ヒラギノ角ゴ Pro W3"/>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GB" sz="2000" dirty="0">
                        <a:solidFill>
                          <a:srgbClr val="00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BRAN(19)000026</a:t>
                      </a:r>
                      <a:endParaRPr lang="en-GB" sz="1800" dirty="0">
                        <a:solidFill>
                          <a:srgbClr val="000000"/>
                        </a:solidFill>
                        <a:effectLst/>
                        <a:latin typeface="Times New Roman"/>
                        <a:ea typeface="ヒラギノ角ゴ Pro W3"/>
                      </a:endParaRPr>
                    </a:p>
                  </a:txBody>
                  <a:tcPr marL="68580" marR="68580" marT="0" marB="0"/>
                </a:tc>
              </a:tr>
              <a:tr h="450273">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History of the Spectrum Mask in EN 301 </a:t>
                      </a:r>
                      <a:r>
                        <a:rPr lang="en-US" sz="2000" dirty="0" smtClean="0">
                          <a:effectLst/>
                        </a:rPr>
                        <a:t>893</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BRAN</a:t>
                      </a:r>
                      <a:r>
                        <a:rPr lang="en-US" sz="2000" baseline="0" dirty="0" smtClean="0">
                          <a:solidFill>
                            <a:srgbClr val="FF0000"/>
                          </a:solidFill>
                          <a:effectLst/>
                          <a:latin typeface="Times New Roman"/>
                          <a:ea typeface="ヒラギノ角ゴ Pro W3"/>
                        </a:rPr>
                        <a:t> Chair/EN 301893 rapporteur explaining the history of the spectrum mask and why the current requirements need updating to address this question. Proposed response in  BRAN(19)000033.</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BRAN(19)000028</a:t>
                      </a:r>
                      <a:endParaRPr lang="en-GB" sz="1800" dirty="0">
                        <a:solidFill>
                          <a:srgbClr val="000000"/>
                        </a:solidFill>
                        <a:effectLst/>
                        <a:latin typeface="Times New Roman"/>
                        <a:ea typeface="ヒラギノ角ゴ Pro W3"/>
                      </a:endParaRPr>
                    </a:p>
                  </a:txBody>
                  <a:tcPr marL="68580" marR="68580" marT="0" marB="0"/>
                </a:tc>
              </a:tr>
              <a:tr h="450273">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nl-BE" sz="2000" dirty="0">
                          <a:effectLst/>
                        </a:rPr>
                        <a:t>Interpretation of EN 301 893 Mask - </a:t>
                      </a:r>
                      <a:r>
                        <a:rPr lang="nl-BE" sz="2000" dirty="0" smtClean="0">
                          <a:effectLst/>
                        </a:rPr>
                        <a:t>NR-U</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nl-BE" sz="2000" dirty="0" smtClean="0">
                          <a:solidFill>
                            <a:srgbClr val="FF0000"/>
                          </a:solidFill>
                          <a:effectLst/>
                          <a:latin typeface="Times New Roman"/>
                          <a:ea typeface="ヒラギノ角ゴ Pro W3"/>
                        </a:rPr>
                        <a:t>Intel proposed response to LS</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BRAN(19)000032</a:t>
                      </a:r>
                      <a:endParaRPr lang="en-GB" sz="1800" dirty="0">
                        <a:solidFill>
                          <a:srgbClr val="000000"/>
                        </a:solidFill>
                        <a:effectLst/>
                        <a:latin typeface="Times New Roman"/>
                        <a:ea typeface="ヒラギノ角ゴ Pro W3"/>
                      </a:endParaRPr>
                    </a:p>
                  </a:txBody>
                  <a:tcPr marL="68580" marR="68580" marT="0" marB="0"/>
                </a:tc>
              </a:tr>
              <a:tr h="900545">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DRAFT TC BRAN Response to 3GPP on the Spectrum Mask in EN 301 </a:t>
                      </a:r>
                      <a:r>
                        <a:rPr lang="en-US" sz="2000" dirty="0" smtClean="0">
                          <a:effectLst/>
                        </a:rPr>
                        <a:t>893</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BRAN</a:t>
                      </a:r>
                      <a:r>
                        <a:rPr lang="en-US" sz="2000" baseline="0" dirty="0" smtClean="0">
                          <a:solidFill>
                            <a:srgbClr val="FF0000"/>
                          </a:solidFill>
                          <a:effectLst/>
                          <a:latin typeface="Times New Roman"/>
                          <a:ea typeface="ヒラギノ角ゴ Pro W3"/>
                        </a:rPr>
                        <a:t> Chair/EN 3019 893 rapporteur  draft proposed LS</a:t>
                      </a:r>
                      <a:endParaRPr lang="en-GB" sz="2000" dirty="0">
                        <a:solidFill>
                          <a:srgbClr val="00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BRAN(19)000033</a:t>
                      </a:r>
                      <a:endParaRPr lang="en-GB" sz="1800" dirty="0">
                        <a:solidFill>
                          <a:srgbClr val="000000"/>
                        </a:solidFill>
                        <a:effectLst/>
                        <a:latin typeface="Times New Roman"/>
                        <a:ea typeface="ヒラギノ角ゴ Pro W3"/>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127000"/>
            <a:r>
              <a:rPr lang="en-US" sz="2800" dirty="0" err="1" smtClean="0">
                <a:latin typeface="Times New Roman" panose="02020603050405020304" pitchFamily="18" charset="0"/>
                <a:ea typeface="Arial"/>
                <a:cs typeface="Times New Roman" panose="02020603050405020304" pitchFamily="18" charset="0"/>
                <a:sym typeface="Arial"/>
              </a:rPr>
              <a:t>GoTo</a:t>
            </a:r>
            <a:r>
              <a:rPr lang="en-US" sz="2800" dirty="0" smtClean="0">
                <a:latin typeface="Times New Roman" panose="02020603050405020304" pitchFamily="18" charset="0"/>
                <a:ea typeface="Arial"/>
                <a:cs typeface="Times New Roman" panose="02020603050405020304" pitchFamily="18" charset="0"/>
                <a:sym typeface="Arial"/>
              </a:rPr>
              <a:t> Meeting Contributions – Proposal to update standard</a:t>
            </a:r>
            <a:r>
              <a:rPr lang="en-US" sz="2800" b="0" dirty="0" smtClean="0">
                <a:latin typeface="Times New Roman" panose="02020603050405020304" pitchFamily="18" charset="0"/>
                <a:ea typeface="Arial"/>
                <a:cs typeface="Times New Roman" panose="02020603050405020304" pitchFamily="18" charset="0"/>
                <a:sym typeface="Arial"/>
              </a:rPr>
              <a:t/>
            </a:r>
            <a:br>
              <a:rPr lang="en-US" sz="2800" b="0" dirty="0" smtClean="0">
                <a:latin typeface="Times New Roman" panose="02020603050405020304" pitchFamily="18" charset="0"/>
                <a:ea typeface="Arial"/>
                <a:cs typeface="Times New Roman" panose="02020603050405020304" pitchFamily="18" charset="0"/>
                <a:sym typeface="Arial"/>
              </a:rPr>
            </a:br>
            <a:r>
              <a:rPr lang="en-US" sz="2800" b="0" dirty="0" smtClean="0">
                <a:latin typeface="Times New Roman" panose="02020603050405020304" pitchFamily="18" charset="0"/>
                <a:ea typeface="Arial"/>
                <a:cs typeface="Times New Roman" panose="02020603050405020304" pitchFamily="18" charset="0"/>
                <a:sym typeface="Arial"/>
              </a:rPr>
              <a:t/>
            </a:r>
            <a:br>
              <a:rPr lang="en-US" sz="2800" b="0" dirty="0" smtClean="0">
                <a:latin typeface="Times New Roman" panose="02020603050405020304" pitchFamily="18" charset="0"/>
                <a:ea typeface="Arial"/>
                <a:cs typeface="Times New Roman" panose="02020603050405020304" pitchFamily="18" charset="0"/>
                <a:sym typeface="Arial"/>
              </a:rPr>
            </a:br>
            <a:endParaRPr lang="en-US" sz="2800" b="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4282375179"/>
              </p:ext>
            </p:extLst>
          </p:nvPr>
        </p:nvGraphicFramePr>
        <p:xfrm>
          <a:off x="1600200" y="1240536"/>
          <a:ext cx="9220200" cy="1524000"/>
        </p:xfrm>
        <a:graphic>
          <a:graphicData uri="http://schemas.openxmlformats.org/drawingml/2006/table">
            <a:tbl>
              <a:tblPr firstRow="1" firstCol="1" bandRow="1">
                <a:tableStyleId>{A1A19DCD-474F-49A0-BD6E-79F9A4CA8838}</a:tableStyleId>
              </a:tblPr>
              <a:tblGrid>
                <a:gridCol w="6499158"/>
                <a:gridCol w="2721042"/>
              </a:tblGrid>
              <a:tr h="450273">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Channel puncturing EN 301 893 </a:t>
                      </a:r>
                      <a:r>
                        <a:rPr lang="en-US" sz="2000" dirty="0" smtClean="0">
                          <a:effectLst/>
                        </a:rPr>
                        <a:t>Proposal</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Broadcom proposal</a:t>
                      </a:r>
                      <a:r>
                        <a:rPr lang="en-US" sz="2000" baseline="0" dirty="0" smtClean="0">
                          <a:solidFill>
                            <a:srgbClr val="FF0000"/>
                          </a:solidFill>
                          <a:effectLst/>
                          <a:latin typeface="Times New Roman"/>
                          <a:ea typeface="ヒラギノ角ゴ Pro W3"/>
                        </a:rPr>
                        <a:t> to address both issues based upon the 99% OBW test requirement already defined in the ETSI standard which also aligns with the FCC requirements that protect DFS channels. </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BRAN(19)000029</a:t>
                      </a:r>
                      <a:endParaRPr lang="en-GB" sz="2000" dirty="0">
                        <a:solidFill>
                          <a:srgbClr val="000000"/>
                        </a:solidFill>
                        <a:effectLst/>
                        <a:latin typeface="Times New Roman"/>
                        <a:ea typeface="ヒラギノ角ゴ Pro W3"/>
                      </a:endParaRPr>
                    </a:p>
                  </a:txBody>
                  <a:tcPr marL="68580" marR="68580" marT="0" marB="0"/>
                </a:tc>
              </a:tr>
            </a:tbl>
          </a:graphicData>
        </a:graphic>
      </p:graphicFrame>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963763"/>
            <a:ext cx="9845077" cy="344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524000" y="2819400"/>
            <a:ext cx="8381999" cy="307777"/>
          </a:xfrm>
          <a:prstGeom prst="rect">
            <a:avLst/>
          </a:prstGeom>
        </p:spPr>
        <p:txBody>
          <a:bodyPr wrap="square">
            <a:spAutoFit/>
          </a:bodyPr>
          <a:lstStyle/>
          <a:p>
            <a:r>
              <a:rPr lang="en-GB" b="1" dirty="0" smtClean="0"/>
              <a:t>KDB 789033 </a:t>
            </a:r>
            <a:r>
              <a:rPr lang="en-GB" b="1" dirty="0"/>
              <a:t>D02 General U-NII Test Procedures New Rules </a:t>
            </a:r>
            <a:r>
              <a:rPr lang="en-GB" b="1" dirty="0" smtClean="0"/>
              <a:t>v02r01, December 14, 2017</a:t>
            </a:r>
            <a:endParaRPr lang="en-GB" b="1" dirty="0"/>
          </a:p>
        </p:txBody>
      </p:sp>
    </p:spTree>
    <p:extLst>
      <p:ext uri="{BB962C8B-B14F-4D97-AF65-F5344CB8AC3E}">
        <p14:creationId xmlns:p14="http://schemas.microsoft.com/office/powerpoint/2010/main" val="3433105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err="1" smtClean="0">
                <a:latin typeface="Times New Roman" panose="02020603050405020304" pitchFamily="18" charset="0"/>
                <a:ea typeface="Arial"/>
                <a:cs typeface="Times New Roman" panose="02020603050405020304" pitchFamily="18" charset="0"/>
                <a:sym typeface="Arial"/>
              </a:rPr>
              <a:t>GoTo</a:t>
            </a:r>
            <a:r>
              <a:rPr lang="en-US" sz="2800" dirty="0" smtClean="0">
                <a:latin typeface="Times New Roman" panose="02020603050405020304" pitchFamily="18" charset="0"/>
                <a:ea typeface="Arial"/>
                <a:cs typeface="Times New Roman" panose="02020603050405020304" pitchFamily="18" charset="0"/>
                <a:sym typeface="Arial"/>
              </a:rPr>
              <a:t> Meeting Outcome</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No agreement on proposed LS to RAN4.</a:t>
            </a:r>
          </a:p>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No agreement how to address this in the standard.</a:t>
            </a:r>
          </a:p>
          <a:p>
            <a:pPr marL="412750" indent="-285750">
              <a:spcBef>
                <a:spcPts val="0"/>
              </a:spcBef>
              <a:buClr>
                <a:schemeClr val="dk1"/>
              </a:buClr>
              <a:buSzPts val="1600"/>
              <a:buFontTx/>
              <a:buChar char="-"/>
            </a:pPr>
            <a:endParaRPr lang="en-US" sz="2800" b="0" dirty="0" smtClean="0">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The following was agreed:</a:t>
            </a:r>
          </a:p>
          <a:p>
            <a:pPr marL="127000" indent="0">
              <a:spcBef>
                <a:spcPts val="0"/>
              </a:spcBef>
              <a:buClr>
                <a:schemeClr val="dk1"/>
              </a:buClr>
              <a:buSzPts val="1600"/>
            </a:pPr>
            <a:r>
              <a:rPr lang="en-US" sz="2800" i="1" dirty="0" smtClean="0"/>
              <a:t>“Rather </a:t>
            </a:r>
            <a:r>
              <a:rPr lang="en-US" sz="2800" i="1" dirty="0"/>
              <a:t>than providing a formal feedback to 3GPP RAN4 as proposed in document BRAN(19)000033, the meeting agreed that more discussions are needed in TC BRAN and no formal feedback should be given at this moment. It was agreed that the chairman will only write an email (not LS) saying that TC BRAN will continue discussion and communicate their outcome to 3GPP when </a:t>
            </a:r>
            <a:r>
              <a:rPr lang="en-US" sz="2800" i="1" dirty="0" smtClean="0"/>
              <a:t>available”.</a:t>
            </a:r>
            <a:endParaRPr lang="en-GB" sz="2800" dirty="0"/>
          </a:p>
          <a:p>
            <a:pPr marL="127000" indent="0">
              <a:spcBef>
                <a:spcPts val="0"/>
              </a:spcBef>
              <a:buClr>
                <a:schemeClr val="dk1"/>
              </a:buClr>
              <a:buSzPts val="1600"/>
            </a:pPr>
            <a:endParaRPr lang="en-US" sz="2800" dirty="0" smtClean="0">
              <a:sym typeface="Arial"/>
            </a:endParaRPr>
          </a:p>
          <a:p>
            <a:pPr marL="127000" indent="0">
              <a:spcBef>
                <a:spcPts val="0"/>
              </a:spcBef>
              <a:buClr>
                <a:schemeClr val="dk1"/>
              </a:buClr>
              <a:buSzPts val="1600"/>
            </a:pPr>
            <a:r>
              <a:rPr lang="en-US" sz="2800" dirty="0" smtClean="0">
                <a:sym typeface="Arial"/>
              </a:rPr>
              <a:t>Note</a:t>
            </a:r>
            <a:r>
              <a:rPr lang="en-US" sz="2800" dirty="0">
                <a:sym typeface="Arial"/>
              </a:rPr>
              <a:t>: </a:t>
            </a:r>
            <a:r>
              <a:rPr lang="en-GB" sz="2800" dirty="0"/>
              <a:t>Minutes from the </a:t>
            </a:r>
            <a:r>
              <a:rPr lang="en-GB" sz="2800" dirty="0" err="1"/>
              <a:t>GotoMeeting</a:t>
            </a:r>
            <a:r>
              <a:rPr lang="en-GB" sz="2800" dirty="0"/>
              <a:t>  are included in BRAN(19)000035</a:t>
            </a:r>
          </a:p>
          <a:p>
            <a:pPr marL="127000" indent="0">
              <a:spcBef>
                <a:spcPts val="0"/>
              </a:spcBef>
              <a:buClr>
                <a:schemeClr val="dk1"/>
              </a:buClr>
              <a:buSzPts val="1600"/>
            </a:pPr>
            <a:endParaRPr lang="en-US" sz="2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548928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smtClean="0">
                <a:latin typeface="Times New Roman" panose="02020603050405020304" pitchFamily="18" charset="0"/>
                <a:ea typeface="Arial"/>
                <a:cs typeface="Times New Roman" panose="02020603050405020304" pitchFamily="18" charset="0"/>
                <a:sym typeface="Arial"/>
              </a:rPr>
              <a:t>Next Steps – 99% OBW</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Generally good feedback and support on the Broadcom proposal</a:t>
            </a:r>
          </a:p>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One negative comment:</a:t>
            </a:r>
          </a:p>
          <a:p>
            <a:pPr marL="127000" indent="0">
              <a:spcBef>
                <a:spcPts val="0"/>
              </a:spcBef>
              <a:buClr>
                <a:schemeClr val="dk1"/>
              </a:buClr>
              <a:buSzPts val="1600"/>
            </a:pPr>
            <a:r>
              <a:rPr lang="en-GB" sz="2800" b="0" i="1" dirty="0" smtClean="0"/>
              <a:t>	Adoption </a:t>
            </a:r>
            <a:r>
              <a:rPr lang="en-GB" sz="2800" b="0" i="1" dirty="0"/>
              <a:t>of 99% criterion may still lead to interference</a:t>
            </a:r>
            <a:r>
              <a:rPr lang="en-GB" sz="2800" b="0" i="1" dirty="0" smtClean="0"/>
              <a:t>.</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Additional validations in progress to further support the 99% OBW proposal.</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99% OBW is sufficient to protect radar in punctured channels in DFS bands for FCC.</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Equivalent to -20dBr in IEEE standard. </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Straw polls??</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LS to BRAN??</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Further discussion at BRAN103, 7-10 Oct, 2019</a:t>
            </a:r>
            <a:endParaRPr lang="en-US" sz="2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ts val="1600"/>
              <a:buFontTx/>
              <a:buChar char="-"/>
            </a:pPr>
            <a:endParaRPr lang="en-US" sz="2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4045546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12318</TotalTime>
  <Words>405</Words>
  <Application>Microsoft Office PowerPoint</Application>
  <PresentationFormat>Custom</PresentationFormat>
  <Paragraphs>85</Paragraphs>
  <Slides>7</Slides>
  <Notes>7</Notes>
  <HiddenSlides>0</HiddenSlides>
  <MMClips>0</MMClips>
  <ScaleCrop>false</ScaleCrop>
  <HeadingPairs>
    <vt:vector size="4" baseType="variant">
      <vt:variant>
        <vt:lpstr>Theme</vt:lpstr>
      </vt:variant>
      <vt:variant>
        <vt:i4>5</vt:i4>
      </vt:variant>
      <vt:variant>
        <vt:lpstr>Slide Titles</vt:lpstr>
      </vt:variant>
      <vt:variant>
        <vt:i4>7</vt:i4>
      </vt:variant>
    </vt:vector>
  </HeadingPairs>
  <TitlesOfParts>
    <vt:vector size="12" baseType="lpstr">
      <vt:lpstr>Office Theme</vt:lpstr>
      <vt:lpstr>Custom Design</vt:lpstr>
      <vt:lpstr>1_Custom Design</vt:lpstr>
      <vt:lpstr>2_Custom Design</vt:lpstr>
      <vt:lpstr>3_Custom Design</vt:lpstr>
      <vt:lpstr>EN 301 893 Spectrum Mask Interpretations</vt:lpstr>
      <vt:lpstr>Abstract</vt:lpstr>
      <vt:lpstr>Questions</vt:lpstr>
      <vt:lpstr>GoTo Meeting Contributions – Proposed response to LS </vt:lpstr>
      <vt:lpstr>GoTo Meeting Contributions – Proposal to update standard  </vt:lpstr>
      <vt:lpstr>GoTo Meeting Outcome</vt:lpstr>
      <vt:lpstr>Next Steps – 99% OBW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David Boldy</cp:lastModifiedBy>
  <cp:revision>291</cp:revision>
  <dcterms:modified xsi:type="dcterms:W3CDTF">2019-09-20T01:28:56Z</dcterms:modified>
</cp:coreProperties>
</file>