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4.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 id="2147483658" r:id="rId2"/>
    <p:sldMasterId id="2147483670" r:id="rId3"/>
    <p:sldMasterId id="2147483682" r:id="rId4"/>
    <p:sldMasterId id="2147483694" r:id="rId5"/>
  </p:sldMasterIdLst>
  <p:notesMasterIdLst>
    <p:notesMasterId r:id="rId13"/>
  </p:notesMasterIdLst>
  <p:handoutMasterIdLst>
    <p:handoutMasterId r:id="rId14"/>
  </p:handoutMasterIdLst>
  <p:sldIdLst>
    <p:sldId id="256" r:id="rId6"/>
    <p:sldId id="257" r:id="rId7"/>
    <p:sldId id="258" r:id="rId8"/>
    <p:sldId id="259" r:id="rId9"/>
    <p:sldId id="307" r:id="rId10"/>
    <p:sldId id="300" r:id="rId11"/>
    <p:sldId id="308" r:id="rId12"/>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A1A19DCD-474F-49A0-BD6E-79F9A4CA8838}">
  <a:tblStyle styleId="{A1A19DCD-474F-49A0-BD6E-79F9A4CA883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28" autoAdjust="0"/>
    <p:restoredTop sz="94709" autoAdjust="0"/>
  </p:normalViewPr>
  <p:slideViewPr>
    <p:cSldViewPr>
      <p:cViewPr>
        <p:scale>
          <a:sx n="78" d="100"/>
          <a:sy n="78" d="100"/>
        </p:scale>
        <p:origin x="-1800" y="-798"/>
      </p:cViewPr>
      <p:guideLst>
        <p:guide orient="horz" pos="2160"/>
        <p:guide pos="3840"/>
      </p:guideLst>
    </p:cSldViewPr>
  </p:slideViewPr>
  <p:notesTextViewPr>
    <p:cViewPr>
      <p:scale>
        <a:sx n="1" d="1"/>
        <a:sy n="1" d="1"/>
      </p:scale>
      <p:origin x="0" y="0"/>
    </p:cViewPr>
  </p:notesTextViewPr>
  <p:sorterViewPr>
    <p:cViewPr>
      <p:scale>
        <a:sx n="100" d="100"/>
        <a:sy n="100" d="100"/>
      </p:scale>
      <p:origin x="0" y="492"/>
    </p:cViewPr>
  </p:sorterViewPr>
  <p:notesViewPr>
    <p:cSldViewPr>
      <p:cViewPr varScale="1">
        <p:scale>
          <a:sx n="87" d="100"/>
          <a:sy n="87" d="100"/>
        </p:scale>
        <p:origin x="-3804"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F7E0132C-FB33-4BA1-9E40-323B478DFC0F}" type="slidenum">
              <a:rPr lang="en-US" smtClean="0"/>
              <a:t>‹#›</a:t>
            </a:fld>
            <a:endParaRPr lang="en-US"/>
          </a:p>
        </p:txBody>
      </p:sp>
    </p:spTree>
    <p:extLst>
      <p:ext uri="{BB962C8B-B14F-4D97-AF65-F5344CB8AC3E}">
        <p14:creationId xmlns:p14="http://schemas.microsoft.com/office/powerpoint/2010/main" val="29403279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8" name="Shape 8"/>
          <p:cNvSpPr txBox="1">
            <a:spLocks noGrp="1"/>
          </p:cNvSpPr>
          <p:nvPr>
            <p:ph type="ftr" idx="11"/>
          </p:nvPr>
        </p:nvSpPr>
        <p:spPr>
          <a:xfrm>
            <a:off x="4464050" y="8892382"/>
            <a:ext cx="1822450" cy="182562"/>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David </a:t>
            </a:r>
            <a:r>
              <a:rPr lang="en-US" dirty="0" err="1" smtClean="0"/>
              <a:t>Boldy</a:t>
            </a:r>
            <a:r>
              <a:rPr lang="en-US" dirty="0" smtClean="0"/>
              <a:t> (Broadcom)</a:t>
            </a:r>
            <a:endParaRPr lang="en-US" dirty="0"/>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
        <p:nvSpPr>
          <p:cNvPr id="2" name="Notes Placeholder 1"/>
          <p:cNvSpPr>
            <a:spLocks noGrp="1"/>
          </p:cNvSpPr>
          <p:nvPr>
            <p:ph type="body" sz="quarter" idx="3"/>
          </p:nvPr>
        </p:nvSpPr>
        <p:spPr>
          <a:xfrm>
            <a:off x="693738" y="4408488"/>
            <a:ext cx="5546725" cy="41767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54248463"/>
      </p:ext>
    </p:extLst>
  </p:cSld>
  <p:clrMap bg1="lt1" tx1="dk1" bg2="dk2" tx2="lt2" accent1="accent1" accent2="accent2" accent3="accent3" accent4="accent4" accent5="accent5" accent6="accent6" hlink="hlink" folHlink="folHlink"/>
  <p:hf hdr="0" ftr="0" dt="0"/>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0857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6224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74514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2019</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2019</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087B93D-F2CF-4550-ABB1-5040F8AC9CDB}"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1732720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87B93D-F2CF-4550-ABB1-5040F8AC9CDB}"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21143342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87B93D-F2CF-4550-ABB1-5040F8AC9CDB}"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9745393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087B93D-F2CF-4550-ABB1-5040F8AC9CDB}"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10885394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087B93D-F2CF-4550-ABB1-5040F8AC9CDB}" type="datetimeFigureOut">
              <a:rPr lang="en-GB" smtClean="0"/>
              <a:t>18/09/2019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15922771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087B93D-F2CF-4550-ABB1-5040F8AC9CDB}" type="datetimeFigureOut">
              <a:rPr lang="en-GB" smtClean="0"/>
              <a:t>18/09/2019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6229283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87B93D-F2CF-4550-ABB1-5040F8AC9CDB}" type="datetimeFigureOut">
              <a:rPr lang="en-GB" smtClean="0"/>
              <a:t>18/09/2019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9067588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87B93D-F2CF-4550-ABB1-5040F8AC9CDB}"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6413297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87B93D-F2CF-4550-ABB1-5040F8AC9CDB}"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186085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62800" y="6400800"/>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David </a:t>
            </a:r>
            <a:r>
              <a:rPr lang="en-US" dirty="0" err="1" smtClean="0"/>
              <a:t>Boldy</a:t>
            </a:r>
            <a:r>
              <a:rPr lang="en-US" dirty="0" smtClean="0"/>
              <a:t> (Broadcom)</a:t>
            </a:r>
            <a:endParaRPr lang="en-US" dirty="0"/>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2019</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87B93D-F2CF-4550-ABB1-5040F8AC9CDB}"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0391731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87B93D-F2CF-4550-ABB1-5040F8AC9CDB}"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6897711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B2B983C-C43D-4E11-A240-D9991ECEEAE6}"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19546352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B2B983C-C43D-4E11-A240-D9991ECEEAE6}"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35668266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2B983C-C43D-4E11-A240-D9991ECEEAE6}"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32251082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B2B983C-C43D-4E11-A240-D9991ECEEAE6}"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9492080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B2B983C-C43D-4E11-A240-D9991ECEEAE6}" type="datetimeFigureOut">
              <a:rPr lang="en-GB" smtClean="0"/>
              <a:t>18/09/2019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24259549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B2B983C-C43D-4E11-A240-D9991ECEEAE6}" type="datetimeFigureOut">
              <a:rPr lang="en-GB" smtClean="0"/>
              <a:t>18/09/2019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29703022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2B983C-C43D-4E11-A240-D9991ECEEAE6}" type="datetimeFigureOut">
              <a:rPr lang="en-GB" smtClean="0"/>
              <a:t>18/09/2019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404651811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2B983C-C43D-4E11-A240-D9991ECEEAE6}"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1411417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2019</a:t>
            </a:r>
            <a:endParaRPr/>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2B983C-C43D-4E11-A240-D9991ECEEAE6}"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38914565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B2B983C-C43D-4E11-A240-D9991ECEEAE6}"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13791825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B2B983C-C43D-4E11-A240-D9991ECEEAE6}"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8558209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6A0226A-F928-4718-8BC0-2AF1BDA08756}"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42339677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A0226A-F928-4718-8BC0-2AF1BDA08756}"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319699314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A0226A-F928-4718-8BC0-2AF1BDA08756}"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45795445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6A0226A-F928-4718-8BC0-2AF1BDA08756}"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39246229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6A0226A-F928-4718-8BC0-2AF1BDA08756}" type="datetimeFigureOut">
              <a:rPr lang="en-GB" smtClean="0"/>
              <a:t>18/09/2019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140700876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6A0226A-F928-4718-8BC0-2AF1BDA08756}" type="datetimeFigureOut">
              <a:rPr lang="en-GB" smtClean="0"/>
              <a:t>18/09/2019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281382305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A0226A-F928-4718-8BC0-2AF1BDA08756}" type="datetimeFigureOut">
              <a:rPr lang="en-GB" smtClean="0"/>
              <a:t>18/09/2019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3331042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2019</a:t>
            </a:r>
            <a:endParaRPr/>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A0226A-F928-4718-8BC0-2AF1BDA08756}"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354258536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A0226A-F928-4718-8BC0-2AF1BDA08756}"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238983539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A0226A-F928-4718-8BC0-2AF1BDA08756}"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293828623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6A0226A-F928-4718-8BC0-2AF1BDA08756}"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243284356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8BBDE2B-E729-442A-82FF-A4E57B17DA57}"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236896973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8BBDE2B-E729-442A-82FF-A4E57B17DA57}"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239088431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BBDE2B-E729-442A-82FF-A4E57B17DA57}"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18274461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8BBDE2B-E729-442A-82FF-A4E57B17DA57}"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143292314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8BBDE2B-E729-442A-82FF-A4E57B17DA57}" type="datetimeFigureOut">
              <a:rPr lang="en-GB" smtClean="0"/>
              <a:t>18/09/2019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456441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8BBDE2B-E729-442A-82FF-A4E57B17DA57}" type="datetimeFigureOut">
              <a:rPr lang="en-GB" smtClean="0"/>
              <a:t>18/09/2019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4048924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2019</a:t>
            </a:r>
            <a:endParaRPr/>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BBDE2B-E729-442A-82FF-A4E57B17DA57}" type="datetimeFigureOut">
              <a:rPr lang="en-GB" smtClean="0"/>
              <a:t>18/09/2019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251132320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BBDE2B-E729-442A-82FF-A4E57B17DA57}"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161259111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BBDE2B-E729-442A-82FF-A4E57B17DA57}" type="datetimeFigureOut">
              <a:rPr lang="en-GB" smtClean="0"/>
              <a:t>18/09/2019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54634586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8BBDE2B-E729-442A-82FF-A4E57B17DA57}"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256257567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8BBDE2B-E729-442A-82FF-A4E57B17DA57}" type="datetimeFigureOut">
              <a:rPr lang="en-GB" smtClean="0"/>
              <a:t>18/09/2019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1703575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userDrawn="1">
  <p:cSld name="TITLE_ONLY">
    <p:spTree>
      <p:nvGrpSpPr>
        <p:cNvPr id="1" name="Shape 57"/>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9" name="Date Placeholder 8"/>
          <p:cNvSpPr>
            <a:spLocks noGrp="1"/>
          </p:cNvSpPr>
          <p:nvPr>
            <p:ph type="dt" idx="10"/>
          </p:nvPr>
        </p:nvSpPr>
        <p:spPr/>
        <p:txBody>
          <a:bodyPr/>
          <a:lstStyle/>
          <a:p>
            <a:r>
              <a:rPr lang="en-US" smtClean="0"/>
              <a:t>September  2019</a:t>
            </a:r>
            <a:endParaRPr lang="en-US" dirty="0"/>
          </a:p>
        </p:txBody>
      </p:sp>
      <p:sp>
        <p:nvSpPr>
          <p:cNvPr id="10" name="Footer Placeholder 9"/>
          <p:cNvSpPr>
            <a:spLocks noGrp="1"/>
          </p:cNvSpPr>
          <p:nvPr>
            <p:ph type="ftr" idx="11"/>
          </p:nvPr>
        </p:nvSpPr>
        <p:spPr>
          <a:xfrm>
            <a:off x="7162800" y="6400800"/>
            <a:ext cx="4246027" cy="712789"/>
          </a:xfrm>
        </p:spPr>
        <p:txBody>
          <a:bodyPr/>
          <a:lstStyle/>
          <a:p>
            <a:r>
              <a:rPr lang="en-US" dirty="0" smtClean="0"/>
              <a:t>David </a:t>
            </a:r>
            <a:r>
              <a:rPr lang="en-US" dirty="0" err="1" smtClean="0"/>
              <a:t>Boldy</a:t>
            </a:r>
            <a:r>
              <a:rPr lang="en-US" dirty="0" smtClean="0"/>
              <a:t> (Broadcom)</a:t>
            </a:r>
            <a:endParaRPr lang="en-GB" dirty="0"/>
          </a:p>
        </p:txBody>
      </p:sp>
      <p:sp>
        <p:nvSpPr>
          <p:cNvPr id="11" name="Slide Number Placeholder 10"/>
          <p:cNvSpPr>
            <a:spLocks noGrp="1"/>
          </p:cNvSpPr>
          <p:nvPr>
            <p:ph type="sldNum" idx="12"/>
          </p:nvPr>
        </p:nvSpPr>
        <p:spPr/>
        <p:txBody>
          <a:bodyPr/>
          <a:lstStyle/>
          <a:p>
            <a:pPr marL="0" lvl="0" indent="0">
              <a:spcBef>
                <a:spcPts val="0"/>
              </a:spcBef>
              <a:spcAft>
                <a:spcPts val="0"/>
              </a:spcAft>
              <a:buNone/>
            </a:pPr>
            <a:r>
              <a:rPr lang="en-US" smtClean="0"/>
              <a:t>Slide </a:t>
            </a:r>
            <a:fld id="{00000000-1234-1234-1234-12341234123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p>
            <a:r>
              <a:rPr lang="en-US" smtClean="0"/>
              <a:t>September  2019</a:t>
            </a:r>
            <a:endParaRPr lang="en-US" dirty="0"/>
          </a:p>
        </p:txBody>
      </p:sp>
      <p:sp>
        <p:nvSpPr>
          <p:cNvPr id="4" name="Footer Placeholder 3"/>
          <p:cNvSpPr>
            <a:spLocks noGrp="1"/>
          </p:cNvSpPr>
          <p:nvPr>
            <p:ph type="ftr" idx="11"/>
          </p:nvPr>
        </p:nvSpPr>
        <p:spPr/>
        <p:txBody>
          <a:bodyPr/>
          <a:lstStyle/>
          <a:p>
            <a:endParaRPr lang="en-GB"/>
          </a:p>
        </p:txBody>
      </p:sp>
      <p:sp>
        <p:nvSpPr>
          <p:cNvPr id="5" name="Slide Number Placeholder 4"/>
          <p:cNvSpPr>
            <a:spLocks noGrp="1"/>
          </p:cNvSpPr>
          <p:nvPr>
            <p:ph type="sldNum" idx="12"/>
          </p:nvPr>
        </p:nvSpPr>
        <p:spPr/>
        <p:txBody>
          <a:bodyPr/>
          <a:lstStyle/>
          <a:p>
            <a:pPr marL="0" lvl="0" indent="0">
              <a:spcBef>
                <a:spcPts val="0"/>
              </a:spcBef>
              <a:spcAft>
                <a:spcPts val="0"/>
              </a:spcAft>
              <a:buNone/>
            </a:pPr>
            <a:r>
              <a:rPr lang="en-US" smtClean="0"/>
              <a:t>Slide </a:t>
            </a:r>
            <a:fld id="{00000000-1234-1234-1234-123412341234}" type="slidenum">
              <a:rPr lang="en-US" smtClean="0"/>
              <a:t>‹#›</a:t>
            </a:fld>
            <a:endParaRPr lang="en-US"/>
          </a:p>
        </p:txBody>
      </p:sp>
    </p:spTree>
    <p:extLst>
      <p:ext uri="{BB962C8B-B14F-4D97-AF65-F5344CB8AC3E}">
        <p14:creationId xmlns:p14="http://schemas.microsoft.com/office/powerpoint/2010/main" val="551469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2019</a:t>
            </a:r>
            <a:endParaRPr/>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2019</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0.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4.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1.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theme" Target="../theme/theme5.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2019</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600" b="1" i="0" u="none" strike="noStrike" cap="none" dirty="0" smtClean="0">
                <a:solidFill>
                  <a:srgbClr val="000000"/>
                </a:solidFill>
                <a:effectLst/>
                <a:latin typeface="Arial"/>
                <a:ea typeface="Arial"/>
                <a:cs typeface="Arial"/>
                <a:sym typeface="Arial"/>
              </a:rPr>
              <a:t>doc.: </a:t>
            </a:r>
            <a:r>
              <a:rPr lang="en-US" sz="1600" b="1" i="0" u="none" strike="noStrike" cap="none" dirty="0" smtClean="0">
                <a:solidFill>
                  <a:srgbClr val="000000"/>
                </a:solidFill>
                <a:effectLst/>
                <a:latin typeface="Arial"/>
                <a:ea typeface="Arial"/>
                <a:cs typeface="Arial"/>
                <a:sym typeface="Arial"/>
              </a:rPr>
              <a:t>IEEE 802.11-19/1672r0</a:t>
            </a:r>
            <a:endParaRPr sz="20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706" r:id="rId7"/>
    <p:sldLayoutId id="2147483654" r:id="rId8"/>
    <p:sldLayoutId id="2147483655" r:id="rId9"/>
    <p:sldLayoutId id="2147483656" r:id="rId10"/>
  </p:sldLayoutIdLst>
  <p:hf sldNum="0" hdr="0" ft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87B93D-F2CF-4550-ABB1-5040F8AC9CDB}" type="datetimeFigureOut">
              <a:rPr lang="en-GB" smtClean="0"/>
              <a:t>18/09/2019</a:t>
            </a:fld>
            <a:endParaRPr lang="en-GB"/>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A05C82-DEB1-4EC7-A39C-3C137512214A}" type="slidenum">
              <a:rPr lang="en-GB" smtClean="0"/>
              <a:t>‹#›</a:t>
            </a:fld>
            <a:endParaRPr lang="en-GB"/>
          </a:p>
        </p:txBody>
      </p:sp>
    </p:spTree>
    <p:extLst>
      <p:ext uri="{BB962C8B-B14F-4D97-AF65-F5344CB8AC3E}">
        <p14:creationId xmlns:p14="http://schemas.microsoft.com/office/powerpoint/2010/main" val="1461346331"/>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2B983C-C43D-4E11-A240-D9991ECEEAE6}" type="datetimeFigureOut">
              <a:rPr lang="en-GB" smtClean="0"/>
              <a:t>18/09/2019</a:t>
            </a:fld>
            <a:endParaRPr lang="en-GB"/>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17CEF0-E0EC-44C7-8FFE-8C3BE7CF977F}" type="slidenum">
              <a:rPr lang="en-GB" smtClean="0"/>
              <a:t>‹#›</a:t>
            </a:fld>
            <a:endParaRPr lang="en-GB"/>
          </a:p>
        </p:txBody>
      </p:sp>
    </p:spTree>
    <p:extLst>
      <p:ext uri="{BB962C8B-B14F-4D97-AF65-F5344CB8AC3E}">
        <p14:creationId xmlns:p14="http://schemas.microsoft.com/office/powerpoint/2010/main" val="2589381096"/>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A0226A-F928-4718-8BC0-2AF1BDA08756}" type="datetimeFigureOut">
              <a:rPr lang="en-GB" smtClean="0"/>
              <a:t>18/09/2019</a:t>
            </a:fld>
            <a:endParaRPr lang="en-GB"/>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E73E65-3973-4CB9-A5E1-BA07C693EE03}" type="slidenum">
              <a:rPr lang="en-GB" smtClean="0"/>
              <a:t>‹#›</a:t>
            </a:fld>
            <a:endParaRPr lang="en-GB"/>
          </a:p>
        </p:txBody>
      </p:sp>
    </p:spTree>
    <p:extLst>
      <p:ext uri="{BB962C8B-B14F-4D97-AF65-F5344CB8AC3E}">
        <p14:creationId xmlns:p14="http://schemas.microsoft.com/office/powerpoint/2010/main" val="2058276288"/>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BBDE2B-E729-442A-82FF-A4E57B17DA57}" type="datetimeFigureOut">
              <a:rPr lang="en-GB" smtClean="0"/>
              <a:t>18/09/2019</a:t>
            </a:fld>
            <a:endParaRPr lang="en-GB"/>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143655-ABB6-443F-A8D7-C3EEE5F680C6}" type="slidenum">
              <a:rPr lang="en-GB" smtClean="0"/>
              <a:t>‹#›</a:t>
            </a:fld>
            <a:endParaRPr lang="en-GB"/>
          </a:p>
        </p:txBody>
      </p:sp>
    </p:spTree>
    <p:extLst>
      <p:ext uri="{BB962C8B-B14F-4D97-AF65-F5344CB8AC3E}">
        <p14:creationId xmlns:p14="http://schemas.microsoft.com/office/powerpoint/2010/main" val="11003880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smtClean="0"/>
              <a:t>EN 301 893 Spectrum Mask Interpretations</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4294967295"/>
          </p:nvPr>
        </p:nvSpPr>
        <p:spPr>
          <a:xfrm>
            <a:off x="0" y="1463675"/>
            <a:ext cx="8534400" cy="47625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2019-09-1</a:t>
            </a:r>
            <a:r>
              <a:rPr lang="en-US" sz="2000" b="0" dirty="0"/>
              <a:t>7</a:t>
            </a:r>
            <a:endParaRPr sz="2000" b="0" i="0" u="none" strike="noStrike" cap="none" dirty="0">
              <a:solidFill>
                <a:srgbClr val="000000"/>
              </a:solidFill>
              <a:latin typeface="Times New Roman"/>
              <a:ea typeface="Times New Roman"/>
              <a:cs typeface="Times New Roman"/>
              <a:sym typeface="Times New Roman"/>
            </a:endParaRPr>
          </a:p>
        </p:txBody>
      </p:sp>
      <p:sp>
        <p:nvSpPr>
          <p:cNvPr id="91" name="Shape 91"/>
          <p:cNvSpPr/>
          <p:nvPr/>
        </p:nvSpPr>
        <p:spPr>
          <a:xfrm>
            <a:off x="993775" y="1972991"/>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a:solidFill>
                  <a:srgbClr val="000000"/>
                </a:solidFill>
                <a:latin typeface="Times New Roman"/>
                <a:ea typeface="Times New Roman"/>
                <a:cs typeface="Times New Roman"/>
                <a:sym typeface="Times New Roman"/>
              </a:rPr>
              <a:t>Authors:</a:t>
            </a:r>
            <a:endParaRPr/>
          </a:p>
        </p:txBody>
      </p:sp>
      <p:graphicFrame>
        <p:nvGraphicFramePr>
          <p:cNvPr id="92" name="Shape 92"/>
          <p:cNvGraphicFramePr/>
          <p:nvPr>
            <p:extLst>
              <p:ext uri="{D42A27DB-BD31-4B8C-83A1-F6EECF244321}">
                <p14:modId xmlns:p14="http://schemas.microsoft.com/office/powerpoint/2010/main" val="4245756136"/>
              </p:ext>
            </p:extLst>
          </p:nvPr>
        </p:nvGraphicFramePr>
        <p:xfrm>
          <a:off x="1044400" y="2471150"/>
          <a:ext cx="10826200" cy="1948450"/>
        </p:xfrm>
        <a:graphic>
          <a:graphicData uri="http://schemas.openxmlformats.org/drawingml/2006/table">
            <a:tbl>
              <a:tblPr>
                <a:noFill/>
                <a:tableStyleId>{A1A19DCD-474F-49A0-BD6E-79F9A4CA8838}</a:tableStyleId>
              </a:tblPr>
              <a:tblGrid>
                <a:gridCol w="2163300"/>
                <a:gridCol w="1840650"/>
                <a:gridCol w="2078525"/>
                <a:gridCol w="1314475"/>
                <a:gridCol w="3429250"/>
              </a:tblGrid>
              <a:tr h="1019575">
                <a:tc>
                  <a:txBody>
                    <a:bodyPr/>
                    <a:lstStyle/>
                    <a:p>
                      <a:pPr marL="0" lvl="0" indent="0" rtl="0">
                        <a:lnSpc>
                          <a:spcPct val="115000"/>
                        </a:lnSpc>
                        <a:spcBef>
                          <a:spcPts val="2400"/>
                        </a:spcBef>
                        <a:spcAft>
                          <a:spcPts val="600"/>
                        </a:spcAft>
                        <a:buNone/>
                      </a:pPr>
                      <a:r>
                        <a:rPr lang="en-US" sz="2300" b="1" dirty="0"/>
                        <a:t>Name</a:t>
                      </a:r>
                      <a:endParaRPr sz="2300" b="1"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Affiliations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Address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Phone</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email</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r>
              <a:tr h="455350">
                <a:tc>
                  <a:txBody>
                    <a:bodyPr/>
                    <a:lstStyle/>
                    <a:p>
                      <a:pPr marL="0" marR="0" lvl="0" indent="0" algn="l" rtl="0">
                        <a:lnSpc>
                          <a:spcPct val="115000"/>
                        </a:lnSpc>
                        <a:spcBef>
                          <a:spcPts val="0"/>
                        </a:spcBef>
                        <a:spcAft>
                          <a:spcPts val="0"/>
                        </a:spcAft>
                        <a:buNone/>
                      </a:pPr>
                      <a:r>
                        <a:rPr lang="en-US" dirty="0" smtClean="0"/>
                        <a:t>David Boldy</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smtClean="0"/>
                        <a:t>Broadcom</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smtClean="0"/>
                        <a:t>david.boldy@broadcom.com</a:t>
                      </a: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r h="473525">
                <a:tc>
                  <a:txBody>
                    <a:bodyPr/>
                    <a:lstStyle/>
                    <a:p>
                      <a:pPr marL="0" marR="0" lvl="0" indent="0" algn="l" rtl="0">
                        <a:lnSpc>
                          <a:spcPct val="115000"/>
                        </a:lnSpc>
                        <a:spcBef>
                          <a:spcPts val="0"/>
                        </a:spcBef>
                        <a:spcAft>
                          <a:spcPts val="0"/>
                        </a:spcAft>
                        <a:buNone/>
                      </a:pP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400" dirty="0" smtClean="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r>
            </a:tbl>
          </a:graphicData>
        </a:graphic>
      </p:graphicFrame>
      <p:sp>
        <p:nvSpPr>
          <p:cNvPr id="3" name="Date Placeholder 2"/>
          <p:cNvSpPr>
            <a:spLocks noGrp="1"/>
          </p:cNvSpPr>
          <p:nvPr>
            <p:ph type="dt" idx="10"/>
          </p:nvPr>
        </p:nvSpPr>
        <p:spPr>
          <a:xfrm>
            <a:off x="929217" y="333375"/>
            <a:ext cx="2499764" cy="273050"/>
          </a:xfrm>
        </p:spPr>
        <p:txBody>
          <a:bodyPr/>
          <a:lstStyle/>
          <a:p>
            <a:r>
              <a:rPr lang="en-US" smtClean="0"/>
              <a:t>September  2019</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095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smtClean="0">
                <a:solidFill>
                  <a:srgbClr val="000000"/>
                </a:solidFill>
                <a:latin typeface="Times New Roman"/>
                <a:ea typeface="Times New Roman"/>
                <a:cs typeface="Times New Roman"/>
                <a:sym typeface="Times New Roman"/>
              </a:rPr>
              <a:t>Abstract</a:t>
            </a:r>
            <a:endParaRPr/>
          </a:p>
        </p:txBody>
      </p:sp>
      <p:sp>
        <p:nvSpPr>
          <p:cNvPr id="103" name="Shape 103"/>
          <p:cNvSpPr txBox="1">
            <a:spLocks noGrp="1"/>
          </p:cNvSpPr>
          <p:nvPr>
            <p:ph type="body" idx="1"/>
          </p:nvPr>
        </p:nvSpPr>
        <p:spPr>
          <a:xfrm>
            <a:off x="838200" y="1371600"/>
            <a:ext cx="10361084" cy="4113213"/>
          </a:xfrm>
          <a:prstGeom prst="rect">
            <a:avLst/>
          </a:prstGeom>
          <a:noFill/>
          <a:ln>
            <a:noFill/>
          </a:ln>
        </p:spPr>
        <p:txBody>
          <a:bodyPr spcFirstLastPara="1" wrap="square" lIns="92150" tIns="46075" rIns="92150" bIns="46075" anchor="t" anchorCtr="0">
            <a:noAutofit/>
          </a:bodyPr>
          <a:lstStyle/>
          <a:p>
            <a:pPr marL="342900" lvl="0" indent="-342900">
              <a:spcBef>
                <a:spcPts val="0"/>
              </a:spcBef>
              <a:buSzPts val="2400"/>
              <a:buFont typeface="Arial"/>
              <a:buChar char="•"/>
            </a:pPr>
            <a:r>
              <a:rPr lang="en-GB" b="0" dirty="0" smtClean="0"/>
              <a:t>TC BRAN received a Liaison Statement from 3GPP RAN4 (document BRAN(19)102009r1) </a:t>
            </a:r>
            <a:r>
              <a:rPr lang="en-GB" b="0" dirty="0" smtClean="0"/>
              <a:t>questioning </a:t>
            </a:r>
            <a:r>
              <a:rPr lang="en-GB" b="0" dirty="0" smtClean="0"/>
              <a:t>interpretations of the spectrum mask in EN 301 893 for NR-U.</a:t>
            </a:r>
            <a:endParaRPr sz="2400" b="0" i="0" u="none" strike="noStrike" cap="none" dirty="0">
              <a:solidFill>
                <a:srgbClr val="000000"/>
              </a:solidFill>
            </a:endParaRPr>
          </a:p>
        </p:txBody>
      </p:sp>
      <p:sp>
        <p:nvSpPr>
          <p:cNvPr id="105" name="Shape 10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lvl="0"/>
            <a:r>
              <a:rPr lang="en-US" smtClean="0"/>
              <a:t>September  2019</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8" name="Shape 118"/>
          <p:cNvSpPr txBox="1">
            <a:spLocks noGrp="1"/>
          </p:cNvSpPr>
          <p:nvPr>
            <p:ph type="dt" idx="10"/>
          </p:nvPr>
        </p:nvSpPr>
        <p:spPr>
          <a:prstGeom prst="rect">
            <a:avLst/>
          </a:prstGeom>
          <a:noFill/>
          <a:ln>
            <a:noFill/>
          </a:ln>
        </p:spPr>
        <p:txBody>
          <a:bodyPr spcFirstLastPara="1" wrap="square" lIns="0" tIns="0" rIns="0" bIns="0" anchor="b" anchorCtr="0">
            <a:noAutofit/>
          </a:bodyPr>
          <a:lstStyle/>
          <a:p>
            <a:pPr lvl="0"/>
            <a:r>
              <a:rPr lang="en-US" smtClean="0"/>
              <a:t>September  2019</a:t>
            </a:r>
            <a:endParaRPr lang="en-US" dirty="0"/>
          </a:p>
        </p:txBody>
      </p:sp>
      <p:sp>
        <p:nvSpPr>
          <p:cNvPr id="116" name="Shape 116"/>
          <p:cNvSpPr txBox="1">
            <a:spLocks noGrp="1"/>
          </p:cNvSpPr>
          <p:nvPr>
            <p:ph type="body" idx="4294967295"/>
          </p:nvPr>
        </p:nvSpPr>
        <p:spPr>
          <a:xfrm>
            <a:off x="228600" y="1517904"/>
            <a:ext cx="11734799" cy="1500188"/>
          </a:xfrm>
          <a:prstGeom prst="rect">
            <a:avLst/>
          </a:prstGeom>
          <a:noFill/>
          <a:ln>
            <a:noFill/>
          </a:ln>
        </p:spPr>
        <p:txBody>
          <a:bodyPr spcFirstLastPara="1" wrap="square" lIns="92150" tIns="46075" rIns="92150" bIns="46075" anchor="t" anchorCtr="0">
            <a:noAutofit/>
          </a:bodyPr>
          <a:lstStyle/>
          <a:p>
            <a:pPr marL="0" marR="0" lvl="0" indent="0" algn="l" rtl="0">
              <a:lnSpc>
                <a:spcPct val="100000"/>
              </a:lnSpc>
              <a:spcBef>
                <a:spcPts val="0"/>
              </a:spcBef>
              <a:spcAft>
                <a:spcPts val="0"/>
              </a:spcAft>
              <a:buNone/>
            </a:pPr>
            <a:endParaRPr lang="en-US" sz="1600" dirty="0" smtClean="0">
              <a:solidFill>
                <a:schemeClr val="dk1"/>
              </a:solidFill>
              <a:latin typeface="Arial"/>
              <a:ea typeface="Arial"/>
              <a:cs typeface="Arial"/>
              <a:sym typeface="Arial"/>
            </a:endParaRPr>
          </a:p>
          <a:p>
            <a:r>
              <a:rPr lang="en-GB" sz="1600" b="0" dirty="0"/>
              <a:t/>
            </a:r>
            <a:br>
              <a:rPr lang="en-GB" sz="1600" b="0" dirty="0"/>
            </a:br>
            <a:r>
              <a:rPr lang="en-GB" sz="1600" b="0" dirty="0"/>
              <a:t> </a:t>
            </a:r>
          </a:p>
          <a:p>
            <a:pPr marL="0" marR="0" lvl="0" indent="0" algn="l" rtl="0">
              <a:lnSpc>
                <a:spcPct val="100000"/>
              </a:lnSpc>
              <a:spcBef>
                <a:spcPts val="0"/>
              </a:spcBef>
              <a:spcAft>
                <a:spcPts val="0"/>
              </a:spcAft>
              <a:buNone/>
            </a:pPr>
            <a:endParaRPr lang="en-US" sz="1600" dirty="0" smtClean="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lang="en-US" sz="1600"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lang="en-US" sz="1600" dirty="0" smtClean="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lang="en-US" sz="1600" dirty="0">
              <a:solidFill>
                <a:schemeClr val="dk1"/>
              </a:solidFill>
              <a:latin typeface="Arial"/>
              <a:ea typeface="Arial"/>
              <a:cs typeface="Arial"/>
              <a:sym typeface="Arial"/>
            </a:endParaRPr>
          </a:p>
          <a:p>
            <a:pPr hangingPunct="0"/>
            <a:endParaRPr lang="en-US" sz="1600" dirty="0">
              <a:solidFill>
                <a:schemeClr val="dk1"/>
              </a:solidFill>
              <a:latin typeface="Arial"/>
              <a:cs typeface="Arial"/>
              <a:sym typeface="Arial"/>
            </a:endParaRPr>
          </a:p>
          <a:p>
            <a:pPr hangingPunct="0"/>
            <a:endParaRPr lang="en-US" sz="1600" dirty="0" smtClean="0">
              <a:solidFill>
                <a:schemeClr val="dk1"/>
              </a:solidFill>
              <a:latin typeface="Arial"/>
              <a:cs typeface="Arial"/>
              <a:sym typeface="Arial"/>
            </a:endParaRPr>
          </a:p>
          <a:p>
            <a:pPr hangingPunct="0"/>
            <a:endParaRPr lang="en-US" sz="1600" dirty="0" smtClean="0"/>
          </a:p>
          <a:p>
            <a:pPr hangingPunct="0"/>
            <a:endParaRPr lang="en-GB" sz="1600" dirty="0" smtClean="0"/>
          </a:p>
          <a:p>
            <a:pPr hangingPunct="0"/>
            <a:r>
              <a:rPr lang="en-GB" sz="1900" dirty="0" smtClean="0"/>
              <a:t>Q1:RAN4 would kindly request ETSI TC BRAN understanding whether preamble punctured mask for a wide band carrier larger than 20MHz having a relaxed mask requirement with a constant reference level of -20dBr in the punctured region(s) is compliant to ETSI mask? </a:t>
            </a:r>
          </a:p>
          <a:p>
            <a:pPr hangingPunct="0"/>
            <a:r>
              <a:rPr lang="en-GB" sz="1900" dirty="0" smtClean="0"/>
              <a:t>Q2: RAN4 respectfully asks ETSI TC BRAN to confirm this understanding and explain the reasoning of the ETSI transmit spectral mask widening with increased bandwidth configurations, particularly at the -20dBr limit.</a:t>
            </a: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5" name="Shape 115"/>
          <p:cNvSpPr txBox="1">
            <a:spLocks noGrp="1"/>
          </p:cNvSpPr>
          <p:nvPr>
            <p:ph type="title" idx="4294967295"/>
          </p:nvPr>
        </p:nvSpPr>
        <p:spPr>
          <a:xfrm>
            <a:off x="0" y="685801"/>
            <a:ext cx="10361613" cy="533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Questions</a:t>
            </a:r>
            <a:endParaRPr sz="2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219200"/>
            <a:ext cx="8408444"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marL="127000"/>
            <a:r>
              <a:rPr lang="en-US" sz="2800" dirty="0" err="1" smtClean="0">
                <a:latin typeface="Times New Roman" panose="02020603050405020304" pitchFamily="18" charset="0"/>
                <a:ea typeface="Arial"/>
                <a:cs typeface="Times New Roman" panose="02020603050405020304" pitchFamily="18" charset="0"/>
                <a:sym typeface="Arial"/>
              </a:rPr>
              <a:t>GoTo</a:t>
            </a:r>
            <a:r>
              <a:rPr lang="en-US" sz="2800" dirty="0" smtClean="0">
                <a:latin typeface="Times New Roman" panose="02020603050405020304" pitchFamily="18" charset="0"/>
                <a:ea typeface="Arial"/>
                <a:cs typeface="Times New Roman" panose="02020603050405020304" pitchFamily="18" charset="0"/>
                <a:sym typeface="Arial"/>
              </a:rPr>
              <a:t> Meeting Contributions – Proposed response to LS</a:t>
            </a:r>
            <a:br>
              <a:rPr lang="en-US" sz="2800" dirty="0" smtClean="0">
                <a:latin typeface="Times New Roman" panose="02020603050405020304" pitchFamily="18" charset="0"/>
                <a:ea typeface="Arial"/>
                <a:cs typeface="Times New Roman" panose="02020603050405020304" pitchFamily="18" charset="0"/>
                <a:sym typeface="Arial"/>
              </a:rPr>
            </a:br>
            <a:endParaRPr lang="en-US" sz="2800" dirty="0">
              <a:latin typeface="Times New Roman" panose="02020603050405020304" pitchFamily="18" charset="0"/>
              <a:ea typeface="Arial"/>
              <a:cs typeface="Times New Roman" panose="02020603050405020304" pitchFamily="18" charset="0"/>
              <a:sym typeface="Arial"/>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2019</a:t>
            </a:r>
            <a:endParaRPr sz="1800" b="1" dirty="0">
              <a:solidFill>
                <a:srgbClr val="000000"/>
              </a:solidFill>
              <a:latin typeface="Times New Roman"/>
              <a:ea typeface="Times New Roman"/>
              <a:cs typeface="Times New Roman"/>
              <a:sym typeface="Times New Roman"/>
            </a:endParaRPr>
          </a:p>
        </p:txBody>
      </p:sp>
      <p:graphicFrame>
        <p:nvGraphicFramePr>
          <p:cNvPr id="2" name="Table 1"/>
          <p:cNvGraphicFramePr>
            <a:graphicFrameLocks noGrp="1"/>
          </p:cNvGraphicFramePr>
          <p:nvPr>
            <p:extLst>
              <p:ext uri="{D42A27DB-BD31-4B8C-83A1-F6EECF244321}">
                <p14:modId xmlns:p14="http://schemas.microsoft.com/office/powerpoint/2010/main" val="2598238152"/>
              </p:ext>
            </p:extLst>
          </p:nvPr>
        </p:nvGraphicFramePr>
        <p:xfrm>
          <a:off x="1600200" y="1524000"/>
          <a:ext cx="9525000" cy="4572000"/>
        </p:xfrm>
        <a:graphic>
          <a:graphicData uri="http://schemas.openxmlformats.org/drawingml/2006/table">
            <a:tbl>
              <a:tblPr firstRow="1" firstCol="1" bandRow="1">
                <a:tableStyleId>{A1A19DCD-474F-49A0-BD6E-79F9A4CA8838}</a:tableStyleId>
              </a:tblPr>
              <a:tblGrid>
                <a:gridCol w="7086600"/>
                <a:gridCol w="2438400"/>
              </a:tblGrid>
              <a:tr h="914398">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a:effectLst/>
                        </a:rPr>
                        <a:t>BRAN-Spectrum Mask: proposed answers to questions on the ETSI spectrum mask asked by 3GPP </a:t>
                      </a:r>
                      <a:r>
                        <a:rPr lang="en-US" sz="2000" dirty="0" smtClean="0">
                          <a:effectLst/>
                        </a:rPr>
                        <a:t>RAN4</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smtClean="0">
                          <a:solidFill>
                            <a:srgbClr val="FF0000"/>
                          </a:solidFill>
                          <a:effectLst/>
                          <a:latin typeface="Times New Roman"/>
                          <a:ea typeface="ヒラギノ角ゴ Pro W3"/>
                        </a:rPr>
                        <a:t>Ericsson proposed response to LS</a:t>
                      </a:r>
                      <a:endParaRPr lang="en-GB" sz="2000" dirty="0">
                        <a:solidFill>
                          <a:srgbClr val="FF0000"/>
                        </a:solidFill>
                        <a:effectLst/>
                        <a:latin typeface="Times New Roman"/>
                        <a:ea typeface="ヒラギノ角ゴ Pro W3"/>
                      </a:endParaRPr>
                    </a:p>
                  </a:txBody>
                  <a:tcPr marL="68580" marR="68580" marT="0" marB="0"/>
                </a:tc>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effectLst/>
                        </a:rPr>
                        <a:t>BRAN(19)000025r1</a:t>
                      </a:r>
                      <a:endParaRPr lang="en-GB" sz="1800" dirty="0">
                        <a:solidFill>
                          <a:srgbClr val="000000"/>
                        </a:solidFill>
                        <a:effectLst/>
                        <a:latin typeface="Times New Roman"/>
                        <a:ea typeface="ヒラギノ角ゴ Pro W3"/>
                      </a:endParaRPr>
                    </a:p>
                  </a:txBody>
                  <a:tcPr marL="68580" marR="68580" marT="0" marB="0"/>
                </a:tc>
              </a:tr>
              <a:tr h="762000">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a:effectLst/>
                        </a:rPr>
                        <a:t>Interpretations of EN 301 893 for </a:t>
                      </a:r>
                      <a:r>
                        <a:rPr lang="en-US" sz="2000" dirty="0" smtClean="0">
                          <a:effectLst/>
                        </a:rPr>
                        <a:t>NR-U</a:t>
                      </a:r>
                    </a:p>
                    <a:p>
                      <a:pPr marL="0" marR="0" indent="0" algn="l" defTabSz="914400" rtl="0" eaLnBrk="1" fontAlgn="auto" latinLnBrk="0" hangingPunct="1">
                        <a:lnSpc>
                          <a:spcPct val="100000"/>
                        </a:lnSpc>
                        <a:spcBef>
                          <a:spcPts val="0"/>
                        </a:spcBef>
                        <a:spcAft>
                          <a:spcPts val="0"/>
                        </a:spcAft>
                        <a:buClr>
                          <a:srgbClr val="000000"/>
                        </a:buClr>
                        <a:buSzTx/>
                        <a:buFont typeface="Arial"/>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pPr>
                      <a:r>
                        <a:rPr lang="en-US" sz="2000" dirty="0" smtClean="0">
                          <a:solidFill>
                            <a:srgbClr val="FF0000"/>
                          </a:solidFill>
                          <a:effectLst/>
                          <a:latin typeface="Times New Roman"/>
                          <a:ea typeface="ヒラギノ角ゴ Pro W3"/>
                        </a:rPr>
                        <a:t>Nokia proposed response to LS</a:t>
                      </a:r>
                      <a:endParaRPr lang="en-GB" sz="2000" dirty="0" smtClean="0">
                        <a:solidFill>
                          <a:srgbClr val="FF0000"/>
                        </a:solidFill>
                        <a:effectLst/>
                        <a:latin typeface="Times New Roman"/>
                        <a:ea typeface="ヒラギノ角ゴ Pro W3"/>
                      </a:endParaRP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GB" sz="2000" dirty="0">
                        <a:solidFill>
                          <a:srgbClr val="000000"/>
                        </a:solidFill>
                        <a:effectLst/>
                        <a:latin typeface="Times New Roman"/>
                        <a:ea typeface="ヒラギノ角ゴ Pro W3"/>
                      </a:endParaRPr>
                    </a:p>
                  </a:txBody>
                  <a:tcPr marL="68580" marR="68580" marT="0" marB="0"/>
                </a:tc>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effectLst/>
                        </a:rPr>
                        <a:t>BRAN(19)000026</a:t>
                      </a:r>
                      <a:endParaRPr lang="en-GB" sz="1800" dirty="0">
                        <a:solidFill>
                          <a:srgbClr val="000000"/>
                        </a:solidFill>
                        <a:effectLst/>
                        <a:latin typeface="Times New Roman"/>
                        <a:ea typeface="ヒラギノ角ゴ Pro W3"/>
                      </a:endParaRPr>
                    </a:p>
                  </a:txBody>
                  <a:tcPr marL="68580" marR="68580" marT="0" marB="0"/>
                </a:tc>
              </a:tr>
              <a:tr h="450273">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a:effectLst/>
                        </a:rPr>
                        <a:t>History of the Spectrum Mask in EN 301 </a:t>
                      </a:r>
                      <a:r>
                        <a:rPr lang="en-US" sz="2000" dirty="0" smtClean="0">
                          <a:effectLst/>
                        </a:rPr>
                        <a:t>893</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smtClean="0">
                          <a:solidFill>
                            <a:srgbClr val="FF0000"/>
                          </a:solidFill>
                          <a:effectLst/>
                          <a:latin typeface="Times New Roman"/>
                          <a:ea typeface="ヒラギノ角ゴ Pro W3"/>
                        </a:rPr>
                        <a:t>BRAN</a:t>
                      </a:r>
                      <a:r>
                        <a:rPr lang="en-US" sz="2000" baseline="0" dirty="0" smtClean="0">
                          <a:solidFill>
                            <a:srgbClr val="FF0000"/>
                          </a:solidFill>
                          <a:effectLst/>
                          <a:latin typeface="Times New Roman"/>
                          <a:ea typeface="ヒラギノ角ゴ Pro W3"/>
                        </a:rPr>
                        <a:t> Chair/EN 301893 rapporteur explaining the history of the spectrum mask and why the current requirements need updating to address this question. Proposed response in  BRAN(19)000033.</a:t>
                      </a:r>
                      <a:endParaRPr lang="en-GB" sz="2000" dirty="0">
                        <a:solidFill>
                          <a:srgbClr val="FF0000"/>
                        </a:solidFill>
                        <a:effectLst/>
                        <a:latin typeface="Times New Roman"/>
                        <a:ea typeface="ヒラギノ角ゴ Pro W3"/>
                      </a:endParaRPr>
                    </a:p>
                  </a:txBody>
                  <a:tcPr marL="68580" marR="68580" marT="0" marB="0"/>
                </a:tc>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effectLst/>
                        </a:rPr>
                        <a:t>BRAN(19)000028</a:t>
                      </a:r>
                      <a:endParaRPr lang="en-GB" sz="1800" dirty="0">
                        <a:solidFill>
                          <a:srgbClr val="000000"/>
                        </a:solidFill>
                        <a:effectLst/>
                        <a:latin typeface="Times New Roman"/>
                        <a:ea typeface="ヒラギノ角ゴ Pro W3"/>
                      </a:endParaRPr>
                    </a:p>
                  </a:txBody>
                  <a:tcPr marL="68580" marR="68580" marT="0" marB="0"/>
                </a:tc>
              </a:tr>
              <a:tr h="450273">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nl-BE" sz="2000" dirty="0">
                          <a:effectLst/>
                        </a:rPr>
                        <a:t>Interpretation of EN 301 893 Mask - </a:t>
                      </a:r>
                      <a:r>
                        <a:rPr lang="nl-BE" sz="2000" dirty="0" smtClean="0">
                          <a:effectLst/>
                        </a:rPr>
                        <a:t>NR-U</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nl-BE" sz="2000" dirty="0" smtClean="0">
                          <a:solidFill>
                            <a:srgbClr val="FF0000"/>
                          </a:solidFill>
                          <a:effectLst/>
                          <a:latin typeface="Times New Roman"/>
                          <a:ea typeface="ヒラギノ角ゴ Pro W3"/>
                        </a:rPr>
                        <a:t>Intel proposed response to LS</a:t>
                      </a:r>
                      <a:endParaRPr lang="en-GB" sz="2000" dirty="0">
                        <a:solidFill>
                          <a:srgbClr val="FF0000"/>
                        </a:solidFill>
                        <a:effectLst/>
                        <a:latin typeface="Times New Roman"/>
                        <a:ea typeface="ヒラギノ角ゴ Pro W3"/>
                      </a:endParaRPr>
                    </a:p>
                  </a:txBody>
                  <a:tcPr marL="68580" marR="68580" marT="0" marB="0"/>
                </a:tc>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effectLst/>
                        </a:rPr>
                        <a:t>BRAN(19)000032</a:t>
                      </a:r>
                      <a:endParaRPr lang="en-GB" sz="1800" dirty="0">
                        <a:solidFill>
                          <a:srgbClr val="000000"/>
                        </a:solidFill>
                        <a:effectLst/>
                        <a:latin typeface="Times New Roman"/>
                        <a:ea typeface="ヒラギノ角ゴ Pro W3"/>
                      </a:endParaRPr>
                    </a:p>
                  </a:txBody>
                  <a:tcPr marL="68580" marR="68580" marT="0" marB="0"/>
                </a:tc>
              </a:tr>
              <a:tr h="900545">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a:effectLst/>
                        </a:rPr>
                        <a:t>DRAFT TC BRAN Response to 3GPP on the Spectrum Mask in EN 301 </a:t>
                      </a:r>
                      <a:r>
                        <a:rPr lang="en-US" sz="2000" dirty="0" smtClean="0">
                          <a:effectLst/>
                        </a:rPr>
                        <a:t>893</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smtClean="0">
                          <a:solidFill>
                            <a:srgbClr val="FF0000"/>
                          </a:solidFill>
                          <a:effectLst/>
                          <a:latin typeface="Times New Roman"/>
                          <a:ea typeface="ヒラギノ角ゴ Pro W3"/>
                        </a:rPr>
                        <a:t>BRAN</a:t>
                      </a:r>
                      <a:r>
                        <a:rPr lang="en-US" sz="2000" baseline="0" dirty="0" smtClean="0">
                          <a:solidFill>
                            <a:srgbClr val="FF0000"/>
                          </a:solidFill>
                          <a:effectLst/>
                          <a:latin typeface="Times New Roman"/>
                          <a:ea typeface="ヒラギノ角ゴ Pro W3"/>
                        </a:rPr>
                        <a:t> Chair/EN 3019 893 rapporteur  draft proposed LS</a:t>
                      </a:r>
                      <a:endParaRPr lang="en-GB" sz="2000" dirty="0">
                        <a:solidFill>
                          <a:srgbClr val="000000"/>
                        </a:solidFill>
                        <a:effectLst/>
                        <a:latin typeface="Times New Roman"/>
                        <a:ea typeface="ヒラギノ角ゴ Pro W3"/>
                      </a:endParaRPr>
                    </a:p>
                  </a:txBody>
                  <a:tcPr marL="68580" marR="68580" marT="0" marB="0"/>
                </a:tc>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effectLst/>
                        </a:rPr>
                        <a:t>BRAN(19)000033</a:t>
                      </a:r>
                      <a:endParaRPr lang="en-GB" sz="1800" dirty="0">
                        <a:solidFill>
                          <a:srgbClr val="000000"/>
                        </a:solidFill>
                        <a:effectLst/>
                        <a:latin typeface="Times New Roman"/>
                        <a:ea typeface="ヒラギノ角ゴ Pro W3"/>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marL="127000"/>
            <a:r>
              <a:rPr lang="en-US" sz="2800" dirty="0" err="1" smtClean="0">
                <a:latin typeface="Times New Roman" panose="02020603050405020304" pitchFamily="18" charset="0"/>
                <a:ea typeface="Arial"/>
                <a:cs typeface="Times New Roman" panose="02020603050405020304" pitchFamily="18" charset="0"/>
                <a:sym typeface="Arial"/>
              </a:rPr>
              <a:t>GoTo</a:t>
            </a:r>
            <a:r>
              <a:rPr lang="en-US" sz="2800" dirty="0" smtClean="0">
                <a:latin typeface="Times New Roman" panose="02020603050405020304" pitchFamily="18" charset="0"/>
                <a:ea typeface="Arial"/>
                <a:cs typeface="Times New Roman" panose="02020603050405020304" pitchFamily="18" charset="0"/>
                <a:sym typeface="Arial"/>
              </a:rPr>
              <a:t> Meeting Contributions – Proposal to update standard</a:t>
            </a:r>
            <a:r>
              <a:rPr lang="en-US" sz="2800" b="0" dirty="0" smtClean="0">
                <a:latin typeface="Times New Roman" panose="02020603050405020304" pitchFamily="18" charset="0"/>
                <a:ea typeface="Arial"/>
                <a:cs typeface="Times New Roman" panose="02020603050405020304" pitchFamily="18" charset="0"/>
                <a:sym typeface="Arial"/>
              </a:rPr>
              <a:t/>
            </a:r>
            <a:br>
              <a:rPr lang="en-US" sz="2800" b="0" dirty="0" smtClean="0">
                <a:latin typeface="Times New Roman" panose="02020603050405020304" pitchFamily="18" charset="0"/>
                <a:ea typeface="Arial"/>
                <a:cs typeface="Times New Roman" panose="02020603050405020304" pitchFamily="18" charset="0"/>
                <a:sym typeface="Arial"/>
              </a:rPr>
            </a:br>
            <a:r>
              <a:rPr lang="en-US" sz="2800" b="0" dirty="0" smtClean="0">
                <a:latin typeface="Times New Roman" panose="02020603050405020304" pitchFamily="18" charset="0"/>
                <a:ea typeface="Arial"/>
                <a:cs typeface="Times New Roman" panose="02020603050405020304" pitchFamily="18" charset="0"/>
                <a:sym typeface="Arial"/>
              </a:rPr>
              <a:t/>
            </a:r>
            <a:br>
              <a:rPr lang="en-US" sz="2800" b="0" dirty="0" smtClean="0">
                <a:latin typeface="Times New Roman" panose="02020603050405020304" pitchFamily="18" charset="0"/>
                <a:ea typeface="Arial"/>
                <a:cs typeface="Times New Roman" panose="02020603050405020304" pitchFamily="18" charset="0"/>
                <a:sym typeface="Arial"/>
              </a:rPr>
            </a:br>
            <a:endParaRPr lang="en-US" sz="2800" b="0" dirty="0">
              <a:latin typeface="Times New Roman" panose="02020603050405020304" pitchFamily="18" charset="0"/>
              <a:ea typeface="Arial"/>
              <a:cs typeface="Times New Roman" panose="02020603050405020304" pitchFamily="18" charset="0"/>
              <a:sym typeface="Arial"/>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2019</a:t>
            </a:r>
            <a:endParaRPr sz="1800" b="1" dirty="0">
              <a:solidFill>
                <a:srgbClr val="000000"/>
              </a:solidFill>
              <a:latin typeface="Times New Roman"/>
              <a:ea typeface="Times New Roman"/>
              <a:cs typeface="Times New Roman"/>
              <a:sym typeface="Times New Roman"/>
            </a:endParaRPr>
          </a:p>
        </p:txBody>
      </p:sp>
      <p:graphicFrame>
        <p:nvGraphicFramePr>
          <p:cNvPr id="2" name="Table 1"/>
          <p:cNvGraphicFramePr>
            <a:graphicFrameLocks noGrp="1"/>
          </p:cNvGraphicFramePr>
          <p:nvPr>
            <p:extLst>
              <p:ext uri="{D42A27DB-BD31-4B8C-83A1-F6EECF244321}">
                <p14:modId xmlns:p14="http://schemas.microsoft.com/office/powerpoint/2010/main" val="4282375179"/>
              </p:ext>
            </p:extLst>
          </p:nvPr>
        </p:nvGraphicFramePr>
        <p:xfrm>
          <a:off x="1600200" y="1240536"/>
          <a:ext cx="9220200" cy="1524000"/>
        </p:xfrm>
        <a:graphic>
          <a:graphicData uri="http://schemas.openxmlformats.org/drawingml/2006/table">
            <a:tbl>
              <a:tblPr firstRow="1" firstCol="1" bandRow="1">
                <a:tableStyleId>{A1A19DCD-474F-49A0-BD6E-79F9A4CA8838}</a:tableStyleId>
              </a:tblPr>
              <a:tblGrid>
                <a:gridCol w="6499158"/>
                <a:gridCol w="2721042"/>
              </a:tblGrid>
              <a:tr h="450273">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a:effectLst/>
                        </a:rPr>
                        <a:t>Channel puncturing EN 301 893 </a:t>
                      </a:r>
                      <a:r>
                        <a:rPr lang="en-US" sz="2000" dirty="0" smtClean="0">
                          <a:effectLst/>
                        </a:rPr>
                        <a:t>Proposal</a:t>
                      </a:r>
                    </a:p>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smtClean="0">
                          <a:solidFill>
                            <a:srgbClr val="FF0000"/>
                          </a:solidFill>
                          <a:effectLst/>
                          <a:latin typeface="Times New Roman"/>
                          <a:ea typeface="ヒラギノ角ゴ Pro W3"/>
                        </a:rPr>
                        <a:t>Broadcom proposal</a:t>
                      </a:r>
                      <a:r>
                        <a:rPr lang="en-US" sz="2000" baseline="0" dirty="0" smtClean="0">
                          <a:solidFill>
                            <a:srgbClr val="FF0000"/>
                          </a:solidFill>
                          <a:effectLst/>
                          <a:latin typeface="Times New Roman"/>
                          <a:ea typeface="ヒラギノ角ゴ Pro W3"/>
                        </a:rPr>
                        <a:t> to address both issues based upon the 99% OBW test requirement already defined in the ETSI standard which also aligns with the FCC requirements that protect DFS channels. </a:t>
                      </a:r>
                      <a:endParaRPr lang="en-GB" sz="2000" dirty="0">
                        <a:solidFill>
                          <a:srgbClr val="FF0000"/>
                        </a:solidFill>
                        <a:effectLst/>
                        <a:latin typeface="Times New Roman"/>
                        <a:ea typeface="ヒラギノ角ゴ Pro W3"/>
                      </a:endParaRPr>
                    </a:p>
                  </a:txBody>
                  <a:tcPr marL="68580" marR="68580" marT="0" marB="0"/>
                </a:tc>
                <a:tc>
                  <a:txBody>
                    <a:bodyPr/>
                    <a:lstStyle/>
                    <a:p>
                      <a:pPr marL="0" marR="0">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000" dirty="0">
                          <a:effectLst/>
                        </a:rPr>
                        <a:t>BRAN(19)000029</a:t>
                      </a:r>
                      <a:endParaRPr lang="en-GB" sz="2000" dirty="0">
                        <a:solidFill>
                          <a:srgbClr val="000000"/>
                        </a:solidFill>
                        <a:effectLst/>
                        <a:latin typeface="Times New Roman"/>
                        <a:ea typeface="ヒラギノ角ゴ Pro W3"/>
                      </a:endParaRPr>
                    </a:p>
                  </a:txBody>
                  <a:tcPr marL="68580" marR="68580" marT="0" marB="0"/>
                </a:tc>
              </a:tr>
            </a:tbl>
          </a:graphicData>
        </a:graphic>
      </p:graphicFrame>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2764536"/>
            <a:ext cx="10440987"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31055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127000"/>
            <a:r>
              <a:rPr lang="en-US" sz="2800" dirty="0" err="1" smtClean="0">
                <a:latin typeface="Times New Roman" panose="02020603050405020304" pitchFamily="18" charset="0"/>
                <a:ea typeface="Arial"/>
                <a:cs typeface="Times New Roman" panose="02020603050405020304" pitchFamily="18" charset="0"/>
                <a:sym typeface="Arial"/>
              </a:rPr>
              <a:t>GoTo</a:t>
            </a:r>
            <a:r>
              <a:rPr lang="en-US" sz="2800" dirty="0" smtClean="0">
                <a:latin typeface="Times New Roman" panose="02020603050405020304" pitchFamily="18" charset="0"/>
                <a:ea typeface="Arial"/>
                <a:cs typeface="Times New Roman" panose="02020603050405020304" pitchFamily="18" charset="0"/>
                <a:sym typeface="Arial"/>
              </a:rPr>
              <a:t> Meeting Outcome</a:t>
            </a:r>
            <a:endParaRPr lang="en-US" sz="2800" dirty="0">
              <a:latin typeface="Times New Roman" panose="02020603050405020304" pitchFamily="18" charset="0"/>
              <a:ea typeface="Arial"/>
              <a:cs typeface="Times New Roman" panose="02020603050405020304" pitchFamily="18" charset="0"/>
              <a:sym typeface="Arial"/>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2019</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1066800"/>
            <a:ext cx="11430000" cy="5410200"/>
          </a:xfrm>
          <a:prstGeom prst="rect">
            <a:avLst/>
          </a:prstGeom>
          <a:noFill/>
          <a:ln>
            <a:noFill/>
          </a:ln>
        </p:spPr>
        <p:txBody>
          <a:bodyPr spcFirstLastPara="1" wrap="square" lIns="92150" tIns="46075" rIns="92150" bIns="46075" anchor="t" anchorCtr="0">
            <a:noAutofit/>
          </a:bodyPr>
          <a:lstStyle/>
          <a:p>
            <a:pPr marL="412750" indent="-285750">
              <a:spcBef>
                <a:spcPts val="0"/>
              </a:spcBef>
              <a:buClr>
                <a:schemeClr val="dk1"/>
              </a:buClr>
              <a:buSzPts val="1600"/>
              <a:buFontTx/>
              <a:buChar char="-"/>
            </a:pPr>
            <a:r>
              <a:rPr lang="en-US" sz="2800" b="0" dirty="0" smtClean="0">
                <a:latin typeface="Times New Roman" panose="02020603050405020304" pitchFamily="18" charset="0"/>
                <a:ea typeface="Arial"/>
                <a:cs typeface="Times New Roman" panose="02020603050405020304" pitchFamily="18" charset="0"/>
                <a:sym typeface="Arial"/>
              </a:rPr>
              <a:t>No agreement on proposed LS to RAN4.</a:t>
            </a:r>
          </a:p>
          <a:p>
            <a:pPr marL="412750" indent="-285750">
              <a:spcBef>
                <a:spcPts val="0"/>
              </a:spcBef>
              <a:buClr>
                <a:schemeClr val="dk1"/>
              </a:buClr>
              <a:buSzPts val="1600"/>
              <a:buFontTx/>
              <a:buChar char="-"/>
            </a:pPr>
            <a:r>
              <a:rPr lang="en-US" sz="2800" b="0" dirty="0" smtClean="0">
                <a:latin typeface="Times New Roman" panose="02020603050405020304" pitchFamily="18" charset="0"/>
                <a:ea typeface="Arial"/>
                <a:cs typeface="Times New Roman" panose="02020603050405020304" pitchFamily="18" charset="0"/>
                <a:sym typeface="Arial"/>
              </a:rPr>
              <a:t>No agreement how to address this in the standard</a:t>
            </a:r>
            <a:r>
              <a:rPr lang="en-US" sz="2800" b="0" dirty="0" smtClean="0">
                <a:latin typeface="Times New Roman" panose="02020603050405020304" pitchFamily="18" charset="0"/>
                <a:ea typeface="Arial"/>
                <a:cs typeface="Times New Roman" panose="02020603050405020304" pitchFamily="18" charset="0"/>
                <a:sym typeface="Arial"/>
              </a:rPr>
              <a:t>.</a:t>
            </a:r>
          </a:p>
          <a:p>
            <a:pPr marL="412750" indent="-285750">
              <a:spcBef>
                <a:spcPts val="0"/>
              </a:spcBef>
              <a:buClr>
                <a:schemeClr val="dk1"/>
              </a:buClr>
              <a:buSzPts val="1600"/>
              <a:buFontTx/>
              <a:buChar char="-"/>
            </a:pPr>
            <a:endParaRPr lang="en-US" sz="2800" b="0" dirty="0" smtClean="0">
              <a:latin typeface="Times New Roman" panose="02020603050405020304" pitchFamily="18" charset="0"/>
              <a:ea typeface="Arial"/>
              <a:cs typeface="Times New Roman" panose="02020603050405020304" pitchFamily="18" charset="0"/>
              <a:sym typeface="Arial"/>
            </a:endParaRPr>
          </a:p>
          <a:p>
            <a:pPr marL="412750" indent="-285750">
              <a:spcBef>
                <a:spcPts val="0"/>
              </a:spcBef>
              <a:buClr>
                <a:schemeClr val="dk1"/>
              </a:buClr>
              <a:buSzPts val="1600"/>
              <a:buFontTx/>
              <a:buChar char="-"/>
            </a:pPr>
            <a:r>
              <a:rPr lang="en-US" sz="2800" b="0" dirty="0" smtClean="0">
                <a:latin typeface="Times New Roman" panose="02020603050405020304" pitchFamily="18" charset="0"/>
                <a:ea typeface="Arial"/>
                <a:cs typeface="Times New Roman" panose="02020603050405020304" pitchFamily="18" charset="0"/>
                <a:sym typeface="Arial"/>
              </a:rPr>
              <a:t>The following was agreed:</a:t>
            </a:r>
          </a:p>
          <a:p>
            <a:pPr marL="127000" indent="0">
              <a:spcBef>
                <a:spcPts val="0"/>
              </a:spcBef>
              <a:buClr>
                <a:schemeClr val="dk1"/>
              </a:buClr>
              <a:buSzPts val="1600"/>
            </a:pPr>
            <a:r>
              <a:rPr lang="en-US" sz="2800" i="1" dirty="0" smtClean="0"/>
              <a:t>“</a:t>
            </a:r>
            <a:r>
              <a:rPr lang="en-US" sz="2800" i="1" dirty="0" smtClean="0"/>
              <a:t>Rather </a:t>
            </a:r>
            <a:r>
              <a:rPr lang="en-US" sz="2800" i="1" dirty="0"/>
              <a:t>than providing a formal feedback to 3GPP RAN4 as proposed in document BRAN(19)000033, the meeting agreed that more discussions are needed in TC BRAN and no formal feedback should be given at this moment. It was agreed that the chairman will only write an email (not LS) saying that TC BRAN will continue discussion and communicate their outcome to 3GPP when </a:t>
            </a:r>
            <a:r>
              <a:rPr lang="en-US" sz="2800" i="1" dirty="0" smtClean="0"/>
              <a:t>available”.</a:t>
            </a:r>
            <a:endParaRPr lang="en-GB" sz="2800" dirty="0"/>
          </a:p>
          <a:p>
            <a:pPr marL="127000" indent="0">
              <a:spcBef>
                <a:spcPts val="0"/>
              </a:spcBef>
              <a:buClr>
                <a:schemeClr val="dk1"/>
              </a:buClr>
              <a:buSzPts val="1600"/>
            </a:pPr>
            <a:endParaRPr lang="en-US" sz="2800" dirty="0" smtClean="0">
              <a:sym typeface="Arial"/>
            </a:endParaRPr>
          </a:p>
          <a:p>
            <a:pPr marL="127000" indent="0">
              <a:spcBef>
                <a:spcPts val="0"/>
              </a:spcBef>
              <a:buClr>
                <a:schemeClr val="dk1"/>
              </a:buClr>
              <a:buSzPts val="1600"/>
            </a:pPr>
            <a:r>
              <a:rPr lang="en-US" sz="2800" dirty="0" smtClean="0">
                <a:sym typeface="Arial"/>
              </a:rPr>
              <a:t>Note</a:t>
            </a:r>
            <a:r>
              <a:rPr lang="en-US" sz="2800" dirty="0">
                <a:sym typeface="Arial"/>
              </a:rPr>
              <a:t>: </a:t>
            </a:r>
            <a:r>
              <a:rPr lang="en-GB" sz="2800" dirty="0"/>
              <a:t>Minutes from the </a:t>
            </a:r>
            <a:r>
              <a:rPr lang="en-GB" sz="2800" dirty="0" err="1"/>
              <a:t>GotoMeeting</a:t>
            </a:r>
            <a:r>
              <a:rPr lang="en-GB" sz="2800" dirty="0"/>
              <a:t>  are included in BRAN(19)000035</a:t>
            </a:r>
          </a:p>
          <a:p>
            <a:pPr marL="127000" indent="0">
              <a:spcBef>
                <a:spcPts val="0"/>
              </a:spcBef>
              <a:buClr>
                <a:schemeClr val="dk1"/>
              </a:buClr>
              <a:buSzPts val="1600"/>
            </a:pPr>
            <a:endParaRPr lang="en-US" sz="2800" b="0" dirty="0" smtClean="0">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5489280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127000"/>
            <a:r>
              <a:rPr lang="en-US" sz="2800" dirty="0" smtClean="0">
                <a:latin typeface="Times New Roman" panose="02020603050405020304" pitchFamily="18" charset="0"/>
                <a:ea typeface="Arial"/>
                <a:cs typeface="Times New Roman" panose="02020603050405020304" pitchFamily="18" charset="0"/>
                <a:sym typeface="Arial"/>
              </a:rPr>
              <a:t>Next Steps – 99% OBW</a:t>
            </a:r>
            <a:endParaRPr lang="en-US" sz="2800" dirty="0">
              <a:latin typeface="Times New Roman" panose="02020603050405020304" pitchFamily="18" charset="0"/>
              <a:ea typeface="Arial"/>
              <a:cs typeface="Times New Roman" panose="02020603050405020304" pitchFamily="18" charset="0"/>
              <a:sym typeface="Arial"/>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2019</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1066800"/>
            <a:ext cx="11430000" cy="5410200"/>
          </a:xfrm>
          <a:prstGeom prst="rect">
            <a:avLst/>
          </a:prstGeom>
          <a:noFill/>
          <a:ln>
            <a:noFill/>
          </a:ln>
        </p:spPr>
        <p:txBody>
          <a:bodyPr spcFirstLastPara="1" wrap="square" lIns="92150" tIns="46075" rIns="92150" bIns="46075" anchor="t" anchorCtr="0">
            <a:noAutofit/>
          </a:bodyPr>
          <a:lstStyle/>
          <a:p>
            <a:pPr marL="412750" indent="-285750">
              <a:spcBef>
                <a:spcPts val="0"/>
              </a:spcBef>
              <a:buClr>
                <a:schemeClr val="dk1"/>
              </a:buClr>
              <a:buSzPts val="1600"/>
              <a:buFontTx/>
              <a:buChar char="-"/>
            </a:pPr>
            <a:r>
              <a:rPr lang="en-US" sz="2800" b="0" dirty="0" smtClean="0">
                <a:latin typeface="Times New Roman" panose="02020603050405020304" pitchFamily="18" charset="0"/>
                <a:ea typeface="Arial"/>
                <a:cs typeface="Times New Roman" panose="02020603050405020304" pitchFamily="18" charset="0"/>
                <a:sym typeface="Arial"/>
              </a:rPr>
              <a:t>Generally good feedback and support on the Broadcom proposal</a:t>
            </a:r>
          </a:p>
          <a:p>
            <a:pPr marL="412750" indent="-285750">
              <a:spcBef>
                <a:spcPts val="0"/>
              </a:spcBef>
              <a:buClr>
                <a:schemeClr val="dk1"/>
              </a:buClr>
              <a:buSzPts val="1600"/>
              <a:buFontTx/>
              <a:buChar char="-"/>
            </a:pPr>
            <a:r>
              <a:rPr lang="en-US" sz="2800" b="0" dirty="0" smtClean="0">
                <a:latin typeface="Times New Roman" panose="02020603050405020304" pitchFamily="18" charset="0"/>
                <a:ea typeface="Arial"/>
                <a:cs typeface="Times New Roman" panose="02020603050405020304" pitchFamily="18" charset="0"/>
                <a:sym typeface="Arial"/>
              </a:rPr>
              <a:t>One negative comment:</a:t>
            </a:r>
          </a:p>
          <a:p>
            <a:pPr marL="127000" indent="0">
              <a:spcBef>
                <a:spcPts val="0"/>
              </a:spcBef>
              <a:buClr>
                <a:schemeClr val="dk1"/>
              </a:buClr>
              <a:buSzPts val="1600"/>
            </a:pPr>
            <a:r>
              <a:rPr lang="en-GB" sz="2800" b="0" i="1" dirty="0" smtClean="0"/>
              <a:t>	Adoption </a:t>
            </a:r>
            <a:r>
              <a:rPr lang="en-GB" sz="2800" b="0" i="1" dirty="0"/>
              <a:t>of 99% criterion may still lead to interference</a:t>
            </a:r>
            <a:r>
              <a:rPr lang="en-GB" sz="2800" b="0" i="1" dirty="0" smtClean="0"/>
              <a:t>.</a:t>
            </a:r>
          </a:p>
          <a:p>
            <a:pPr marL="584200" indent="-457200">
              <a:spcBef>
                <a:spcPts val="0"/>
              </a:spcBef>
              <a:buClr>
                <a:schemeClr val="dk1"/>
              </a:buClr>
              <a:buSzPts val="1600"/>
              <a:buFontTx/>
              <a:buChar char="-"/>
            </a:pPr>
            <a:r>
              <a:rPr lang="en-US" sz="2800" b="0" dirty="0" smtClean="0">
                <a:latin typeface="Times New Roman" panose="02020603050405020304" pitchFamily="18" charset="0"/>
                <a:ea typeface="Arial"/>
                <a:cs typeface="Times New Roman" panose="02020603050405020304" pitchFamily="18" charset="0"/>
                <a:sym typeface="Arial"/>
              </a:rPr>
              <a:t>Additional validations in progress to further support the 99% OBW proposal.</a:t>
            </a:r>
          </a:p>
          <a:p>
            <a:pPr marL="584200" indent="-457200">
              <a:spcBef>
                <a:spcPts val="0"/>
              </a:spcBef>
              <a:buClr>
                <a:schemeClr val="dk1"/>
              </a:buClr>
              <a:buSzPts val="1600"/>
              <a:buFontTx/>
              <a:buChar char="-"/>
            </a:pPr>
            <a:r>
              <a:rPr lang="en-US" sz="2800" b="0" dirty="0" smtClean="0">
                <a:latin typeface="Times New Roman" panose="02020603050405020304" pitchFamily="18" charset="0"/>
                <a:ea typeface="Arial"/>
                <a:cs typeface="Times New Roman" panose="02020603050405020304" pitchFamily="18" charset="0"/>
                <a:sym typeface="Arial"/>
              </a:rPr>
              <a:t>99% OBW is sufficient to protect radar in punctured channels in DFS bands for FCC.</a:t>
            </a:r>
          </a:p>
          <a:p>
            <a:pPr marL="584200" indent="-457200">
              <a:spcBef>
                <a:spcPts val="0"/>
              </a:spcBef>
              <a:buClr>
                <a:schemeClr val="dk1"/>
              </a:buClr>
              <a:buSzPts val="1600"/>
              <a:buFontTx/>
              <a:buChar char="-"/>
            </a:pPr>
            <a:r>
              <a:rPr lang="en-US" sz="2800" b="0" dirty="0" smtClean="0">
                <a:latin typeface="Times New Roman" panose="02020603050405020304" pitchFamily="18" charset="0"/>
                <a:ea typeface="Arial"/>
                <a:cs typeface="Times New Roman" panose="02020603050405020304" pitchFamily="18" charset="0"/>
                <a:sym typeface="Arial"/>
              </a:rPr>
              <a:t>Equivalent to -20dBr in IEEE standard. </a:t>
            </a:r>
          </a:p>
          <a:p>
            <a:pPr marL="584200" indent="-457200">
              <a:spcBef>
                <a:spcPts val="0"/>
              </a:spcBef>
              <a:buClr>
                <a:schemeClr val="dk1"/>
              </a:buClr>
              <a:buSzPts val="1600"/>
              <a:buFontTx/>
              <a:buChar char="-"/>
            </a:pPr>
            <a:r>
              <a:rPr lang="en-US" sz="2800" b="0" dirty="0" smtClean="0">
                <a:latin typeface="Times New Roman" panose="02020603050405020304" pitchFamily="18" charset="0"/>
                <a:ea typeface="Arial"/>
                <a:cs typeface="Times New Roman" panose="02020603050405020304" pitchFamily="18" charset="0"/>
                <a:sym typeface="Arial"/>
              </a:rPr>
              <a:t>Straw polls??</a:t>
            </a:r>
          </a:p>
          <a:p>
            <a:pPr marL="584200" indent="-457200">
              <a:spcBef>
                <a:spcPts val="0"/>
              </a:spcBef>
              <a:buClr>
                <a:schemeClr val="dk1"/>
              </a:buClr>
              <a:buSzPts val="1600"/>
              <a:buFontTx/>
              <a:buChar char="-"/>
            </a:pPr>
            <a:r>
              <a:rPr lang="en-US" sz="2800" b="0" dirty="0" smtClean="0">
                <a:latin typeface="Times New Roman" panose="02020603050405020304" pitchFamily="18" charset="0"/>
                <a:ea typeface="Arial"/>
                <a:cs typeface="Times New Roman" panose="02020603050405020304" pitchFamily="18" charset="0"/>
                <a:sym typeface="Arial"/>
              </a:rPr>
              <a:t>LS to BRAN</a:t>
            </a:r>
            <a:r>
              <a:rPr lang="en-US" sz="2800" b="0" dirty="0" smtClean="0">
                <a:latin typeface="Times New Roman" panose="02020603050405020304" pitchFamily="18" charset="0"/>
                <a:ea typeface="Arial"/>
                <a:cs typeface="Times New Roman" panose="02020603050405020304" pitchFamily="18" charset="0"/>
                <a:sym typeface="Arial"/>
              </a:rPr>
              <a:t>??</a:t>
            </a:r>
          </a:p>
          <a:p>
            <a:pPr marL="584200" indent="-457200">
              <a:spcBef>
                <a:spcPts val="0"/>
              </a:spcBef>
              <a:buClr>
                <a:schemeClr val="dk1"/>
              </a:buClr>
              <a:buSzPts val="1600"/>
              <a:buFontTx/>
              <a:buChar char="-"/>
            </a:pPr>
            <a:r>
              <a:rPr lang="en-US" sz="2800" b="0" dirty="0" smtClean="0">
                <a:latin typeface="Times New Roman" panose="02020603050405020304" pitchFamily="18" charset="0"/>
                <a:ea typeface="Arial"/>
                <a:cs typeface="Times New Roman" panose="02020603050405020304" pitchFamily="18" charset="0"/>
                <a:sym typeface="Arial"/>
              </a:rPr>
              <a:t>Further discussion at BRAN103, 7-10 Oct, 2019</a:t>
            </a:r>
            <a:endParaRPr lang="en-US" sz="2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ts val="1600"/>
              <a:buFontTx/>
              <a:buChar char="-"/>
            </a:pPr>
            <a:endParaRPr lang="en-US" sz="2800" b="0" dirty="0" smtClean="0">
              <a:latin typeface="Times New Roman" panose="02020603050405020304" pitchFamily="18" charset="0"/>
              <a:ea typeface="Arial"/>
              <a:cs typeface="Times New Roman" panose="02020603050405020304" pitchFamily="18" charset="0"/>
              <a:sym typeface="Arial"/>
            </a:endParaRPr>
          </a:p>
        </p:txBody>
      </p:sp>
    </p:spTree>
    <p:extLst>
      <p:ext uri="{BB962C8B-B14F-4D97-AF65-F5344CB8AC3E}">
        <p14:creationId xmlns:p14="http://schemas.microsoft.com/office/powerpoint/2010/main" val="40455461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9584</TotalTime>
  <Words>390</Words>
  <Application>Microsoft Office PowerPoint</Application>
  <PresentationFormat>Custom</PresentationFormat>
  <Paragraphs>84</Paragraphs>
  <Slides>7</Slides>
  <Notes>7</Notes>
  <HiddenSlides>0</HiddenSlides>
  <MMClips>0</MMClips>
  <ScaleCrop>false</ScaleCrop>
  <HeadingPairs>
    <vt:vector size="4" baseType="variant">
      <vt:variant>
        <vt:lpstr>Theme</vt:lpstr>
      </vt:variant>
      <vt:variant>
        <vt:i4>5</vt:i4>
      </vt:variant>
      <vt:variant>
        <vt:lpstr>Slide Titles</vt:lpstr>
      </vt:variant>
      <vt:variant>
        <vt:i4>7</vt:i4>
      </vt:variant>
    </vt:vector>
  </HeadingPairs>
  <TitlesOfParts>
    <vt:vector size="12" baseType="lpstr">
      <vt:lpstr>Office Theme</vt:lpstr>
      <vt:lpstr>Custom Design</vt:lpstr>
      <vt:lpstr>1_Custom Design</vt:lpstr>
      <vt:lpstr>2_Custom Design</vt:lpstr>
      <vt:lpstr>3_Custom Design</vt:lpstr>
      <vt:lpstr>EN 301 893 Spectrum Mask Interpretations</vt:lpstr>
      <vt:lpstr>Abstract</vt:lpstr>
      <vt:lpstr>Questions</vt:lpstr>
      <vt:lpstr>GoTo Meeting Contributions – Proposed response to LS </vt:lpstr>
      <vt:lpstr>GoTo Meeting Contributions – Proposal to update standard  </vt:lpstr>
      <vt:lpstr>GoTo Meeting Outcome</vt:lpstr>
      <vt:lpstr>Next Steps – 99% OBW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RAN1 status on LAA and NR-Unlicensed</dc:title>
  <dc:creator>Shubhodeep Adhikari</dc:creator>
  <cp:lastModifiedBy>David Boldy</cp:lastModifiedBy>
  <cp:revision>289</cp:revision>
  <dcterms:modified xsi:type="dcterms:W3CDTF">2019-09-18T03:53:21Z</dcterms:modified>
</cp:coreProperties>
</file>