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2" r:id="rId3"/>
    <p:sldId id="388" r:id="rId4"/>
    <p:sldId id="389" r:id="rId5"/>
    <p:sldId id="391" r:id="rId6"/>
    <p:sldId id="395" r:id="rId7"/>
    <p:sldId id="393" r:id="rId8"/>
    <p:sldId id="396" r:id="rId9"/>
    <p:sldId id="397" r:id="rId10"/>
    <p:sldId id="399" r:id="rId11"/>
    <p:sldId id="394" r:id="rId12"/>
    <p:sldId id="398" r:id="rId13"/>
    <p:sldId id="380" r:id="rId14"/>
    <p:sldId id="385" r:id="rId15"/>
    <p:sldId id="386" r:id="rId16"/>
    <p:sldId id="387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17" autoAdjust="0"/>
    <p:restoredTop sz="96723" autoAdjust="0"/>
  </p:normalViewPr>
  <p:slideViewPr>
    <p:cSldViewPr>
      <p:cViewPr varScale="1">
        <p:scale>
          <a:sx n="122" d="100"/>
          <a:sy n="122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4735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01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i="1" dirty="0" smtClean="0"/>
              <a:t>or</a:t>
            </a:r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recirc</a:t>
            </a:r>
            <a:r>
              <a:rPr lang="en-GB" dirty="0" smtClean="0"/>
              <a:t> ballot that overlaps with n other ballots for d days shall be extended by d*(1-(1/n)) days relative to its nominal duration</a:t>
            </a:r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802.11-09/0840r0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Bagby, Calypso Ventures,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3A7FECFB-0B9F-42CC-9CB1-ECDE5E0B8DC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620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247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755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85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679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42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98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Mark RISON (Samsung)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Mark RISON (Samsung)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Mark RISON (Samsung)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 smtClean="0"/>
              <a:t>September </a:t>
            </a:r>
            <a:r>
              <a:rPr lang="en-US" altLang="en-US" sz="1800" b="1" dirty="0"/>
              <a:t>2019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5386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Proposal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802.11-19/1671r0</a:t>
            </a:r>
            <a:endParaRPr lang="en-US" altLang="en-US" sz="1800" b="1" dirty="0"/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6263881" y="6476484"/>
            <a:ext cx="233878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 smtClean="0"/>
              <a:t>Mark RISON (Samsung) et al.</a:t>
            </a:r>
            <a:endParaRPr lang="en-US" altLang="en-US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Further discussion </a:t>
            </a:r>
            <a:r>
              <a:rPr lang="en-US" altLang="en-US" sz="2800" dirty="0"/>
              <a:t>of WG self-imposed </a:t>
            </a:r>
            <a:r>
              <a:rPr lang="en-US" altLang="en-US" sz="2800" dirty="0" smtClean="0"/>
              <a:t>policy</a:t>
            </a:r>
            <a:br>
              <a:rPr lang="en-US" altLang="en-US" sz="2800" dirty="0" smtClean="0"/>
            </a:br>
            <a:r>
              <a:rPr lang="en-US" altLang="en-US" sz="2800" dirty="0" smtClean="0"/>
              <a:t>to </a:t>
            </a:r>
            <a:r>
              <a:rPr lang="en-US" altLang="en-US" sz="2800" dirty="0"/>
              <a:t>limit simultaneous letter ballots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2019-09-18</a:t>
            </a:r>
            <a:endParaRPr lang="en-US" altLang="en-US" sz="2000" b="0" dirty="0"/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512008"/>
              </p:ext>
            </p:extLst>
          </p:nvPr>
        </p:nvGraphicFramePr>
        <p:xfrm>
          <a:off x="530225" y="2825750"/>
          <a:ext cx="8004175" cy="3359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0" name="Document" r:id="rId4" imgW="8336766" imgH="3502414" progId="Word.Document.8">
                  <p:embed/>
                </p:oleObj>
              </mc:Choice>
              <mc:Fallback>
                <p:oleObj name="Document" r:id="rId4" imgW="8336766" imgH="350241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825750"/>
                        <a:ext cx="8004175" cy="3359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Straw poll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GB" altLang="en-US" dirty="0"/>
              <a:t>Do you agree that </a:t>
            </a:r>
            <a:r>
              <a:rPr lang="en-GB" altLang="en-US" dirty="0" smtClean="0"/>
              <a:t>having too </a:t>
            </a:r>
            <a:r>
              <a:rPr lang="en-GB" altLang="en-US" dirty="0"/>
              <a:t>many overlapping ballots defeats the goals on </a:t>
            </a:r>
            <a:r>
              <a:rPr lang="en-GB" altLang="en-US" dirty="0" smtClean="0"/>
              <a:t>slide </a:t>
            </a:r>
            <a:r>
              <a:rPr lang="en-GB" altLang="en-US" dirty="0"/>
              <a:t>6? </a:t>
            </a:r>
            <a:endParaRPr lang="en-US" altLang="en-US" dirty="0" smtClean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Yes:		No:		Abstain:	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9802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Straw poll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Would </a:t>
            </a:r>
            <a:r>
              <a:rPr lang="en-US" altLang="en-US" dirty="0"/>
              <a:t>you </a:t>
            </a:r>
            <a:r>
              <a:rPr lang="en-US" altLang="en-US" dirty="0" smtClean="0"/>
              <a:t>support a </a:t>
            </a:r>
            <a:r>
              <a:rPr lang="en-US" altLang="en-US" dirty="0"/>
              <a:t>policy (captured in the 802.11 Operations Manual) </a:t>
            </a:r>
            <a:r>
              <a:rPr lang="en-US" altLang="en-US" dirty="0" smtClean="0"/>
              <a:t>along the lines shown on slide </a:t>
            </a:r>
            <a:r>
              <a:rPr lang="en-US" altLang="en-US" dirty="0" smtClean="0"/>
              <a:t>7?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Yes:		No:		Abstain:	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8128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Backup – old slides (</a:t>
            </a:r>
            <a:r>
              <a:rPr lang="en-US" altLang="en-US" dirty="0"/>
              <a:t>19/0484)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Mark Hamilton, Polycom,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C3C733E5-256C-43C9-90B7-08C86BDACB9B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055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Between the January and March 2019 sessions, 802.11 WG held 4 letter ballots, and there were points in time where all 4 ballots were open simultaneously.  All 4 ballots closed within &lt; 2 week period.</a:t>
            </a:r>
          </a:p>
          <a:p>
            <a:pPr eaLnBrk="1" hangingPunct="1"/>
            <a:r>
              <a:rPr lang="en-US" altLang="en-US" dirty="0"/>
              <a:t>From “hallway discussions” it seems there is a lot of grumbling and concern about how this experience worked out for voting members.</a:t>
            </a:r>
          </a:p>
          <a:p>
            <a:pPr eaLnBrk="1" hangingPunct="1"/>
            <a:r>
              <a:rPr lang="en-US" altLang="en-US" dirty="0"/>
              <a:t>Some of this is </a:t>
            </a:r>
            <a:r>
              <a:rPr lang="en-US" altLang="en-US" u="sng" dirty="0"/>
              <a:t>just</a:t>
            </a:r>
            <a:r>
              <a:rPr lang="en-US" altLang="en-US" dirty="0"/>
              <a:t> grumbling.  We all are busy, and found having to do our usual workload, plus the work of 4 simultaneous letter ballots was a challenge and potentially an overload.</a:t>
            </a:r>
          </a:p>
          <a:p>
            <a:pPr eaLnBrk="1" hangingPunct="1"/>
            <a:r>
              <a:rPr lang="en-US" altLang="en-US" dirty="0"/>
              <a:t>But…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10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Worse than just grumbling, a number of comments have been of the forms:</a:t>
            </a:r>
          </a:p>
          <a:p>
            <a:pPr lvl="1" eaLnBrk="1" hangingPunct="1"/>
            <a:r>
              <a:rPr lang="en-US" altLang="en-US" dirty="0"/>
              <a:t>I didn’t have time, so I just voted Yes.</a:t>
            </a:r>
          </a:p>
          <a:p>
            <a:pPr lvl="1" eaLnBrk="1" hangingPunct="1"/>
            <a:r>
              <a:rPr lang="en-US" altLang="en-US" dirty="0"/>
              <a:t>I didn’t have time, so I only read a (small) part of the draft and commented on what I could.</a:t>
            </a:r>
          </a:p>
          <a:p>
            <a:pPr lvl="1" eaLnBrk="1" hangingPunct="1"/>
            <a:r>
              <a:rPr lang="en-US" altLang="en-US" dirty="0"/>
              <a:t>…</a:t>
            </a:r>
          </a:p>
          <a:p>
            <a:pPr lvl="1" eaLnBrk="1" hangingPunct="1"/>
            <a:r>
              <a:rPr lang="en-US" altLang="en-US" dirty="0"/>
              <a:t>I don’t feel I did a good job reviewing all these drafts.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 my extremely unscientific poll, I did </a:t>
            </a:r>
            <a:r>
              <a:rPr lang="en-US" altLang="en-US" u="sng" dirty="0"/>
              <a:t>not get a single response</a:t>
            </a:r>
            <a:r>
              <a:rPr lang="en-US" altLang="en-US" dirty="0"/>
              <a:t> like, “I had enough time, and I responded to all 4 polls with the same thoroughness I normally do on WG ballots.”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6422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Considerations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We all feel responsible for doing a good job reviewing drafts and providing productive and complete comments.</a:t>
            </a:r>
          </a:p>
          <a:p>
            <a:pPr eaLnBrk="1" hangingPunct="1"/>
            <a:r>
              <a:rPr lang="en-US" altLang="en-US" dirty="0"/>
              <a:t>The value and purpose of Working Group letter ballots is in getting such review and commentary from the membership.</a:t>
            </a:r>
          </a:p>
          <a:p>
            <a:pPr eaLnBrk="1" hangingPunct="1"/>
            <a:r>
              <a:rPr lang="en-US" altLang="en-US" dirty="0"/>
              <a:t>Are we really helping ourselves get our work done (and done well) by scheduling letter ballots with this level of overlap, I assume in the hope that we achieve some imagined schedule to complete the projects?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3807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Straw poll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Would you support discussion of a policy (captured in the 802.11 Operations Manual) that somehow limits the number of letter ballots in a time period?</a:t>
            </a:r>
          </a:p>
          <a:p>
            <a:pPr eaLnBrk="1" hangingPunct="1"/>
            <a:r>
              <a:rPr lang="en-US" altLang="en-US" dirty="0"/>
              <a:t>Note that this could be structured by a simple limit on the number of ballots between sessions, or a limit of simultaneous open ballots (so multiple ack-to-back recirculation ballots could happen between sessions), or perhaps other approaches.  We would start by brainstorming productive and practical options.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Yes:		No:		Abstain:	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69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This is a presentation </a:t>
            </a:r>
            <a:r>
              <a:rPr lang="en-US" altLang="en-US" dirty="0" smtClean="0"/>
              <a:t>to discuss the 802.11 ballot process</a:t>
            </a:r>
            <a:r>
              <a:rPr lang="en-US" altLang="en-US" dirty="0" smtClean="0"/>
              <a:t>, </a:t>
            </a:r>
            <a:r>
              <a:rPr lang="en-US" altLang="en-US" dirty="0" smtClean="0"/>
              <a:t>given </a:t>
            </a:r>
            <a:r>
              <a:rPr lang="en-US" altLang="en-US" dirty="0"/>
              <a:t>the </a:t>
            </a:r>
            <a:r>
              <a:rPr lang="en-US" altLang="en-US" dirty="0" smtClean="0"/>
              <a:t>imminent </a:t>
            </a:r>
            <a:r>
              <a:rPr lang="en-US" altLang="en-US" dirty="0"/>
              <a:t>occurrence of </a:t>
            </a:r>
            <a:r>
              <a:rPr lang="en-US" altLang="en-US" dirty="0" smtClean="0"/>
              <a:t>3 to 5 </a:t>
            </a:r>
            <a:r>
              <a:rPr lang="en-US" altLang="en-US" dirty="0"/>
              <a:t>simultaneous WG letter </a:t>
            </a:r>
            <a:r>
              <a:rPr lang="en-US" altLang="en-US" dirty="0" smtClean="0"/>
              <a:t>ballots (md, ax, ay, </a:t>
            </a:r>
            <a:r>
              <a:rPr lang="en-US" altLang="en-US" dirty="0" err="1" smtClean="0"/>
              <a:t>az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ba</a:t>
            </a:r>
            <a:r>
              <a:rPr lang="en-US" altLang="en-US" dirty="0" smtClean="0"/>
              <a:t>)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 smtClean="0"/>
              <a:t>Follow-up to 19/0484, presented at the March F2F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purpose of letter ballots?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improve the quality of the specification</a:t>
            </a:r>
          </a:p>
          <a:p>
            <a:pPr lvl="1"/>
            <a:r>
              <a:rPr lang="en-GB" dirty="0" smtClean="0"/>
              <a:t>In turn, this improves the quality of implementations</a:t>
            </a:r>
          </a:p>
          <a:p>
            <a:pPr lvl="2"/>
            <a:r>
              <a:rPr lang="en-GB" dirty="0" smtClean="0"/>
              <a:t>Fewer mistakes/ambiguities in the spec</a:t>
            </a:r>
          </a:p>
          <a:p>
            <a:pPr lvl="2"/>
            <a:r>
              <a:rPr lang="en-GB" dirty="0" smtClean="0"/>
              <a:t>Fewer interop issues in the field</a:t>
            </a:r>
          </a:p>
          <a:p>
            <a:r>
              <a:rPr lang="en-GB" dirty="0" smtClean="0"/>
              <a:t>Trying to </a:t>
            </a:r>
            <a:r>
              <a:rPr lang="en-GB" dirty="0" smtClean="0"/>
              <a:t>go too fast just ends </a:t>
            </a:r>
            <a:r>
              <a:rPr lang="en-GB" dirty="0" smtClean="0"/>
              <a:t>up </a:t>
            </a:r>
            <a:r>
              <a:rPr lang="en-GB" dirty="0"/>
              <a:t>reducing the quality of the work, which </a:t>
            </a:r>
            <a:r>
              <a:rPr lang="en-GB" dirty="0" smtClean="0"/>
              <a:t>actually slows </a:t>
            </a:r>
            <a:r>
              <a:rPr lang="en-GB" dirty="0"/>
              <a:t>the </a:t>
            </a:r>
            <a:r>
              <a:rPr lang="en-GB" dirty="0" smtClean="0"/>
              <a:t>process down</a:t>
            </a:r>
            <a:endParaRPr lang="en-GB" dirty="0"/>
          </a:p>
          <a:p>
            <a:pPr lvl="1"/>
            <a:r>
              <a:rPr lang="en-GB" dirty="0" smtClean="0"/>
              <a:t>More </a:t>
            </a:r>
            <a:r>
              <a:rPr lang="en-GB" dirty="0" smtClean="0"/>
              <a:t>ballots to fix problems </a:t>
            </a:r>
            <a:r>
              <a:rPr lang="en-GB" dirty="0" smtClean="0"/>
              <a:t>that were or should have been </a:t>
            </a:r>
            <a:r>
              <a:rPr lang="en-GB" dirty="0" smtClean="0"/>
              <a:t>previously identified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294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happens if there are multiple concurrent ballots?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Reduced </a:t>
            </a:r>
            <a:r>
              <a:rPr lang="en-GB" dirty="0" smtClean="0"/>
              <a:t>time to review </a:t>
            </a:r>
            <a:r>
              <a:rPr lang="en-GB" dirty="0" smtClean="0"/>
              <a:t>each draft</a:t>
            </a:r>
            <a:endParaRPr lang="en-GB" dirty="0" smtClean="0"/>
          </a:p>
          <a:p>
            <a:pPr lvl="1"/>
            <a:r>
              <a:rPr lang="en-US" dirty="0" smtClean="0"/>
              <a:t>Voting </a:t>
            </a:r>
            <a:r>
              <a:rPr lang="en-US" dirty="0" smtClean="0"/>
              <a:t>members </a:t>
            </a:r>
            <a:r>
              <a:rPr lang="en-US" dirty="0"/>
              <a:t>typically </a:t>
            </a:r>
            <a:r>
              <a:rPr lang="en-US" dirty="0" smtClean="0"/>
              <a:t>have </a:t>
            </a:r>
            <a:r>
              <a:rPr lang="en-US" dirty="0"/>
              <a:t>other responsibilities than review, both within the WG and outside (e.g. their employer</a:t>
            </a:r>
            <a:r>
              <a:rPr lang="en-US" dirty="0" smtClean="0"/>
              <a:t>)</a:t>
            </a:r>
            <a:endParaRPr lang="en-GB" dirty="0" smtClean="0"/>
          </a:p>
          <a:p>
            <a:r>
              <a:rPr lang="en-GB" dirty="0" smtClean="0"/>
              <a:t>Time pressure causes </a:t>
            </a:r>
            <a:r>
              <a:rPr lang="en-GB" dirty="0" smtClean="0"/>
              <a:t>less careful review</a:t>
            </a:r>
          </a:p>
          <a:p>
            <a:pPr lvl="1"/>
            <a:r>
              <a:rPr lang="en-GB" dirty="0" smtClean="0"/>
              <a:t>Worst case: “I don’t have the time to review this, but if I say lack of time I risk losing voting rights, so I’ll just approve”</a:t>
            </a:r>
          </a:p>
          <a:p>
            <a:pPr lvl="1"/>
            <a:r>
              <a:rPr lang="en-GB" dirty="0" smtClean="0"/>
              <a:t>False indication of level of informed approval</a:t>
            </a:r>
          </a:p>
          <a:p>
            <a:r>
              <a:rPr lang="en-GB" dirty="0" smtClean="0"/>
              <a:t>Results in </a:t>
            </a:r>
            <a:r>
              <a:rPr lang="en-GB" dirty="0" smtClean="0"/>
              <a:t>lower spec quality and lower implementation quality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FA0271B8-AD49-43D9-840E-60973D55453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41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basic types </a:t>
            </a:r>
            <a:r>
              <a:rPr lang="en-GB" dirty="0" smtClean="0"/>
              <a:t>of LB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</a:t>
            </a:r>
          </a:p>
          <a:p>
            <a:pPr lvl="1"/>
            <a:r>
              <a:rPr lang="en-GB" dirty="0" smtClean="0"/>
              <a:t>Draft n</a:t>
            </a:r>
            <a:r>
              <a:rPr lang="en-GB" dirty="0" smtClean="0"/>
              <a:t>eeds </a:t>
            </a:r>
            <a:r>
              <a:rPr lang="en-GB" dirty="0" smtClean="0"/>
              <a:t>very detailed </a:t>
            </a:r>
            <a:r>
              <a:rPr lang="en-GB" dirty="0" smtClean="0"/>
              <a:t>review and study to understand</a:t>
            </a:r>
            <a:endParaRPr lang="en-GB" dirty="0" smtClean="0"/>
          </a:p>
          <a:p>
            <a:r>
              <a:rPr lang="en-GB" dirty="0" err="1" smtClean="0"/>
              <a:t>Recirc</a:t>
            </a:r>
            <a:endParaRPr lang="en-GB" dirty="0" smtClean="0"/>
          </a:p>
          <a:p>
            <a:pPr lvl="1"/>
            <a:r>
              <a:rPr lang="en-GB" dirty="0" smtClean="0"/>
              <a:t>Drafts n</a:t>
            </a:r>
            <a:r>
              <a:rPr lang="en-GB" dirty="0" smtClean="0"/>
              <a:t>eed </a:t>
            </a:r>
            <a:r>
              <a:rPr lang="en-GB" dirty="0" smtClean="0"/>
              <a:t>progressively less review in subsequent </a:t>
            </a:r>
            <a:r>
              <a:rPr lang="en-GB" dirty="0" smtClean="0"/>
              <a:t>LBs</a:t>
            </a:r>
          </a:p>
          <a:p>
            <a:pPr lvl="2"/>
            <a:r>
              <a:rPr lang="en-GB" dirty="0" smtClean="0"/>
              <a:t>(Assuming </a:t>
            </a:r>
            <a:r>
              <a:rPr lang="en-GB" dirty="0"/>
              <a:t>the specification is maturing with subsequent </a:t>
            </a:r>
            <a:r>
              <a:rPr lang="en-GB" dirty="0" smtClean="0"/>
              <a:t>ballots!)</a:t>
            </a:r>
            <a:endParaRPr lang="en-GB" dirty="0" smtClean="0"/>
          </a:p>
          <a:p>
            <a:pPr lvl="1"/>
            <a:r>
              <a:rPr lang="en-GB" dirty="0" smtClean="0"/>
              <a:t>E.g</a:t>
            </a:r>
            <a:r>
              <a:rPr lang="en-GB" dirty="0" smtClean="0"/>
              <a:t>. 11ax and 11md </a:t>
            </a:r>
            <a:r>
              <a:rPr lang="en-GB" dirty="0" smtClean="0"/>
              <a:t>will be in their 2</a:t>
            </a:r>
            <a:r>
              <a:rPr lang="en-GB" baseline="30000" dirty="0" smtClean="0"/>
              <a:t>nd</a:t>
            </a:r>
            <a:r>
              <a:rPr lang="en-GB" dirty="0" smtClean="0"/>
              <a:t> </a:t>
            </a:r>
            <a:r>
              <a:rPr lang="en-GB" dirty="0" err="1" smtClean="0"/>
              <a:t>recirc</a:t>
            </a:r>
            <a:r>
              <a:rPr lang="en-GB" dirty="0" smtClean="0"/>
              <a:t> ballot</a:t>
            </a:r>
            <a:endParaRPr lang="en-GB" dirty="0" smtClean="0"/>
          </a:p>
          <a:p>
            <a:r>
              <a:rPr lang="en-GB" dirty="0" err="1" smtClean="0"/>
              <a:t>Recirc</a:t>
            </a:r>
            <a:r>
              <a:rPr lang="en-GB" dirty="0" smtClean="0"/>
              <a:t> </a:t>
            </a:r>
            <a:r>
              <a:rPr lang="en-GB" dirty="0" smtClean="0"/>
              <a:t>“ready </a:t>
            </a:r>
            <a:r>
              <a:rPr lang="en-GB" dirty="0" smtClean="0"/>
              <a:t>for SB”</a:t>
            </a:r>
          </a:p>
          <a:p>
            <a:pPr lvl="1"/>
            <a:r>
              <a:rPr lang="en-GB" dirty="0" smtClean="0"/>
              <a:t>Draft should </a:t>
            </a:r>
            <a:r>
              <a:rPr lang="en-GB" dirty="0" smtClean="0"/>
              <a:t>not need much review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881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Best practices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Allow members adequate time to review drafts</a:t>
            </a:r>
          </a:p>
          <a:p>
            <a:pPr lvl="1"/>
            <a:r>
              <a:rPr lang="en-GB" dirty="0"/>
              <a:t>Ensure members have time to review drafts and meet other obligations (considering types of ballots)</a:t>
            </a:r>
          </a:p>
          <a:p>
            <a:pPr lvl="1"/>
            <a:r>
              <a:rPr lang="en-GB" dirty="0"/>
              <a:t>Eliminate overlap of ballots</a:t>
            </a:r>
          </a:p>
          <a:p>
            <a:pPr lvl="1"/>
            <a:r>
              <a:rPr lang="en-GB" dirty="0"/>
              <a:t>Allow adequate ballot duration</a:t>
            </a:r>
          </a:p>
          <a:p>
            <a:r>
              <a:rPr lang="en-GB" dirty="0"/>
              <a:t>Encourage members to review drafts</a:t>
            </a:r>
          </a:p>
          <a:p>
            <a:pPr lvl="1"/>
            <a:r>
              <a:rPr lang="en-GB" dirty="0"/>
              <a:t>Members should review/comment on areas of the draft where they have technical knowledge</a:t>
            </a:r>
          </a:p>
          <a:p>
            <a:pPr lvl="1"/>
            <a:r>
              <a:rPr lang="en-GB" dirty="0"/>
              <a:t>Members should feel it is their duty to provide review</a:t>
            </a:r>
          </a:p>
          <a:p>
            <a:pPr lvl="1"/>
            <a:r>
              <a:rPr lang="en-GB" dirty="0"/>
              <a:t>A </a:t>
            </a:r>
            <a:r>
              <a:rPr lang="en-GB" dirty="0" smtClean="0"/>
              <a:t>high-quality </a:t>
            </a:r>
            <a:r>
              <a:rPr lang="en-GB" dirty="0"/>
              <a:t>specification is everyone’s responsibility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6310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</a:t>
            </a:r>
            <a:r>
              <a:rPr lang="en-GB" dirty="0" smtClean="0"/>
              <a:t>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LBs </a:t>
            </a:r>
            <a:r>
              <a:rPr lang="en-GB" dirty="0"/>
              <a:t>shall not occupy more than 50% of the time between 802.11 </a:t>
            </a:r>
            <a:r>
              <a:rPr lang="en-GB" dirty="0" smtClean="0"/>
              <a:t>meetings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An initial LB shall not be scheduled to have any overlap with any other LB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 </a:t>
            </a:r>
            <a:r>
              <a:rPr lang="en-GB" dirty="0" err="1" smtClean="0"/>
              <a:t>recirc</a:t>
            </a:r>
            <a:r>
              <a:rPr lang="en-GB" dirty="0" smtClean="0"/>
              <a:t> LB that is not “ready for SB</a:t>
            </a:r>
            <a:r>
              <a:rPr lang="en-GB" dirty="0" smtClean="0"/>
              <a:t>” shall </a:t>
            </a:r>
            <a:r>
              <a:rPr lang="en-GB" dirty="0"/>
              <a:t>not be scheduled </a:t>
            </a:r>
            <a:r>
              <a:rPr lang="en-GB" dirty="0" smtClean="0"/>
              <a:t>if it overlaps with another not “ready for SB” ballot for more than 1/3 of the ballot duration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2180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Straw poll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Do you agree that review of ballots is a critical voting member function and is a member responsibility?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Yes:		No:		Abstain:	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4685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Straw poll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Do you </a:t>
            </a:r>
            <a:r>
              <a:rPr lang="en-US" altLang="en-US" dirty="0" smtClean="0"/>
              <a:t>agree</a:t>
            </a:r>
            <a:r>
              <a:rPr lang="en-US" altLang="en-US" dirty="0" smtClean="0"/>
              <a:t> that the </a:t>
            </a:r>
            <a:r>
              <a:rPr lang="en-US" altLang="en-US" dirty="0"/>
              <a:t>WG </a:t>
            </a:r>
            <a:r>
              <a:rPr lang="en-US" altLang="en-US" dirty="0" smtClean="0"/>
              <a:t>shoul</a:t>
            </a:r>
            <a:r>
              <a:rPr lang="en-US" altLang="en-US" dirty="0" smtClean="0"/>
              <a:t>d </a:t>
            </a:r>
            <a:r>
              <a:rPr lang="en-US" altLang="en-US" dirty="0" smtClean="0"/>
              <a:t>follow </a:t>
            </a:r>
            <a:r>
              <a:rPr lang="en-US" altLang="en-US" dirty="0" smtClean="0"/>
              <a:t>best </a:t>
            </a:r>
            <a:r>
              <a:rPr lang="en-US" altLang="en-US" dirty="0" smtClean="0"/>
              <a:t>practices </a:t>
            </a:r>
            <a:r>
              <a:rPr lang="en-US" altLang="en-US" dirty="0"/>
              <a:t>outlined on slide 6?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Yes:		No:		Abstain:	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43443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70475</TotalTime>
  <Words>1085</Words>
  <Application>Microsoft Office PowerPoint</Application>
  <PresentationFormat>On-screen Show (4:3)</PresentationFormat>
  <Paragraphs>139</Paragraphs>
  <Slides>16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802-11-Submission</vt:lpstr>
      <vt:lpstr>Microsoft Word 97 - 2003 Document</vt:lpstr>
      <vt:lpstr>Further discussion of WG self-imposed policy to limit simultaneous letter ballots</vt:lpstr>
      <vt:lpstr>Abstract</vt:lpstr>
      <vt:lpstr>What is the purpose of letter ballots?</vt:lpstr>
      <vt:lpstr>What happens if there are multiple concurrent ballots?</vt:lpstr>
      <vt:lpstr>Three basic types of LB</vt:lpstr>
      <vt:lpstr>Best practices</vt:lpstr>
      <vt:lpstr>Proposed approach</vt:lpstr>
      <vt:lpstr>Straw poll</vt:lpstr>
      <vt:lpstr>Straw poll</vt:lpstr>
      <vt:lpstr>Straw poll</vt:lpstr>
      <vt:lpstr>Straw poll</vt:lpstr>
      <vt:lpstr>Backup – old slides (19/0484)</vt:lpstr>
      <vt:lpstr>Background</vt:lpstr>
      <vt:lpstr>Background</vt:lpstr>
      <vt:lpstr>Considerations</vt:lpstr>
      <vt:lpstr>Straw poll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Hamilton;Carol Ansley</dc:creator>
  <cp:lastModifiedBy>Mark Rison</cp:lastModifiedBy>
  <cp:revision>728</cp:revision>
  <cp:lastPrinted>1998-02-10T13:28:06Z</cp:lastPrinted>
  <dcterms:created xsi:type="dcterms:W3CDTF">2009-07-15T16:38:20Z</dcterms:created>
  <dcterms:modified xsi:type="dcterms:W3CDTF">2019-09-18T03:25:52Z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C:\Users\mrison\AppData\Local\Temp\11-19-0484-00-0000-discussion-of-wg-self-imposed-policy-to-limit-simultaneous-letter-ballots.pptx</vt:lpwstr>
  </property>
</Properties>
</file>